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63" r:id="rId9"/>
    <p:sldId id="262" r:id="rId10"/>
    <p:sldId id="302" r:id="rId11"/>
    <p:sldId id="264" r:id="rId12"/>
    <p:sldId id="267" r:id="rId13"/>
    <p:sldId id="266" r:id="rId14"/>
    <p:sldId id="269" r:id="rId15"/>
    <p:sldId id="271" r:id="rId16"/>
    <p:sldId id="270" r:id="rId17"/>
    <p:sldId id="303" r:id="rId18"/>
    <p:sldId id="268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0" r:id="rId29"/>
    <p:sldId id="304" r:id="rId30"/>
    <p:sldId id="298" r:id="rId31"/>
    <p:sldId id="299" r:id="rId32"/>
    <p:sldId id="300" r:id="rId33"/>
    <p:sldId id="305" r:id="rId34"/>
    <p:sldId id="281" r:id="rId35"/>
    <p:sldId id="291" r:id="rId36"/>
    <p:sldId id="292" r:id="rId37"/>
    <p:sldId id="297" r:id="rId38"/>
    <p:sldId id="293" r:id="rId39"/>
    <p:sldId id="295" r:id="rId40"/>
    <p:sldId id="306" r:id="rId41"/>
    <p:sldId id="282" r:id="rId42"/>
    <p:sldId id="284" r:id="rId43"/>
    <p:sldId id="285" r:id="rId44"/>
    <p:sldId id="286" r:id="rId45"/>
    <p:sldId id="287" r:id="rId46"/>
    <p:sldId id="288" r:id="rId47"/>
    <p:sldId id="289" r:id="rId48"/>
    <p:sldId id="28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C1EFC-E490-4762-95B0-31774A6AA8E0}" type="datetimeFigureOut">
              <a:rPr lang="fr-FR" smtClean="0"/>
              <a:pPr/>
              <a:t>10/02/2009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CE702-6072-4D5F-96E1-792326D44D0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BC3A9E-5E38-43C1-B491-2EFF97591CE1}" type="datetime1">
              <a:rPr lang="en-US" smtClean="0"/>
              <a:pPr/>
              <a:t>2/10/2009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kumimoji="0" lang="fr-FR" smtClean="0">
                <a:solidFill>
                  <a:schemeClr val="accent1">
                    <a:tint val="20000"/>
                  </a:schemeClr>
                </a:solidFill>
              </a:rPr>
              <a:t>Jérémy Courtial - Ingénieurs 2000 Février 2009</a:t>
            </a:r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17EB8-657F-4953-8AAA-42058E338497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12305-E502-4099-8532-3F1ACC6CF80F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08F3F-ADA5-4C54-9A32-5BF4A406D3D6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345C3-218C-48C8-AFA7-27C67EDF0AD8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83FA1D-76FF-4AB9-9F55-B1964B1BE7B0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A8B98-FFAC-42AF-8A11-CBF56FC86643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3AAB5B-5D10-4B14-A88E-6971EFDA5C43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555A5-1E1F-4765-B245-6971B5C0211B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83934D-20D9-4CC8-BFEE-055672BB1B2B}" type="datetime1">
              <a:rPr lang="en-US" smtClean="0"/>
              <a:pPr/>
              <a:t>2/10/2009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EEBC00-528D-4933-BCF2-BCBCF068FE41}" type="datetime1">
              <a:rPr lang="en-US" smtClean="0"/>
              <a:pPr/>
              <a:t>2/10/2009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fr-FR" smtClean="0">
                <a:solidFill>
                  <a:schemeClr val="tx1"/>
                </a:solidFill>
              </a:rPr>
              <a:t>Jérémy Courtial - Ingénieurs 2000 Février 2009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D0894C-55DE-4B82-B600-13DC08405F55}" type="datetime1">
              <a:rPr lang="en-US" smtClean="0"/>
              <a:pPr/>
              <a:t>2/10/2009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r>
              <a:rPr kumimoji="0" lang="fr-FR" sz="1000" smtClean="0">
                <a:solidFill>
                  <a:schemeClr val="tx1"/>
                </a:solidFill>
              </a:rPr>
              <a:t>Jérémy Courtial - Ingénieurs 2000 Février 2009</a:t>
            </a:r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Delay </a:t>
            </a:r>
            <a:r>
              <a:rPr lang="fr-FR" dirty="0" err="1" smtClean="0"/>
              <a:t>Tolerant</a:t>
            </a:r>
            <a:r>
              <a:rPr lang="fr-FR" dirty="0" smtClean="0"/>
              <a:t> Networks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300" dirty="0" smtClean="0"/>
              <a:t>Communication dans des « réseaux difficiles »</a:t>
            </a:r>
          </a:p>
          <a:p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Jérémy </a:t>
            </a:r>
            <a:r>
              <a:rPr lang="fr-FR" sz="2200" dirty="0" err="1" smtClean="0"/>
              <a:t>Courtial</a:t>
            </a:r>
            <a:r>
              <a:rPr lang="fr-FR" sz="2200" smtClean="0"/>
              <a:t> – Ingénieurs 2000</a:t>
            </a:r>
            <a:endParaRPr lang="fr-FR" sz="2200" dirty="0" smtClean="0"/>
          </a:p>
          <a:p>
            <a:r>
              <a:rPr lang="fr-FR" sz="2200" dirty="0" smtClean="0"/>
              <a:t>Février 2009</a:t>
            </a:r>
            <a:endParaRPr lang="fr-F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fr-FR" sz="7200" dirty="0" smtClean="0"/>
              <a:t>Architecture DTN</a:t>
            </a:r>
            <a:endParaRPr lang="fr-FR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Début 2000, introduction du principe de Delay </a:t>
            </a:r>
            <a:r>
              <a:rPr lang="fr-FR" dirty="0" err="1" smtClean="0"/>
              <a:t>Tolerant</a:t>
            </a:r>
            <a:r>
              <a:rPr lang="fr-FR" dirty="0" smtClean="0"/>
              <a:t> Network (DTN)</a:t>
            </a:r>
          </a:p>
          <a:p>
            <a:endParaRPr lang="fr-FR" dirty="0" smtClean="0"/>
          </a:p>
          <a:p>
            <a:r>
              <a:rPr lang="fr-FR" dirty="0" smtClean="0"/>
              <a:t>Caractéristiques : </a:t>
            </a:r>
          </a:p>
          <a:p>
            <a:pPr lvl="1"/>
            <a:r>
              <a:rPr lang="fr-FR" dirty="0" smtClean="0"/>
              <a:t>Connectivité intermittente</a:t>
            </a:r>
          </a:p>
          <a:p>
            <a:pPr lvl="1"/>
            <a:r>
              <a:rPr lang="fr-FR" dirty="0" smtClean="0"/>
              <a:t>Délais longs et/ou variables</a:t>
            </a:r>
          </a:p>
          <a:p>
            <a:pPr lvl="1"/>
            <a:r>
              <a:rPr lang="fr-FR" dirty="0" smtClean="0"/>
              <a:t>Taux d’erreurs élevé</a:t>
            </a:r>
          </a:p>
          <a:p>
            <a:pPr lvl="1"/>
            <a:r>
              <a:rPr lang="fr-FR" dirty="0" smtClean="0"/>
              <a:t>Débits fortement asynchrones</a:t>
            </a:r>
          </a:p>
          <a:p>
            <a:pPr lvl="1"/>
            <a:r>
              <a:rPr lang="fr-FR" dirty="0" smtClean="0"/>
              <a:t>Plusieurs sous-réseaux différents connectés entre eux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DTN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Basé sur le </a:t>
            </a:r>
            <a:r>
              <a:rPr lang="fr-FR" i="1" dirty="0" smtClean="0"/>
              <a:t>Store-and-</a:t>
            </a:r>
            <a:r>
              <a:rPr lang="fr-FR" i="1" dirty="0" err="1" smtClean="0"/>
              <a:t>Forward</a:t>
            </a:r>
            <a:r>
              <a:rPr lang="fr-FR" i="1" dirty="0" smtClean="0"/>
              <a:t> Message </a:t>
            </a:r>
            <a:r>
              <a:rPr lang="fr-FR" i="1" dirty="0" err="1" smtClean="0"/>
              <a:t>Switching</a:t>
            </a:r>
            <a:endParaRPr lang="fr-FR" i="1" dirty="0" smtClean="0"/>
          </a:p>
          <a:p>
            <a:endParaRPr lang="fr-FR" dirty="0" smtClean="0"/>
          </a:p>
          <a:p>
            <a:r>
              <a:rPr lang="fr-FR" dirty="0" smtClean="0"/>
              <a:t>Inspiré des services postaux et </a:t>
            </a:r>
            <a:r>
              <a:rPr lang="fr-FR" dirty="0" err="1" smtClean="0"/>
              <a:t>pony</a:t>
            </a:r>
            <a:r>
              <a:rPr lang="fr-FR" dirty="0" smtClean="0"/>
              <a:t>-express</a:t>
            </a:r>
          </a:p>
          <a:p>
            <a:endParaRPr lang="fr-FR" dirty="0" smtClean="0"/>
          </a:p>
          <a:p>
            <a:r>
              <a:rPr lang="fr-FR" dirty="0" smtClean="0"/>
              <a:t>Orienté message : pas d’interactivité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DTN : concept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 rot="1543544">
            <a:off x="6252329" y="4658501"/>
            <a:ext cx="1500198" cy="5000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rot="10800000" flipV="1">
            <a:off x="3357553" y="4643445"/>
            <a:ext cx="157163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3357553" y="5143511"/>
            <a:ext cx="157163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3428991" y="5643577"/>
            <a:ext cx="157163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3500429" y="6072205"/>
            <a:ext cx="1500198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6286511" y="5572139"/>
            <a:ext cx="1357322" cy="50006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357553" y="4357693"/>
            <a:ext cx="157163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357553" y="4857759"/>
            <a:ext cx="157163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357553" y="5500701"/>
            <a:ext cx="164307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357554" y="6002355"/>
            <a:ext cx="1643073" cy="698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071801" y="4286255"/>
            <a:ext cx="2143140" cy="20002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5400000" flipH="1" flipV="1">
            <a:off x="3178958" y="4464850"/>
            <a:ext cx="2071702" cy="17145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rot="5400000">
            <a:off x="2250266" y="5322106"/>
            <a:ext cx="221457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5400000">
            <a:off x="3929059" y="5357825"/>
            <a:ext cx="214313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rot="5400000">
            <a:off x="5107785" y="5322107"/>
            <a:ext cx="221457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5400000">
            <a:off x="6607983" y="5322107"/>
            <a:ext cx="221457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Chaque nœud dispose d’une zone de stockage persistante (ex : disque dur)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Messages conservés jusqu’à ce que la communication soit possible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Store-and-</a:t>
            </a:r>
            <a:r>
              <a:rPr lang="fr-FR" dirty="0" err="1" smtClean="0"/>
              <a:t>Forward</a:t>
            </a:r>
            <a:r>
              <a:rPr lang="fr-FR" dirty="0" smtClean="0"/>
              <a:t> Message </a:t>
            </a:r>
            <a:r>
              <a:rPr lang="fr-FR" dirty="0" err="1" smtClean="0"/>
              <a:t>Switching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2071670" y="2702478"/>
            <a:ext cx="500066" cy="285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071934" y="2702478"/>
            <a:ext cx="500066" cy="285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72198" y="2702478"/>
            <a:ext cx="500066" cy="285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072462" y="2702478"/>
            <a:ext cx="500066" cy="285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10" idx="2"/>
          </p:cNvCxnSpPr>
          <p:nvPr/>
        </p:nvCxnSpPr>
        <p:spPr>
          <a:xfrm>
            <a:off x="1928794" y="2845354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929058" y="2845354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929322" y="2845354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929586" y="2845354"/>
            <a:ext cx="14287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>
            <a:off x="1928794" y="3202544"/>
            <a:ext cx="1143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3929058" y="3202544"/>
            <a:ext cx="1143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5929322" y="3202544"/>
            <a:ext cx="1143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000496" y="241672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Store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928794" y="241672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Store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000760" y="241672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Store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8001024" y="2416726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Store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000232" y="3202544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Forward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000496" y="3202544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Forward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000760" y="3202544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Forward</a:t>
            </a:r>
            <a:endParaRPr lang="fr-FR" dirty="0"/>
          </a:p>
        </p:txBody>
      </p:sp>
      <p:cxnSp>
        <p:nvCxnSpPr>
          <p:cNvPr id="38" name="Connecteur droit 37"/>
          <p:cNvCxnSpPr>
            <a:stCxn id="31" idx="3"/>
            <a:endCxn id="32" idx="1"/>
          </p:cNvCxnSpPr>
          <p:nvPr/>
        </p:nvCxnSpPr>
        <p:spPr>
          <a:xfrm>
            <a:off x="2143108" y="5393545"/>
            <a:ext cx="642942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32" idx="3"/>
            <a:endCxn id="33" idx="1"/>
          </p:cNvCxnSpPr>
          <p:nvPr/>
        </p:nvCxnSpPr>
        <p:spPr>
          <a:xfrm flipV="1">
            <a:off x="3286116" y="5464983"/>
            <a:ext cx="785818" cy="571504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lèche droite 42"/>
          <p:cNvSpPr/>
          <p:nvPr/>
        </p:nvSpPr>
        <p:spPr>
          <a:xfrm rot="2606000">
            <a:off x="2294928" y="5415996"/>
            <a:ext cx="571504" cy="201602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>
            <a:stCxn id="46" idx="3"/>
            <a:endCxn id="47" idx="1"/>
          </p:cNvCxnSpPr>
          <p:nvPr/>
        </p:nvCxnSpPr>
        <p:spPr>
          <a:xfrm>
            <a:off x="6143636" y="5464983"/>
            <a:ext cx="642942" cy="642942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47" idx="3"/>
            <a:endCxn id="48" idx="1"/>
          </p:cNvCxnSpPr>
          <p:nvPr/>
        </p:nvCxnSpPr>
        <p:spPr>
          <a:xfrm flipV="1">
            <a:off x="7286644" y="5536421"/>
            <a:ext cx="785818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èche droite 51"/>
          <p:cNvSpPr/>
          <p:nvPr/>
        </p:nvSpPr>
        <p:spPr>
          <a:xfrm rot="19183208">
            <a:off x="7284060" y="5518671"/>
            <a:ext cx="571504" cy="201602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4071934" y="5214950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Dst</a:t>
            </a:r>
            <a:endParaRPr lang="fr-FR" sz="14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2786050" y="5786454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</a:t>
            </a:r>
            <a:endParaRPr lang="fr-FR" sz="1400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5643570" y="5214950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Src</a:t>
            </a:r>
            <a:endParaRPr lang="fr-FR" sz="1400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6786578" y="5857892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R</a:t>
            </a:r>
            <a:endParaRPr lang="fr-FR" sz="1400" dirty="0"/>
          </a:p>
        </p:txBody>
      </p:sp>
      <p:sp>
        <p:nvSpPr>
          <p:cNvPr id="48" name="Rectangle à coins arrondis 47"/>
          <p:cNvSpPr/>
          <p:nvPr/>
        </p:nvSpPr>
        <p:spPr>
          <a:xfrm>
            <a:off x="8072462" y="5286388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Dst</a:t>
            </a:r>
            <a:endParaRPr lang="fr-FR" sz="1400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643042" y="5143512"/>
            <a:ext cx="50006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Src</a:t>
            </a:r>
            <a:endParaRPr lang="fr-FR" sz="1400" dirty="0"/>
          </a:p>
        </p:txBody>
      </p:sp>
      <p:sp>
        <p:nvSpPr>
          <p:cNvPr id="53" name="Flèche droite 52"/>
          <p:cNvSpPr/>
          <p:nvPr/>
        </p:nvSpPr>
        <p:spPr>
          <a:xfrm>
            <a:off x="4714876" y="5857892"/>
            <a:ext cx="785818" cy="28575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142976" y="2702478"/>
            <a:ext cx="78581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Nœud</a:t>
            </a:r>
          </a:p>
          <a:p>
            <a:pPr algn="ctr"/>
            <a:r>
              <a:rPr lang="fr-FR" sz="1400" dirty="0" smtClean="0"/>
              <a:t>A</a:t>
            </a:r>
            <a:endParaRPr lang="fr-FR" sz="1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143504" y="2702478"/>
            <a:ext cx="78581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Nœud</a:t>
            </a:r>
          </a:p>
          <a:p>
            <a:pPr algn="ctr"/>
            <a:r>
              <a:rPr lang="fr-FR" sz="1400" dirty="0" smtClean="0"/>
              <a:t>C</a:t>
            </a:r>
            <a:endParaRPr lang="fr-FR" sz="14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143240" y="2702478"/>
            <a:ext cx="78581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Nœud</a:t>
            </a:r>
          </a:p>
          <a:p>
            <a:pPr algn="ctr"/>
            <a:r>
              <a:rPr lang="fr-FR" sz="1400" dirty="0" smtClean="0"/>
              <a:t>B</a:t>
            </a:r>
            <a:endParaRPr lang="fr-FR" sz="1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143768" y="2702478"/>
            <a:ext cx="78581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Nœud</a:t>
            </a:r>
          </a:p>
          <a:p>
            <a:pPr algn="ctr"/>
            <a:r>
              <a:rPr lang="fr-FR" sz="1400" dirty="0" smtClean="0"/>
              <a:t>D</a:t>
            </a:r>
            <a:endParaRPr lang="fr-FR" sz="14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Différents types de </a:t>
            </a:r>
            <a:r>
              <a:rPr lang="fr-FR" dirty="0" smtClean="0"/>
              <a:t>contact : </a:t>
            </a:r>
            <a:endParaRPr lang="fr-FR" dirty="0" smtClean="0"/>
          </a:p>
          <a:p>
            <a:pPr lvl="1"/>
            <a:r>
              <a:rPr lang="fr-FR" dirty="0" smtClean="0"/>
              <a:t>Permanents</a:t>
            </a:r>
          </a:p>
          <a:p>
            <a:pPr lvl="1"/>
            <a:r>
              <a:rPr lang="fr-FR" dirty="0" smtClean="0"/>
              <a:t>A la demande</a:t>
            </a:r>
          </a:p>
          <a:p>
            <a:pPr lvl="1"/>
            <a:r>
              <a:rPr lang="fr-FR" dirty="0" smtClean="0"/>
              <a:t>Intermittents :</a:t>
            </a:r>
          </a:p>
          <a:p>
            <a:pPr lvl="2"/>
            <a:r>
              <a:rPr lang="fr-FR" dirty="0" smtClean="0"/>
              <a:t>Planifiés</a:t>
            </a:r>
          </a:p>
          <a:p>
            <a:pPr lvl="2"/>
            <a:r>
              <a:rPr lang="fr-FR" dirty="0" smtClean="0"/>
              <a:t>Opportunistes</a:t>
            </a:r>
          </a:p>
          <a:p>
            <a:pPr lvl="2"/>
            <a:r>
              <a:rPr lang="fr-FR" dirty="0" smtClean="0"/>
              <a:t>Prévisibles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DTN : types de contact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lanifié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14422"/>
            <a:ext cx="5374518" cy="497779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 planifié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pportunis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574684"/>
            <a:ext cx="5786478" cy="5574201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85804" y="-214338"/>
            <a:ext cx="8229600" cy="1143000"/>
          </a:xfrm>
        </p:spPr>
        <p:txBody>
          <a:bodyPr/>
          <a:lstStyle/>
          <a:p>
            <a:r>
              <a:rPr lang="fr-FR" dirty="0" smtClean="0"/>
              <a:t>Contact opportuniste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042" y="2071678"/>
            <a:ext cx="6000792" cy="2286008"/>
          </a:xfrm>
        </p:spPr>
        <p:txBody>
          <a:bodyPr>
            <a:noAutofit/>
          </a:bodyPr>
          <a:lstStyle/>
          <a:p>
            <a:r>
              <a:rPr lang="fr-FR" sz="7200" dirty="0" smtClean="0"/>
              <a:t>Bundle Layer </a:t>
            </a:r>
            <a:endParaRPr lang="fr-FR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Store-and-</a:t>
            </a:r>
            <a:r>
              <a:rPr lang="fr-FR" i="1" dirty="0" err="1" smtClean="0"/>
              <a:t>forward</a:t>
            </a:r>
            <a:r>
              <a:rPr lang="fr-FR" i="1" dirty="0" smtClean="0"/>
              <a:t> message </a:t>
            </a:r>
            <a:r>
              <a:rPr lang="fr-FR" i="1" dirty="0" err="1" smtClean="0"/>
              <a:t>switching</a:t>
            </a:r>
            <a:r>
              <a:rPr lang="fr-FR" i="1" dirty="0" smtClean="0"/>
              <a:t> </a:t>
            </a:r>
            <a:r>
              <a:rPr lang="fr-FR" dirty="0" smtClean="0"/>
              <a:t>mis en œuvre via une nouvelle couche protocolaire : </a:t>
            </a:r>
            <a:r>
              <a:rPr lang="fr-FR" i="1" dirty="0" smtClean="0"/>
              <a:t>Bundle Layer</a:t>
            </a:r>
          </a:p>
          <a:p>
            <a:endParaRPr lang="fr-FR" dirty="0" smtClean="0"/>
          </a:p>
          <a:p>
            <a:r>
              <a:rPr lang="fr-FR" dirty="0" smtClean="0"/>
              <a:t>Permet de s’abstraire des couches spécifiques des différents réseaux au niveau application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DTN : Bundle Layer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00100" y="4286256"/>
            <a:ext cx="1500198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57950" y="4286256"/>
            <a:ext cx="1500198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Application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00100" y="5143512"/>
            <a:ext cx="1500198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Couches</a:t>
            </a:r>
          </a:p>
          <a:p>
            <a:pPr algn="ctr"/>
            <a:r>
              <a:rPr lang="fr-FR" dirty="0" smtClean="0"/>
              <a:t>spécifiques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86050" y="5143512"/>
            <a:ext cx="1500198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Couches</a:t>
            </a:r>
          </a:p>
          <a:p>
            <a:pPr algn="ctr"/>
            <a:r>
              <a:rPr lang="fr-FR" dirty="0" smtClean="0"/>
              <a:t>spécifiques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72000" y="5143512"/>
            <a:ext cx="1500198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Couches</a:t>
            </a:r>
          </a:p>
          <a:p>
            <a:pPr algn="ctr"/>
            <a:r>
              <a:rPr lang="fr-FR" dirty="0" smtClean="0"/>
              <a:t>spécifiques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357950" y="5143512"/>
            <a:ext cx="1500198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Couches</a:t>
            </a:r>
          </a:p>
          <a:p>
            <a:pPr algn="ctr"/>
            <a:r>
              <a:rPr lang="fr-FR" dirty="0" smtClean="0"/>
              <a:t>spécifiques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00100" y="4714884"/>
            <a:ext cx="6858048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Couche Bundle</a:t>
            </a:r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Messages appelés Bundles</a:t>
            </a:r>
          </a:p>
          <a:p>
            <a:endParaRPr lang="fr-FR" dirty="0" smtClean="0"/>
          </a:p>
          <a:p>
            <a:r>
              <a:rPr lang="fr-FR" dirty="0" smtClean="0"/>
              <a:t>Les bundles sont stockés et transférés entièrement ou par fragments entre les nœuds</a:t>
            </a:r>
          </a:p>
          <a:p>
            <a:endParaRPr lang="fr-FR" dirty="0" smtClean="0"/>
          </a:p>
          <a:p>
            <a:r>
              <a:rPr lang="fr-FR" dirty="0" smtClean="0"/>
              <a:t>Utilisation d’une nouvelle couche dite </a:t>
            </a:r>
            <a:r>
              <a:rPr lang="fr-FR" i="1" dirty="0" smtClean="0"/>
              <a:t>Convergence Layer </a:t>
            </a:r>
            <a:r>
              <a:rPr lang="fr-FR" dirty="0" smtClean="0"/>
              <a:t>pour utiliser les couches inférieures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Bundle Protocol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</a:p>
          <a:p>
            <a:r>
              <a:rPr lang="fr-FR" dirty="0" smtClean="0"/>
              <a:t>Architecture DTN</a:t>
            </a:r>
          </a:p>
          <a:p>
            <a:r>
              <a:rPr lang="fr-FR" dirty="0" smtClean="0"/>
              <a:t>Bundle Layer &amp; Protocol</a:t>
            </a:r>
          </a:p>
          <a:p>
            <a:r>
              <a:rPr lang="fr-FR" dirty="0" err="1" smtClean="0"/>
              <a:t>Licklider</a:t>
            </a:r>
            <a:r>
              <a:rPr lang="fr-FR" dirty="0" smtClean="0"/>
              <a:t> Transmission Protocol</a:t>
            </a:r>
          </a:p>
          <a:p>
            <a:r>
              <a:rPr lang="fr-FR" dirty="0" smtClean="0"/>
              <a:t>Routage </a:t>
            </a:r>
          </a:p>
          <a:p>
            <a:r>
              <a:rPr lang="fr-FR" dirty="0" smtClean="0"/>
              <a:t>Applications</a:t>
            </a: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Bundle Protocol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108950" cy="344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/>
          <a:lstStyle/>
          <a:p>
            <a:r>
              <a:rPr lang="fr-FR" dirty="0" smtClean="0"/>
              <a:t>Nœuds regroupés en régions</a:t>
            </a:r>
          </a:p>
          <a:p>
            <a:endParaRPr lang="fr-FR" dirty="0" smtClean="0"/>
          </a:p>
          <a:p>
            <a:r>
              <a:rPr lang="fr-FR" dirty="0" smtClean="0"/>
              <a:t>Une région = une pile protocolaire</a:t>
            </a:r>
          </a:p>
          <a:p>
            <a:endParaRPr lang="fr-FR" dirty="0" smtClean="0"/>
          </a:p>
          <a:p>
            <a:r>
              <a:rPr lang="fr-FR" dirty="0" smtClean="0"/>
              <a:t>Plusieurs types de nœuds dans chaque région :</a:t>
            </a:r>
          </a:p>
          <a:p>
            <a:pPr lvl="1"/>
            <a:r>
              <a:rPr lang="fr-FR" dirty="0" smtClean="0"/>
              <a:t>Host : émet ou reçoit</a:t>
            </a:r>
          </a:p>
          <a:p>
            <a:pPr lvl="1"/>
            <a:r>
              <a:rPr lang="fr-FR" dirty="0" smtClean="0"/>
              <a:t>Routeur : </a:t>
            </a:r>
            <a:r>
              <a:rPr lang="fr-FR" dirty="0" err="1" smtClean="0"/>
              <a:t>forward</a:t>
            </a:r>
            <a:r>
              <a:rPr lang="fr-FR" dirty="0" smtClean="0"/>
              <a:t> à l’intérieur d’une région</a:t>
            </a:r>
          </a:p>
          <a:p>
            <a:pPr lvl="1"/>
            <a:r>
              <a:rPr lang="fr-FR" dirty="0" smtClean="0"/>
              <a:t>Passerelle : </a:t>
            </a:r>
            <a:r>
              <a:rPr lang="fr-FR" dirty="0" err="1" smtClean="0"/>
              <a:t>forward</a:t>
            </a:r>
            <a:r>
              <a:rPr lang="fr-FR" dirty="0" smtClean="0"/>
              <a:t> entre deux régions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Nœuds et régions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Utilisation de EID (</a:t>
            </a:r>
            <a:r>
              <a:rPr lang="fr-FR" dirty="0" err="1" smtClean="0"/>
              <a:t>Endpoint</a:t>
            </a:r>
            <a:r>
              <a:rPr lang="fr-FR" dirty="0" smtClean="0"/>
              <a:t> </a:t>
            </a:r>
            <a:r>
              <a:rPr lang="fr-FR" dirty="0" err="1" smtClean="0"/>
              <a:t>IDentifier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Reprend le concept URI</a:t>
            </a:r>
          </a:p>
          <a:p>
            <a:endParaRPr lang="fr-FR" dirty="0" smtClean="0"/>
          </a:p>
          <a:p>
            <a:r>
              <a:rPr lang="fr-FR" dirty="0" smtClean="0"/>
              <a:t>EID en deux partie : </a:t>
            </a:r>
          </a:p>
          <a:p>
            <a:pPr lvl="1"/>
            <a:r>
              <a:rPr lang="fr-FR" dirty="0" smtClean="0"/>
              <a:t>Identifiant de la région</a:t>
            </a:r>
          </a:p>
          <a:p>
            <a:pPr lvl="1"/>
            <a:r>
              <a:rPr lang="fr-FR" dirty="0" smtClean="0"/>
              <a:t>Identifiant du nœud dans la région</a:t>
            </a:r>
            <a:br>
              <a:rPr lang="fr-FR" dirty="0" smtClean="0"/>
            </a:br>
            <a:endParaRPr lang="fr-FR" dirty="0" smtClean="0"/>
          </a:p>
          <a:p>
            <a:pPr lvl="1">
              <a:buNone/>
            </a:pPr>
            <a:r>
              <a:rPr lang="fr-FR" sz="2400" dirty="0" smtClean="0"/>
              <a:t>	{ &lt;</a:t>
            </a:r>
            <a:r>
              <a:rPr lang="fr-FR" sz="2400" dirty="0" err="1" smtClean="0"/>
              <a:t>Region</a:t>
            </a:r>
            <a:r>
              <a:rPr lang="fr-FR" sz="2400" dirty="0" smtClean="0"/>
              <a:t> ID&gt;,&lt;</a:t>
            </a:r>
            <a:r>
              <a:rPr lang="fr-FR" sz="2400" dirty="0" err="1" smtClean="0"/>
              <a:t>Regional</a:t>
            </a:r>
            <a:r>
              <a:rPr lang="fr-FR" sz="2400" dirty="0" smtClean="0"/>
              <a:t> </a:t>
            </a:r>
            <a:r>
              <a:rPr lang="fr-FR" sz="2400" dirty="0" err="1" smtClean="0"/>
              <a:t>Node</a:t>
            </a:r>
            <a:r>
              <a:rPr lang="fr-FR" sz="2400" dirty="0" smtClean="0"/>
              <a:t> ID&gt; }</a:t>
            </a:r>
            <a:br>
              <a:rPr lang="fr-FR" sz="2400" dirty="0" smtClean="0"/>
            </a:br>
            <a:endParaRPr lang="fr-FR" sz="2400" dirty="0" smtClean="0"/>
          </a:p>
          <a:p>
            <a:pPr lvl="1">
              <a:buNone/>
            </a:pPr>
            <a:r>
              <a:rPr lang="fr-FR" sz="2400" dirty="0" smtClean="0"/>
              <a:t>	Exemple : {earth.sol.int, src.someclient.com:1131}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Adressage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passerelles utilisent l’ID de la région</a:t>
            </a:r>
          </a:p>
          <a:p>
            <a:endParaRPr lang="fr-FR" dirty="0" smtClean="0"/>
          </a:p>
          <a:p>
            <a:r>
              <a:rPr lang="fr-FR" dirty="0" smtClean="0"/>
              <a:t>Les routeurs, l’ID du nœud</a:t>
            </a:r>
          </a:p>
          <a:p>
            <a:endParaRPr lang="fr-FR" dirty="0" smtClean="0"/>
          </a:p>
          <a:p>
            <a:r>
              <a:rPr lang="fr-FR" dirty="0" smtClean="0"/>
              <a:t>Abstraction des protocoles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Un EID peut représenter une machine, une adresse </a:t>
            </a:r>
            <a:r>
              <a:rPr lang="fr-FR" dirty="0" err="1" smtClean="0"/>
              <a:t>mutlicast</a:t>
            </a:r>
            <a:r>
              <a:rPr lang="fr-FR" dirty="0" smtClean="0"/>
              <a:t>, </a:t>
            </a:r>
            <a:r>
              <a:rPr lang="fr-FR" dirty="0" err="1" smtClean="0"/>
              <a:t>anycast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Adressage (2)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115328" cy="4525963"/>
          </a:xfrm>
        </p:spPr>
        <p:txBody>
          <a:bodyPr/>
          <a:lstStyle/>
          <a:p>
            <a:r>
              <a:rPr lang="fr-FR" dirty="0" smtClean="0"/>
              <a:t>Pas de résolution de l’EID à la source</a:t>
            </a:r>
          </a:p>
          <a:p>
            <a:pPr lvl="1">
              <a:buFont typeface="Wingdings" charset="2"/>
              <a:buChar char="Ø"/>
            </a:pPr>
            <a:r>
              <a:rPr lang="fr-FR" dirty="0" smtClean="0"/>
              <a:t>Peu changer durant l’acheminement !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Regional</a:t>
            </a:r>
            <a:r>
              <a:rPr lang="fr-FR" dirty="0" smtClean="0"/>
              <a:t> ID résolut à l’arrivée dans la région</a:t>
            </a:r>
          </a:p>
          <a:p>
            <a:endParaRPr lang="fr-FR" dirty="0" smtClean="0"/>
          </a:p>
          <a:p>
            <a:r>
              <a:rPr lang="fr-FR" dirty="0" smtClean="0"/>
              <a:t>Avantages : </a:t>
            </a:r>
          </a:p>
          <a:p>
            <a:pPr lvl="1"/>
            <a:r>
              <a:rPr lang="fr-FR" dirty="0" smtClean="0"/>
              <a:t>Pas besoin de connaitre tous les systèmes d’adressage</a:t>
            </a:r>
          </a:p>
          <a:p>
            <a:pPr lvl="1"/>
            <a:r>
              <a:rPr lang="fr-FR" dirty="0" smtClean="0"/>
              <a:t>Moins de communication « administratives » (résolution ou synchronisation des </a:t>
            </a:r>
            <a:r>
              <a:rPr lang="fr-FR" dirty="0" err="1" smtClean="0"/>
              <a:t>IDs</a:t>
            </a:r>
            <a:r>
              <a:rPr lang="fr-FR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Adressage et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Binding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Priorités (pour une même source) : </a:t>
            </a:r>
            <a:r>
              <a:rPr lang="fr-FR" dirty="0" err="1" smtClean="0"/>
              <a:t>Bulk</a:t>
            </a:r>
            <a:r>
              <a:rPr lang="fr-FR" dirty="0" smtClean="0"/>
              <a:t>, Normal, </a:t>
            </a:r>
            <a:r>
              <a:rPr lang="fr-FR" dirty="0" err="1" smtClean="0"/>
              <a:t>Expedited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Accusé de réception</a:t>
            </a:r>
          </a:p>
          <a:p>
            <a:endParaRPr lang="fr-FR" dirty="0" smtClean="0"/>
          </a:p>
          <a:p>
            <a:r>
              <a:rPr lang="fr-FR" dirty="0" smtClean="0"/>
              <a:t>Notification de transfère</a:t>
            </a:r>
          </a:p>
          <a:p>
            <a:endParaRPr lang="fr-FR" dirty="0" smtClean="0"/>
          </a:p>
          <a:p>
            <a:r>
              <a:rPr lang="fr-FR" i="1" dirty="0" err="1" smtClean="0"/>
              <a:t>Custody</a:t>
            </a:r>
            <a:r>
              <a:rPr lang="fr-FR" i="1" dirty="0" smtClean="0"/>
              <a:t> Transfert </a:t>
            </a:r>
            <a:r>
              <a:rPr lang="fr-FR" dirty="0" smtClean="0"/>
              <a:t>et </a:t>
            </a:r>
            <a:r>
              <a:rPr lang="fr-FR" i="1" dirty="0" err="1" smtClean="0"/>
              <a:t>Custody</a:t>
            </a:r>
            <a:r>
              <a:rPr lang="fr-FR" i="1" dirty="0" smtClean="0"/>
              <a:t>-Transfert Notification</a:t>
            </a:r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Options de transmission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Délégation de la garde du Bundle</a:t>
            </a:r>
          </a:p>
          <a:p>
            <a:endParaRPr lang="fr-FR" dirty="0" smtClean="0"/>
          </a:p>
          <a:p>
            <a:r>
              <a:rPr lang="fr-FR" dirty="0" smtClean="0"/>
              <a:t>Demandé par la source puis par chaque gardien</a:t>
            </a:r>
          </a:p>
          <a:p>
            <a:endParaRPr lang="fr-FR" dirty="0" smtClean="0"/>
          </a:p>
          <a:p>
            <a:r>
              <a:rPr lang="fr-FR" dirty="0" smtClean="0"/>
              <a:t>Bundle stocké jusqu’à ce que </a:t>
            </a:r>
          </a:p>
          <a:p>
            <a:pPr lvl="1"/>
            <a:r>
              <a:rPr lang="fr-FR" dirty="0" smtClean="0"/>
              <a:t>la garde soit acceptée par un autre nœud </a:t>
            </a:r>
          </a:p>
          <a:p>
            <a:pPr lvl="1"/>
            <a:r>
              <a:rPr lang="fr-FR" dirty="0" smtClean="0"/>
              <a:t>le bundle expire</a:t>
            </a:r>
          </a:p>
          <a:p>
            <a:endParaRPr lang="fr-FR" dirty="0" smtClean="0"/>
          </a:p>
          <a:p>
            <a:r>
              <a:rPr lang="fr-FR" dirty="0" smtClean="0"/>
              <a:t>Un nœud peur refuser la garde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Custody</a:t>
            </a:r>
            <a:r>
              <a:rPr lang="fr-FR" dirty="0" smtClean="0"/>
              <a:t> Transfer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bund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60614"/>
            <a:ext cx="7000924" cy="502438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d’un Bundle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00100" y="1571612"/>
            <a:ext cx="7072362" cy="1643074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4282" y="228599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EIDS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Implémentations</a:t>
            </a:r>
            <a:endParaRPr lang="fr-FR" dirty="0"/>
          </a:p>
        </p:txBody>
      </p:sp>
      <p:pic>
        <p:nvPicPr>
          <p:cNvPr id="7" name="Content Placeholder 6" descr="imp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66" y="1331930"/>
            <a:ext cx="8196467" cy="4525962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76" y="1214422"/>
            <a:ext cx="8229600" cy="3571868"/>
          </a:xfrm>
        </p:spPr>
        <p:txBody>
          <a:bodyPr>
            <a:noAutofit/>
          </a:bodyPr>
          <a:lstStyle/>
          <a:p>
            <a:r>
              <a:rPr lang="fr-FR" sz="7200" dirty="0" err="1" smtClean="0"/>
              <a:t>Licklider</a:t>
            </a:r>
            <a:r>
              <a:rPr lang="fr-FR" sz="7200" dirty="0" smtClean="0"/>
              <a:t> Transmission Protocol</a:t>
            </a:r>
            <a:endParaRPr lang="fr-FR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8860" y="2643182"/>
            <a:ext cx="4572032" cy="1143000"/>
          </a:xfrm>
        </p:spPr>
        <p:txBody>
          <a:bodyPr>
            <a:noAutofit/>
          </a:bodyPr>
          <a:lstStyle/>
          <a:p>
            <a:r>
              <a:rPr lang="fr-FR" sz="7200" dirty="0" smtClean="0"/>
              <a:t>Contexte</a:t>
            </a:r>
            <a:endParaRPr lang="fr-FR" sz="7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Protocole de retransmission pour DTN</a:t>
            </a:r>
          </a:p>
          <a:p>
            <a:endParaRPr lang="fr-FR" dirty="0" smtClean="0"/>
          </a:p>
          <a:p>
            <a:r>
              <a:rPr lang="fr-FR" dirty="0" smtClean="0"/>
              <a:t>A l’origine un Convergence Layer pour le communications spatiale et inspiré du </a:t>
            </a:r>
            <a:r>
              <a:rPr lang="en-GB" sz="2800" dirty="0" smtClean="0"/>
              <a:t>CFDP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Mais</a:t>
            </a:r>
            <a:r>
              <a:rPr lang="en-GB" sz="2800" dirty="0" smtClean="0"/>
              <a:t> </a:t>
            </a:r>
            <a:r>
              <a:rPr lang="en-GB" sz="2800" dirty="0" err="1" smtClean="0"/>
              <a:t>peut-être</a:t>
            </a:r>
            <a:r>
              <a:rPr lang="en-GB" sz="2800" dirty="0" smtClean="0"/>
              <a:t> </a:t>
            </a:r>
            <a:r>
              <a:rPr lang="en-GB" sz="2800" dirty="0" err="1" smtClean="0"/>
              <a:t>utilisé</a:t>
            </a:r>
            <a:r>
              <a:rPr lang="en-GB" sz="2800" dirty="0" smtClean="0"/>
              <a:t> en stand-alone, à la place de UDP/IP, pour les communication </a:t>
            </a:r>
            <a:r>
              <a:rPr lang="en-GB" sz="2800" dirty="0" err="1" smtClean="0"/>
              <a:t>terrestres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Licklider</a:t>
            </a:r>
            <a:r>
              <a:rPr lang="fr-FR" dirty="0" smtClean="0"/>
              <a:t> Transmission Protocol</a:t>
            </a:r>
            <a:endParaRPr lang="fr-F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Protocole </a:t>
            </a:r>
            <a:r>
              <a:rPr lang="fr-FR" dirty="0" err="1" smtClean="0"/>
              <a:t>stateful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Supporte très bien les longs délais entre les messages durant une même session</a:t>
            </a:r>
          </a:p>
          <a:p>
            <a:endParaRPr lang="fr-FR" dirty="0" smtClean="0"/>
          </a:p>
          <a:p>
            <a:r>
              <a:rPr lang="fr-FR" dirty="0" smtClean="0"/>
              <a:t>Conçu pour minimiser l’</a:t>
            </a:r>
            <a:r>
              <a:rPr lang="fr-FR" dirty="0" err="1" smtClean="0"/>
              <a:t>overhead</a:t>
            </a:r>
            <a:r>
              <a:rPr lang="fr-FR" dirty="0" smtClean="0"/>
              <a:t> et accélérer la retransmission</a:t>
            </a:r>
          </a:p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LTP : fonctionnalités</a:t>
            </a:r>
            <a:endParaRPr lang="fr-FR" dirty="0"/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1785918" y="5143512"/>
            <a:ext cx="8144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timeout</a:t>
            </a:r>
            <a:br>
              <a:rPr lang="en-GB" sz="1200" b="1" dirty="0">
                <a:solidFill>
                  <a:schemeClr val="tx2"/>
                </a:solidFill>
                <a:latin typeface="Arial" charset="0"/>
              </a:rPr>
            </a:b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interval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Jérémy </a:t>
            </a:r>
            <a:r>
              <a:rPr kumimoji="0" lang="fr-FR" dirty="0" err="1" smtClean="0"/>
              <a:t>Courtial</a:t>
            </a:r>
            <a:r>
              <a:rPr kumimoji="0" lang="fr-FR" dirty="0" smtClean="0"/>
              <a:t> - Ingénieurs 2000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LTP : fonctionnement</a:t>
            </a:r>
            <a:endParaRPr lang="fr-FR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2743200" y="1014434"/>
            <a:ext cx="0" cy="548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400800" y="1014434"/>
            <a:ext cx="0" cy="548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743200" y="1166834"/>
            <a:ext cx="3657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743200" y="1319234"/>
            <a:ext cx="3657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743200" y="1471634"/>
            <a:ext cx="36576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743200" y="1624034"/>
            <a:ext cx="3657600" cy="6096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743200" y="1776434"/>
            <a:ext cx="1828800" cy="3048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743200" y="1928834"/>
            <a:ext cx="3657600" cy="6096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743200" y="2081234"/>
            <a:ext cx="3657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2743200" y="2233634"/>
            <a:ext cx="3657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2743200" y="2386034"/>
            <a:ext cx="3657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2743200" y="2538434"/>
            <a:ext cx="2743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743200" y="3148034"/>
            <a:ext cx="3657600" cy="6096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2743200" y="28432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743200" y="29956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743200" y="33004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2743200" y="34528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2743200" y="36052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2743200" y="39100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743200" y="4367234"/>
            <a:ext cx="3657600" cy="6096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743200" y="26908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2743200" y="2081234"/>
            <a:ext cx="3657600" cy="609600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743200" y="3757634"/>
            <a:ext cx="3657600" cy="609600"/>
          </a:xfrm>
          <a:prstGeom prst="line">
            <a:avLst/>
          </a:prstGeom>
          <a:noFill/>
          <a:ln w="9525">
            <a:solidFill>
              <a:srgbClr val="339966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>
            <a:off x="2743200" y="2538434"/>
            <a:ext cx="3657600" cy="609600"/>
          </a:xfrm>
          <a:prstGeom prst="line">
            <a:avLst/>
          </a:prstGeom>
          <a:noFill/>
          <a:ln w="9525">
            <a:solidFill>
              <a:srgbClr val="339966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2743200" y="3757634"/>
            <a:ext cx="36576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362200" y="253843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2362200" y="375763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 flipV="1">
            <a:off x="2514600" y="360523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2743200" y="4367234"/>
            <a:ext cx="3657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133600" y="5053034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2133600" y="6043634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6248400" y="5434034"/>
            <a:ext cx="1752624" cy="20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no mutual visibility</a:t>
            </a:r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V="1">
            <a:off x="7010400" y="50530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 flipV="1">
            <a:off x="7010400" y="56626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 flipH="1">
            <a:off x="2743200" y="55102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2743200" y="5510234"/>
            <a:ext cx="3657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2743200" y="5662634"/>
            <a:ext cx="3657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1752600" y="6119834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857224" y="5643578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(timer</a:t>
            </a:r>
            <a:br>
              <a:rPr lang="en-GB" sz="1200" b="1" dirty="0">
                <a:solidFill>
                  <a:schemeClr val="tx2"/>
                </a:solidFill>
                <a:latin typeface="Arial" charset="0"/>
              </a:rPr>
            </a:b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suspended)</a:t>
            </a:r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905000" y="558643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1905000" y="596743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2743200" y="5815034"/>
            <a:ext cx="36576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2743200" y="40624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>
            <a:off x="2743200" y="4214834"/>
            <a:ext cx="365760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2362200" y="436723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1752600" y="5586434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2514600" y="436723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 flipV="1">
            <a:off x="2514600" y="5434034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1928794" y="3214686"/>
            <a:ext cx="890606" cy="3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timeout</a:t>
            </a:r>
            <a:br>
              <a:rPr lang="en-GB" sz="1200" b="1" dirty="0">
                <a:solidFill>
                  <a:schemeClr val="tx2"/>
                </a:solidFill>
                <a:latin typeface="Arial" charset="0"/>
              </a:rPr>
            </a:br>
            <a:r>
              <a:rPr lang="en-GB" sz="1200" b="1" dirty="0">
                <a:solidFill>
                  <a:schemeClr val="tx2"/>
                </a:solidFill>
                <a:latin typeface="Arial" charset="0"/>
              </a:rPr>
              <a:t>interval</a:t>
            </a: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 flipV="1">
            <a:off x="2514600" y="253843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 flipH="1">
            <a:off x="6477000" y="208123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>
            <a:off x="7162800" y="1928834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FF3300"/>
                </a:solidFill>
                <a:latin typeface="Arial" charset="0"/>
              </a:rPr>
              <a:t>deliver block to client</a:t>
            </a: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H="1">
            <a:off x="6477000" y="375763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7162800" y="3605234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>
                <a:solidFill>
                  <a:srgbClr val="339966"/>
                </a:solidFill>
                <a:latin typeface="Arial" charset="0"/>
              </a:rPr>
              <a:t>deliver block to client</a:t>
            </a: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flipH="1">
            <a:off x="6477000" y="436723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7" name="Rectangle 63"/>
          <p:cNvSpPr>
            <a:spLocks noChangeArrowheads="1"/>
          </p:cNvSpPr>
          <p:nvPr/>
        </p:nvSpPr>
        <p:spPr bwMode="auto">
          <a:xfrm>
            <a:off x="7162800" y="4214834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chemeClr val="accent2"/>
                </a:solidFill>
                <a:latin typeface="Arial" charset="0"/>
              </a:rPr>
              <a:t>deliver block to client</a:t>
            </a:r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 flipH="1">
            <a:off x="6477000" y="4976834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9" name="Rectangle 65"/>
          <p:cNvSpPr>
            <a:spLocks noChangeArrowheads="1"/>
          </p:cNvSpPr>
          <p:nvPr/>
        </p:nvSpPr>
        <p:spPr bwMode="auto">
          <a:xfrm>
            <a:off x="7162800" y="4824434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solidFill>
                  <a:srgbClr val="FF9933"/>
                </a:solidFill>
                <a:latin typeface="Arial" charset="0"/>
              </a:rPr>
              <a:t>deliver block to client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1714488"/>
            <a:ext cx="6500858" cy="2714636"/>
          </a:xfrm>
        </p:spPr>
        <p:txBody>
          <a:bodyPr>
            <a:noAutofit/>
          </a:bodyPr>
          <a:lstStyle/>
          <a:p>
            <a:r>
              <a:rPr lang="fr-FR" sz="7200" dirty="0" smtClean="0"/>
              <a:t>Routage dans un DTN</a:t>
            </a:r>
            <a:endParaRPr lang="fr-FR" sz="7200" dirty="0"/>
          </a:p>
        </p:txBody>
      </p: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Aucun protocole prévu dans les spécifications</a:t>
            </a:r>
          </a:p>
          <a:p>
            <a:endParaRPr lang="fr-FR" dirty="0" smtClean="0"/>
          </a:p>
          <a:p>
            <a:r>
              <a:rPr lang="fr-FR" dirty="0" smtClean="0"/>
              <a:t>Contraintes pour le routage : </a:t>
            </a:r>
          </a:p>
          <a:p>
            <a:pPr lvl="1"/>
            <a:r>
              <a:rPr lang="fr-FR" dirty="0" smtClean="0"/>
              <a:t>Nœuds mobiles et connexions intermittentes</a:t>
            </a:r>
          </a:p>
          <a:p>
            <a:pPr lvl="1"/>
            <a:r>
              <a:rPr lang="fr-FR" dirty="0" smtClean="0"/>
              <a:t>Absence possible de connexion bout-en-bout</a:t>
            </a:r>
          </a:p>
          <a:p>
            <a:pPr lvl="1"/>
            <a:r>
              <a:rPr lang="fr-FR" dirty="0" smtClean="0"/>
              <a:t>Délais importants et variables</a:t>
            </a:r>
          </a:p>
          <a:p>
            <a:pPr lvl="1"/>
            <a:r>
              <a:rPr lang="fr-FR" dirty="0" smtClean="0"/>
              <a:t>Ressources limitées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Pas un simple problème de routage dynamique !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Routage dans un DTN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Nécessité de disposer d’un modèle du réseau </a:t>
            </a:r>
          </a:p>
          <a:p>
            <a:pPr lvl="1"/>
            <a:r>
              <a:rPr lang="fr-FR" dirty="0" smtClean="0"/>
              <a:t>Niveau de connectivité </a:t>
            </a:r>
          </a:p>
          <a:p>
            <a:pPr lvl="1"/>
            <a:r>
              <a:rPr lang="fr-FR" dirty="0" smtClean="0"/>
              <a:t>Durée et période des connexions</a:t>
            </a:r>
          </a:p>
          <a:p>
            <a:pPr lvl="1"/>
            <a:r>
              <a:rPr lang="fr-FR" dirty="0" smtClean="0"/>
              <a:t>Type de contacts (planifiés, opportunistes, </a:t>
            </a:r>
            <a:r>
              <a:rPr lang="fr-FR" dirty="0" err="1" smtClean="0"/>
              <a:t>etc</a:t>
            </a:r>
            <a:r>
              <a:rPr lang="fr-FR" dirty="0" smtClean="0"/>
              <a:t> …)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Définir des unités de mesures : </a:t>
            </a:r>
          </a:p>
          <a:p>
            <a:pPr lvl="1"/>
            <a:r>
              <a:rPr lang="fr-FR" dirty="0" smtClean="0"/>
              <a:t>Délais</a:t>
            </a:r>
          </a:p>
          <a:p>
            <a:pPr lvl="1"/>
            <a:r>
              <a:rPr lang="fr-FR" dirty="0" smtClean="0"/>
              <a:t>Taux de succès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Pas d’algorithme de routage universel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dépend de l’environnement !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protocole de routage ?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Epidemic</a:t>
            </a:r>
            <a:r>
              <a:rPr lang="fr-FR" b="1" dirty="0" smtClean="0"/>
              <a:t> </a:t>
            </a:r>
            <a:r>
              <a:rPr lang="fr-FR" b="1" dirty="0" err="1" smtClean="0"/>
              <a:t>routing</a:t>
            </a:r>
            <a:r>
              <a:rPr lang="fr-FR" b="1" dirty="0" smtClean="0"/>
              <a:t> </a:t>
            </a:r>
            <a:r>
              <a:rPr lang="fr-FR" dirty="0" smtClean="0"/>
              <a:t>: messages répliqués et envoyés à tout nouveau nœud</a:t>
            </a:r>
          </a:p>
          <a:p>
            <a:endParaRPr lang="fr-FR" dirty="0" smtClean="0"/>
          </a:p>
          <a:p>
            <a:r>
              <a:rPr lang="fr-FR" b="1" dirty="0" smtClean="0"/>
              <a:t>Spray and </a:t>
            </a:r>
            <a:r>
              <a:rPr lang="fr-FR" b="1" dirty="0" err="1" smtClean="0"/>
              <a:t>Wait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Un message ne peut avoir que </a:t>
            </a:r>
            <a:r>
              <a:rPr lang="fr-FR" i="1" dirty="0" smtClean="0"/>
              <a:t>n</a:t>
            </a:r>
            <a:r>
              <a:rPr lang="fr-FR" dirty="0" smtClean="0"/>
              <a:t> copies</a:t>
            </a:r>
          </a:p>
          <a:p>
            <a:pPr lvl="1"/>
            <a:r>
              <a:rPr lang="fr-FR" dirty="0" smtClean="0"/>
              <a:t>Deux phases : </a:t>
            </a:r>
          </a:p>
          <a:p>
            <a:pPr lvl="2"/>
            <a:r>
              <a:rPr lang="fr-FR" dirty="0" err="1" smtClean="0"/>
              <a:t>Spay</a:t>
            </a:r>
            <a:r>
              <a:rPr lang="fr-FR" dirty="0" smtClean="0"/>
              <a:t> : une copie du message est envoyé aux relais</a:t>
            </a:r>
          </a:p>
          <a:p>
            <a:pPr lvl="2"/>
            <a:r>
              <a:rPr lang="fr-FR" dirty="0" err="1" smtClean="0"/>
              <a:t>Wait</a:t>
            </a:r>
            <a:r>
              <a:rPr lang="fr-FR" dirty="0" smtClean="0"/>
              <a:t> : les relais attendent d’être en contact avec la destination</a:t>
            </a:r>
          </a:p>
          <a:p>
            <a:pPr lvl="1"/>
            <a:r>
              <a:rPr lang="fr-FR" dirty="0" smtClean="0"/>
              <a:t>Deux versions : </a:t>
            </a:r>
            <a:r>
              <a:rPr lang="fr-FR" dirty="0" err="1" smtClean="0"/>
              <a:t>Vanilla</a:t>
            </a:r>
            <a:r>
              <a:rPr lang="fr-FR" dirty="0" smtClean="0"/>
              <a:t> et </a:t>
            </a:r>
            <a:r>
              <a:rPr lang="fr-FR" dirty="0" err="1" smtClean="0"/>
              <a:t>et</a:t>
            </a:r>
            <a:r>
              <a:rPr lang="fr-FR" dirty="0" smtClean="0"/>
              <a:t> </a:t>
            </a:r>
            <a:r>
              <a:rPr lang="fr-FR" dirty="0" err="1" smtClean="0"/>
              <a:t>Binary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pistes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Fonctionnent mais gourmands en ressources</a:t>
            </a:r>
          </a:p>
          <a:p>
            <a:endParaRPr lang="fr-FR" dirty="0" smtClean="0"/>
          </a:p>
          <a:p>
            <a:r>
              <a:rPr lang="fr-FR" dirty="0" smtClean="0"/>
              <a:t>Idéal quand l’arrivée d’un nouveau nœud est totalement aléatoire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Rarement le cas dans la réalité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Idée : se baser sur la probabilité d’un contact</a:t>
            </a:r>
          </a:p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Probabilistic Routing Protocol using History of Encounters and Transitivity</a:t>
            </a:r>
          </a:p>
          <a:p>
            <a:pPr>
              <a:buNone/>
            </a:pPr>
            <a:endParaRPr lang="en-US" dirty="0" smtClean="0"/>
          </a:p>
          <a:p>
            <a:r>
              <a:rPr lang="fr-FR" dirty="0" smtClean="0"/>
              <a:t>Calcule la probabilité de rencontrer un nœud et ses taux de succès</a:t>
            </a:r>
          </a:p>
          <a:p>
            <a:endParaRPr lang="fr-FR" dirty="0" smtClean="0"/>
          </a:p>
          <a:p>
            <a:r>
              <a:rPr lang="fr-FR" dirty="0" smtClean="0"/>
              <a:t>Probabilités échangés entre les nœuds</a:t>
            </a:r>
          </a:p>
          <a:p>
            <a:endParaRPr lang="fr-FR" dirty="0" smtClean="0"/>
          </a:p>
          <a:p>
            <a:r>
              <a:rPr lang="fr-FR" dirty="0" smtClean="0"/>
              <a:t>Idéal pour les contacts opportunistes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PRoPHET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/>
          <a:lstStyle/>
          <a:p>
            <a:r>
              <a:rPr lang="fr-FR" dirty="0" smtClean="0"/>
              <a:t>Quand on dispose de plus d’informations :</a:t>
            </a:r>
          </a:p>
          <a:p>
            <a:pPr lvl="1"/>
            <a:r>
              <a:rPr lang="fr-FR" dirty="0" smtClean="0"/>
              <a:t>Minimum </a:t>
            </a:r>
            <a:r>
              <a:rPr lang="fr-FR" dirty="0" err="1" smtClean="0"/>
              <a:t>Expected</a:t>
            </a:r>
            <a:r>
              <a:rPr lang="fr-FR" dirty="0" smtClean="0"/>
              <a:t> Delay (MED)</a:t>
            </a:r>
          </a:p>
          <a:p>
            <a:pPr lvl="1"/>
            <a:r>
              <a:rPr lang="fr-FR" dirty="0" err="1" smtClean="0"/>
              <a:t>Earliest</a:t>
            </a:r>
            <a:r>
              <a:rPr lang="fr-FR" dirty="0" smtClean="0"/>
              <a:t> </a:t>
            </a:r>
            <a:r>
              <a:rPr lang="fr-FR" dirty="0" err="1" smtClean="0"/>
              <a:t>Delivery</a:t>
            </a:r>
            <a:r>
              <a:rPr lang="fr-FR" dirty="0" smtClean="0"/>
              <a:t> (ED)</a:t>
            </a:r>
          </a:p>
          <a:p>
            <a:pPr lvl="1"/>
            <a:r>
              <a:rPr lang="en-US" dirty="0" smtClean="0"/>
              <a:t>Earliest Delivery with Local Queuing (EDLQ)</a:t>
            </a:r>
          </a:p>
          <a:p>
            <a:pPr lvl="1"/>
            <a:r>
              <a:rPr lang="en-US" dirty="0" smtClean="0"/>
              <a:t>Earliest Delivery with All Queues (EDAQ)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Autres</a:t>
            </a:r>
            <a:endParaRPr lang="fr-FR" dirty="0"/>
          </a:p>
        </p:txBody>
      </p:sp>
      <p:pic>
        <p:nvPicPr>
          <p:cNvPr id="6" name="Picture 5" descr="rout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98" y="3429000"/>
            <a:ext cx="6986592" cy="323923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39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d’environnement</a:t>
            </a:r>
            <a:endParaRPr lang="fr-FR" dirty="0"/>
          </a:p>
        </p:txBody>
      </p:sp>
      <p:pic>
        <p:nvPicPr>
          <p:cNvPr id="4" name="Espace réservé du contenu 5" descr="scenari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785" y="1481138"/>
            <a:ext cx="6530430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b="1" smtClean="0"/>
              <a:pPr/>
              <a:t>4</a:t>
            </a:fld>
            <a:endParaRPr kumimoji="0"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40</a:t>
            </a:fld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3042" y="2500306"/>
            <a:ext cx="6000792" cy="1143000"/>
          </a:xfrm>
        </p:spPr>
        <p:txBody>
          <a:bodyPr>
            <a:noAutofit/>
          </a:bodyPr>
          <a:lstStyle/>
          <a:p>
            <a:r>
              <a:rPr lang="fr-FR" sz="7200" dirty="0" smtClean="0"/>
              <a:t>Applications</a:t>
            </a:r>
            <a:endParaRPr lang="fr-FR" sz="7200" dirty="0"/>
          </a:p>
        </p:txBody>
      </p:sp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285852" y="1643050"/>
            <a:ext cx="2786082" cy="228601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14612" y="3071810"/>
            <a:ext cx="2786082" cy="228601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643306" y="1500174"/>
            <a:ext cx="2786082" cy="228601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857356" y="2428868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DTNRG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097395" y="2143116"/>
            <a:ext cx="226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InterPlaNetary</a:t>
            </a:r>
            <a:endParaRPr lang="fr-FR" sz="2400" b="1" dirty="0" smtClean="0"/>
          </a:p>
          <a:p>
            <a:r>
              <a:rPr lang="fr-FR" sz="2400" b="1" dirty="0" smtClean="0"/>
              <a:t>Network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928926" y="4000504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DARPA  DTN</a:t>
            </a:r>
            <a:endParaRPr lang="fr-FR" sz="2800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143504" y="3643314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0800000" flipV="1">
            <a:off x="1714480" y="3714752"/>
            <a:ext cx="128588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786182" y="1285860"/>
            <a:ext cx="257176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00034" y="4500570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Expérimentations </a:t>
            </a:r>
            <a:br>
              <a:rPr lang="fr-FR" dirty="0" smtClean="0"/>
            </a:br>
            <a:r>
              <a:rPr lang="fr-FR" dirty="0" smtClean="0"/>
              <a:t>des travaux du</a:t>
            </a:r>
            <a:br>
              <a:rPr lang="fr-FR" dirty="0" smtClean="0"/>
            </a:br>
            <a:r>
              <a:rPr lang="fr-FR" dirty="0" smtClean="0"/>
              <a:t>DTNRG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29388" y="1071546"/>
            <a:ext cx="2215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Expérimentations </a:t>
            </a:r>
            <a:br>
              <a:rPr lang="fr-FR" dirty="0" smtClean="0"/>
            </a:br>
            <a:r>
              <a:rPr lang="fr-FR" dirty="0" smtClean="0"/>
              <a:t>des travaux du</a:t>
            </a:r>
            <a:br>
              <a:rPr lang="fr-FR" dirty="0" smtClean="0"/>
            </a:br>
            <a:r>
              <a:rPr lang="fr-FR" dirty="0" smtClean="0"/>
              <a:t>DTNRG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215074" y="4214818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Coopération à la</a:t>
            </a:r>
          </a:p>
          <a:p>
            <a:pPr algn="ctr"/>
            <a:r>
              <a:rPr lang="fr-FR" dirty="0" smtClean="0"/>
              <a:t>recherche </a:t>
            </a:r>
          </a:p>
          <a:p>
            <a:pPr algn="ctr"/>
            <a:r>
              <a:rPr lang="fr-FR" dirty="0" smtClean="0"/>
              <a:t>(NASA/DARPA)</a:t>
            </a:r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41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Faciliter les communications entres les diverses sondes et le Terre</a:t>
            </a:r>
          </a:p>
          <a:p>
            <a:endParaRPr lang="fr-FR" dirty="0" smtClean="0"/>
          </a:p>
          <a:p>
            <a:r>
              <a:rPr lang="fr-FR" dirty="0" smtClean="0"/>
              <a:t>Objectif original des DTN</a:t>
            </a:r>
          </a:p>
          <a:p>
            <a:endParaRPr lang="fr-FR" dirty="0" smtClean="0"/>
          </a:p>
          <a:p>
            <a:r>
              <a:rPr lang="fr-FR" dirty="0" smtClean="0"/>
              <a:t>Encore au stade de expérimental</a:t>
            </a:r>
          </a:p>
          <a:p>
            <a:endParaRPr lang="fr-FR" dirty="0" smtClean="0"/>
          </a:p>
          <a:p>
            <a:r>
              <a:rPr lang="fr-FR" dirty="0" smtClean="0"/>
              <a:t>Premier test « réel » en Septembre 2008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Spatiales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42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DARPA travaille sur </a:t>
            </a:r>
            <a:br>
              <a:rPr lang="fr-FR" dirty="0" smtClean="0"/>
            </a:br>
            <a:r>
              <a:rPr lang="fr-FR" dirty="0" smtClean="0"/>
              <a:t>son propre DTN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b="1" i="1" dirty="0" err="1" smtClean="0"/>
              <a:t>Disruption</a:t>
            </a:r>
            <a:r>
              <a:rPr lang="fr-FR" i="1" dirty="0" err="1" smtClean="0"/>
              <a:t>Tolerant</a:t>
            </a:r>
            <a:r>
              <a:rPr lang="fr-FR" i="1" dirty="0" smtClean="0"/>
              <a:t> </a:t>
            </a:r>
            <a:br>
              <a:rPr lang="fr-FR" i="1" dirty="0" smtClean="0"/>
            </a:br>
            <a:r>
              <a:rPr lang="fr-FR" i="1" dirty="0" smtClean="0"/>
              <a:t>Network) </a:t>
            </a:r>
            <a:r>
              <a:rPr lang="fr-FR" dirty="0" smtClean="0"/>
              <a:t>depuis 2005</a:t>
            </a:r>
          </a:p>
          <a:p>
            <a:endParaRPr lang="fr-FR" i="1" dirty="0" smtClean="0"/>
          </a:p>
          <a:p>
            <a:r>
              <a:rPr lang="fr-FR" dirty="0" smtClean="0"/>
              <a:t>Assurer la fiabilité </a:t>
            </a:r>
            <a:br>
              <a:rPr lang="fr-FR" dirty="0" smtClean="0"/>
            </a:br>
            <a:r>
              <a:rPr lang="fr-FR" dirty="0" smtClean="0"/>
              <a:t>des communications</a:t>
            </a:r>
            <a:br>
              <a:rPr lang="fr-FR" dirty="0" smtClean="0"/>
            </a:br>
            <a:r>
              <a:rPr lang="fr-FR" dirty="0" smtClean="0"/>
              <a:t>sur les champs de </a:t>
            </a:r>
            <a:br>
              <a:rPr lang="fr-FR" dirty="0" smtClean="0"/>
            </a:br>
            <a:r>
              <a:rPr lang="fr-FR" dirty="0" smtClean="0"/>
              <a:t>bataille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Armée</a:t>
            </a:r>
            <a:endParaRPr lang="fr-FR" dirty="0"/>
          </a:p>
        </p:txBody>
      </p:sp>
      <p:pic>
        <p:nvPicPr>
          <p:cNvPr id="5" name="Picture 4" descr="dar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50095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43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: suivre à la trace des troupeaux de zèbres</a:t>
            </a:r>
          </a:p>
          <a:p>
            <a:endParaRPr lang="fr-FR" dirty="0" smtClean="0"/>
          </a:p>
          <a:p>
            <a:r>
              <a:rPr lang="fr-FR" dirty="0" smtClean="0"/>
              <a:t>Contraintes :</a:t>
            </a:r>
          </a:p>
          <a:p>
            <a:pPr lvl="1"/>
            <a:r>
              <a:rPr lang="fr-FR" dirty="0" smtClean="0"/>
              <a:t>Nœuds en mouvements</a:t>
            </a:r>
          </a:p>
          <a:p>
            <a:pPr lvl="1"/>
            <a:r>
              <a:rPr lang="fr-FR" dirty="0" smtClean="0"/>
              <a:t>Energie limitée</a:t>
            </a:r>
          </a:p>
          <a:p>
            <a:pPr lvl="1"/>
            <a:r>
              <a:rPr lang="fr-FR" dirty="0" smtClean="0"/>
              <a:t>Connectivité intermittente</a:t>
            </a:r>
            <a:br>
              <a:rPr lang="fr-FR" dirty="0" smtClean="0"/>
            </a:br>
            <a:r>
              <a:rPr lang="fr-FR" dirty="0" smtClean="0"/>
              <a:t>surtout avec la station de</a:t>
            </a:r>
            <a:br>
              <a:rPr lang="fr-FR" dirty="0" smtClean="0"/>
            </a:br>
            <a:r>
              <a:rPr lang="fr-FR" dirty="0" smtClean="0"/>
              <a:t>base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réel : </a:t>
            </a:r>
            <a:r>
              <a:rPr lang="fr-FR" dirty="0" err="1" smtClean="0"/>
              <a:t>Zebranet</a:t>
            </a:r>
            <a:endParaRPr lang="fr-FR" dirty="0"/>
          </a:p>
        </p:txBody>
      </p:sp>
      <p:pic>
        <p:nvPicPr>
          <p:cNvPr id="5" name="Picture 4" descr="zebran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272118"/>
            <a:ext cx="4143404" cy="30181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44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protocoles testés :</a:t>
            </a:r>
          </a:p>
          <a:p>
            <a:pPr lvl="1"/>
            <a:r>
              <a:rPr lang="fr-FR" dirty="0" err="1" smtClean="0"/>
              <a:t>Flooding</a:t>
            </a:r>
            <a:r>
              <a:rPr lang="fr-FR" dirty="0" smtClean="0"/>
              <a:t> : envoie des données à tous les nœuds découverts</a:t>
            </a:r>
          </a:p>
          <a:p>
            <a:pPr lvl="1"/>
            <a:r>
              <a:rPr lang="fr-FR" dirty="0" err="1" smtClean="0"/>
              <a:t>History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: garde une liste des nœuds découverts et leur taux de succès. Choisit le meilleur.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Résultats : </a:t>
            </a:r>
          </a:p>
          <a:p>
            <a:pPr lvl="1"/>
            <a:r>
              <a:rPr lang="fr-FR" dirty="0" smtClean="0"/>
              <a:t>Dans l’idéal : </a:t>
            </a:r>
            <a:r>
              <a:rPr lang="fr-FR" dirty="0" err="1" smtClean="0"/>
              <a:t>flooding</a:t>
            </a:r>
            <a:endParaRPr lang="fr-FR" dirty="0" smtClean="0"/>
          </a:p>
          <a:p>
            <a:pPr lvl="1"/>
            <a:r>
              <a:rPr lang="fr-FR" dirty="0" smtClean="0"/>
              <a:t>Avec des contraintes de bande passante : </a:t>
            </a:r>
            <a:r>
              <a:rPr lang="fr-FR" dirty="0" err="1" smtClean="0"/>
              <a:t>History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Zebranet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 smtClean="0"/>
              <a:t>DakNet</a:t>
            </a:r>
            <a:r>
              <a:rPr lang="fr-FR" b="1" dirty="0" smtClean="0"/>
              <a:t> : </a:t>
            </a:r>
            <a:r>
              <a:rPr lang="fr-FR" dirty="0" smtClean="0"/>
              <a:t>Utiliser une moto ou un bus pour transporter physiquement des données d'une base à un hôte distant. Objectif : fournir un accès à Internet à un petit village près de Calcutta.</a:t>
            </a:r>
          </a:p>
          <a:p>
            <a:endParaRPr lang="fr-FR" dirty="0" smtClean="0"/>
          </a:p>
          <a:p>
            <a:r>
              <a:rPr lang="fr-FR" b="1" dirty="0" err="1" smtClean="0"/>
              <a:t>Saami</a:t>
            </a:r>
            <a:r>
              <a:rPr lang="fr-FR" b="1" dirty="0" smtClean="0"/>
              <a:t> Networks</a:t>
            </a:r>
            <a:r>
              <a:rPr lang="fr-FR" dirty="0" smtClean="0"/>
              <a:t>: Peuple nomade qui suit les troupeaux de rennes. Utilisent une moto neige.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projets réels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Solution au problème du dernier kilomètre</a:t>
            </a:r>
          </a:p>
          <a:p>
            <a:endParaRPr lang="fr-FR" dirty="0" smtClean="0"/>
          </a:p>
          <a:p>
            <a:r>
              <a:rPr lang="fr-FR" dirty="0" smtClean="0"/>
              <a:t>Réseaux de capteurs</a:t>
            </a:r>
          </a:p>
          <a:p>
            <a:endParaRPr lang="fr-FR" dirty="0" smtClean="0"/>
          </a:p>
          <a:p>
            <a:r>
              <a:rPr lang="fr-FR" dirty="0" smtClean="0"/>
              <a:t>Réseaux de piétons</a:t>
            </a:r>
          </a:p>
          <a:p>
            <a:endParaRPr lang="fr-FR" dirty="0" smtClean="0"/>
          </a:p>
          <a:p>
            <a:r>
              <a:rPr lang="fr-FR" dirty="0" smtClean="0"/>
              <a:t>Autoroutes intelligentes</a:t>
            </a:r>
          </a:p>
          <a:p>
            <a:endParaRPr lang="fr-FR" dirty="0" smtClean="0"/>
          </a:p>
          <a:p>
            <a:r>
              <a:rPr lang="fr-FR" dirty="0" smtClean="0"/>
              <a:t>Réseaux sous-marins acoustiques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futures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Encore au stade de recherche</a:t>
            </a:r>
          </a:p>
          <a:p>
            <a:endParaRPr lang="fr-FR" dirty="0" smtClean="0"/>
          </a:p>
          <a:p>
            <a:r>
              <a:rPr lang="fr-FR" dirty="0" smtClean="0"/>
              <a:t>Nombreux problèmes à résoudre (routage, sécurité, multicast/</a:t>
            </a:r>
            <a:r>
              <a:rPr lang="fr-FR" dirty="0" err="1" smtClean="0"/>
              <a:t>anycast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 …) mais …</a:t>
            </a:r>
          </a:p>
          <a:p>
            <a:endParaRPr lang="fr-FR" dirty="0" smtClean="0"/>
          </a:p>
          <a:p>
            <a:r>
              <a:rPr lang="fr-FR" dirty="0" smtClean="0"/>
              <a:t>Une réponse pour la communication dans des conditions « extrêmes »</a:t>
            </a:r>
          </a:p>
          <a:p>
            <a:endParaRPr lang="fr-FR" dirty="0" smtClean="0"/>
          </a:p>
          <a:p>
            <a:r>
              <a:rPr lang="fr-FR" dirty="0" smtClean="0"/>
              <a:t>De nombreuses applications possibles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Contraintes rencontrées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Délais </a:t>
            </a:r>
          </a:p>
          <a:p>
            <a:pPr lvl="1"/>
            <a:r>
              <a:rPr lang="fr-FR" dirty="0" smtClean="0"/>
              <a:t>Fortement variables d’un lien à l’autre</a:t>
            </a:r>
          </a:p>
          <a:p>
            <a:pPr lvl="1"/>
            <a:r>
              <a:rPr lang="fr-FR" dirty="0" smtClean="0"/>
              <a:t>Temps de propagation limité par la vitesse de la lumière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pic>
        <p:nvPicPr>
          <p:cNvPr id="8" name="Image 7" descr="dela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786058"/>
            <a:ext cx="5443314" cy="34805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Connectivité variable </a:t>
            </a:r>
          </a:p>
          <a:p>
            <a:pPr lvl="1"/>
            <a:r>
              <a:rPr lang="fr-FR" dirty="0" smtClean="0"/>
              <a:t>Nœuds masqués par des objets spatiaux (planètes, satellites, Soleil, </a:t>
            </a:r>
            <a:r>
              <a:rPr lang="fr-FR" dirty="0" err="1" smtClean="0"/>
              <a:t>etc</a:t>
            </a:r>
            <a:r>
              <a:rPr lang="fr-FR" dirty="0" smtClean="0"/>
              <a:t>… 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Autonomie limitée dans l’espace : appareils en veille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Possibilité d’</a:t>
            </a:r>
            <a:r>
              <a:rPr lang="fr-FR" dirty="0" err="1" smtClean="0"/>
              <a:t>abscence</a:t>
            </a:r>
            <a:r>
              <a:rPr lang="fr-FR" dirty="0" smtClean="0"/>
              <a:t> totale de connectivité de bout-en-bout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Contraintes rencontrées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Autres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Débits limités (autonomie, puissance des appareils)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Taux d’erreurs binaires élevés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Coûts de transmission importants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Différents protocoles utilisés sur les différents liens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Contraintes rencontrées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d’environnement</a:t>
            </a:r>
            <a:endParaRPr lang="fr-FR" dirty="0"/>
          </a:p>
        </p:txBody>
      </p:sp>
      <p:pic>
        <p:nvPicPr>
          <p:cNvPr id="4" name="Espace réservé du contenu 5" descr="scenari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785" y="1481138"/>
            <a:ext cx="653042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8499779">
            <a:off x="4069820" y="2763766"/>
            <a:ext cx="1613260" cy="357190"/>
          </a:xfrm>
          <a:prstGeom prst="ellipse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3500430" y="2285992"/>
            <a:ext cx="14798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Délais, BER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Débit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4214818"/>
            <a:ext cx="8322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Coûts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1500174"/>
            <a:ext cx="153279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Autonomie,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connectivité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2571744"/>
            <a:ext cx="157607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Coûts,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connectivité</a:t>
            </a:r>
            <a:endParaRPr lang="fr-F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TCP/IP basé sur :</a:t>
            </a:r>
          </a:p>
          <a:p>
            <a:pPr lvl="1"/>
            <a:r>
              <a:rPr lang="fr-FR" dirty="0" smtClean="0"/>
              <a:t>Connectivité de bout-en-bout</a:t>
            </a:r>
          </a:p>
          <a:p>
            <a:pPr lvl="1"/>
            <a:r>
              <a:rPr lang="fr-FR" dirty="0" smtClean="0"/>
              <a:t>Faible taux d’erreur</a:t>
            </a:r>
          </a:p>
          <a:p>
            <a:pPr lvl="1"/>
            <a:r>
              <a:rPr lang="fr-FR" dirty="0" smtClean="0"/>
              <a:t>Faible Round Time Trip</a:t>
            </a:r>
          </a:p>
          <a:p>
            <a:pPr lvl="1"/>
            <a:r>
              <a:rPr lang="fr-FR" dirty="0" smtClean="0"/>
              <a:t>Faible coût de transmission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Mécanismes utilisés : </a:t>
            </a:r>
          </a:p>
          <a:p>
            <a:pPr lvl="1"/>
            <a:r>
              <a:rPr lang="fr-FR" dirty="0" smtClean="0"/>
              <a:t>Conversation constante entre émetteur et récepteur</a:t>
            </a:r>
          </a:p>
          <a:p>
            <a:pPr lvl="1"/>
            <a:r>
              <a:rPr lang="fr-FR" dirty="0" smtClean="0"/>
              <a:t>Etablissement d’un seul chemin entre les nœuds</a:t>
            </a:r>
          </a:p>
          <a:p>
            <a:pPr lvl="1"/>
            <a:r>
              <a:rPr lang="fr-FR" dirty="0" smtClean="0"/>
              <a:t>Retransmission en cas d’erreur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possible de TCP/IP ?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Jérémy Courtial - Ingénieurs 2000 Février 2009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884</TotalTime>
  <Words>1496</Words>
  <Application>Microsoft Office PowerPoint</Application>
  <PresentationFormat>On-screen Show (4:3)</PresentationFormat>
  <Paragraphs>416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Delay Tolerant Networks</vt:lpstr>
      <vt:lpstr>Sommaire</vt:lpstr>
      <vt:lpstr>Contexte</vt:lpstr>
      <vt:lpstr>Exemple d’environnement</vt:lpstr>
      <vt:lpstr>Contraintes rencontrées</vt:lpstr>
      <vt:lpstr>Contraintes rencontrées</vt:lpstr>
      <vt:lpstr>Contraintes rencontrées</vt:lpstr>
      <vt:lpstr>Exemple d’environnement</vt:lpstr>
      <vt:lpstr>Utilisation possible de TCP/IP ?</vt:lpstr>
      <vt:lpstr>Architecture DTN</vt:lpstr>
      <vt:lpstr>Architecture DTN</vt:lpstr>
      <vt:lpstr>DTN : concept</vt:lpstr>
      <vt:lpstr>Store-and-Forward Message Switching</vt:lpstr>
      <vt:lpstr>DTN : types de contact </vt:lpstr>
      <vt:lpstr>Contact planifié</vt:lpstr>
      <vt:lpstr>Contact opportuniste</vt:lpstr>
      <vt:lpstr>Bundle Layer </vt:lpstr>
      <vt:lpstr>DTN : Bundle Layer</vt:lpstr>
      <vt:lpstr>Bundle Protocol</vt:lpstr>
      <vt:lpstr>Bundle Protocol</vt:lpstr>
      <vt:lpstr>Nœuds et régions</vt:lpstr>
      <vt:lpstr>Adressage</vt:lpstr>
      <vt:lpstr>Adressage (2)</vt:lpstr>
      <vt:lpstr>Adressage et Late Binding</vt:lpstr>
      <vt:lpstr>Options de transmission</vt:lpstr>
      <vt:lpstr>Custody Transfer</vt:lpstr>
      <vt:lpstr>Format d’un Bundle</vt:lpstr>
      <vt:lpstr>Implémentations</vt:lpstr>
      <vt:lpstr>Licklider Transmission Protocol</vt:lpstr>
      <vt:lpstr>Licklider Transmission Protocol</vt:lpstr>
      <vt:lpstr>LTP : fonctionnalités</vt:lpstr>
      <vt:lpstr>LTP : fonctionnement</vt:lpstr>
      <vt:lpstr>Routage dans un DTN</vt:lpstr>
      <vt:lpstr>Routage dans un DTN</vt:lpstr>
      <vt:lpstr>Quel protocole de routage ?</vt:lpstr>
      <vt:lpstr>Quelques pistes</vt:lpstr>
      <vt:lpstr>Remarques</vt:lpstr>
      <vt:lpstr>PRoPHET</vt:lpstr>
      <vt:lpstr>Autres</vt:lpstr>
      <vt:lpstr>Applications</vt:lpstr>
      <vt:lpstr>Applications</vt:lpstr>
      <vt:lpstr>Spatiales</vt:lpstr>
      <vt:lpstr>Armée</vt:lpstr>
      <vt:lpstr>Application réel : Zebranet</vt:lpstr>
      <vt:lpstr>Zebranet</vt:lpstr>
      <vt:lpstr>Autres projets réels</vt:lpstr>
      <vt:lpstr>Applications futures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Artichaut</dc:creator>
  <cp:lastModifiedBy>Jérémy Court</cp:lastModifiedBy>
  <cp:revision>89</cp:revision>
  <dcterms:created xsi:type="dcterms:W3CDTF">2009-02-07T16:28:41Z</dcterms:created>
  <dcterms:modified xsi:type="dcterms:W3CDTF">2009-02-10T08:49:58Z</dcterms:modified>
</cp:coreProperties>
</file>