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70" r:id="rId4"/>
    <p:sldId id="259" r:id="rId5"/>
    <p:sldId id="283" r:id="rId6"/>
    <p:sldId id="286" r:id="rId7"/>
    <p:sldId id="269" r:id="rId8"/>
    <p:sldId id="287" r:id="rId9"/>
    <p:sldId id="279" r:id="rId10"/>
    <p:sldId id="288" r:id="rId11"/>
    <p:sldId id="284" r:id="rId12"/>
    <p:sldId id="289" r:id="rId13"/>
    <p:sldId id="285" r:id="rId14"/>
    <p:sldId id="260" r:id="rId15"/>
    <p:sldId id="278" r:id="rId16"/>
    <p:sldId id="261" r:id="rId17"/>
    <p:sldId id="271" r:id="rId18"/>
    <p:sldId id="262" r:id="rId19"/>
    <p:sldId id="263" r:id="rId20"/>
    <p:sldId id="272" r:id="rId21"/>
    <p:sldId id="264" r:id="rId22"/>
    <p:sldId id="282" r:id="rId23"/>
    <p:sldId id="265" r:id="rId24"/>
    <p:sldId id="280" r:id="rId25"/>
    <p:sldId id="281" r:id="rId26"/>
    <p:sldId id="266" r:id="rId27"/>
    <p:sldId id="273" r:id="rId28"/>
    <p:sldId id="267" r:id="rId29"/>
    <p:sldId id="275" r:id="rId30"/>
    <p:sldId id="274" r:id="rId31"/>
    <p:sldId id="276" r:id="rId32"/>
    <p:sldId id="277" r:id="rId33"/>
    <p:sldId id="268" r:id="rId3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63833" autoAdjust="0"/>
  </p:normalViewPr>
  <p:slideViewPr>
    <p:cSldViewPr>
      <p:cViewPr varScale="1">
        <p:scale>
          <a:sx n="49" d="100"/>
          <a:sy n="49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44E045A-A5B9-4B44-9121-90CC5E6F7219}" type="datetimeFigureOut">
              <a:rPr lang="fr-FR" smtClean="0"/>
              <a:pPr/>
              <a:t>14/03/2009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F40986E-CACA-45AC-8359-56817E125D9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911BA8F-DF49-441E-A895-18D78B119147}" type="datetimeFigureOut">
              <a:rPr lang="fr-FR" smtClean="0"/>
              <a:pPr/>
              <a:t>14/03/2009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4D0C1D4-E1C2-4DE6-8C6F-853B9962E7D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r>
              <a:rPr lang="fr-FR" baseline="0" dirty="0" smtClean="0"/>
              <a:t>  à ce nouveau </a:t>
            </a:r>
            <a:r>
              <a:rPr lang="fr-FR" baseline="0" dirty="0" err="1" smtClean="0"/>
              <a:t>framework</a:t>
            </a:r>
            <a:endParaRPr lang="fr-FR" baseline="0" dirty="0" smtClean="0"/>
          </a:p>
          <a:p>
            <a:r>
              <a:rPr lang="fr-FR" baseline="0" dirty="0" smtClean="0"/>
              <a:t>	=&gt; - vocation à poser les bases</a:t>
            </a:r>
          </a:p>
          <a:p>
            <a:r>
              <a:rPr lang="fr-FR" baseline="0" dirty="0" smtClean="0"/>
              <a:t>	      - montrer comment rapidement on peu obtenir quelque chose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Avalon en détails 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retrouve le mm découpage</a:t>
            </a:r>
            <a:r>
              <a:rPr lang="fr-FR" baseline="0" dirty="0" smtClean="0"/>
              <a:t> que pour l’archi de </a:t>
            </a:r>
            <a:r>
              <a:rPr lang="fr-FR" baseline="0" dirty="0" err="1" smtClean="0"/>
              <a:t>windows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forms</a:t>
            </a:r>
            <a:endParaRPr lang="fr-FR" baseline="0" dirty="0" smtClean="0"/>
          </a:p>
          <a:p>
            <a:endParaRPr lang="fr-FR" dirty="0" smtClean="0"/>
          </a:p>
          <a:p>
            <a:r>
              <a:rPr lang="fr-FR" dirty="0" smtClean="0"/>
              <a:t>Marron</a:t>
            </a:r>
            <a:r>
              <a:rPr lang="fr-FR" baseline="0" dirty="0" smtClean="0"/>
              <a:t> =&gt; Composants WPF</a:t>
            </a:r>
          </a:p>
          <a:p>
            <a:r>
              <a:rPr lang="fr-FR" baseline="0" dirty="0" smtClean="0"/>
              <a:t>Bleu =&gt; Composants Windows</a:t>
            </a:r>
          </a:p>
          <a:p>
            <a:pPr>
              <a:buFont typeface="Arial" charset="0"/>
              <a:buNone/>
            </a:pPr>
            <a:endParaRPr lang="fr-FR" baseline="0" dirty="0" smtClean="0"/>
          </a:p>
          <a:p>
            <a:pPr>
              <a:buFont typeface="Arial" charset="0"/>
              <a:buNone/>
            </a:pPr>
            <a:r>
              <a:rPr lang="fr-FR" baseline="0" dirty="0" smtClean="0"/>
              <a:t>MIL = Media </a:t>
            </a:r>
            <a:r>
              <a:rPr lang="fr-FR" baseline="0" dirty="0" err="1" smtClean="0"/>
              <a:t>Integration</a:t>
            </a:r>
            <a:r>
              <a:rPr lang="fr-FR" baseline="0" dirty="0" smtClean="0"/>
              <a:t> Layer = bloc bas niveau </a:t>
            </a:r>
            <a:r>
              <a:rPr lang="fr-FR" b="1" baseline="0" dirty="0" smtClean="0"/>
              <a:t>puissant</a:t>
            </a:r>
            <a:r>
              <a:rPr lang="fr-FR" baseline="0" dirty="0" smtClean="0"/>
              <a:t> qui dessine l’application WPF = interface </a:t>
            </a:r>
            <a:r>
              <a:rPr lang="fr-FR" b="1" baseline="0" dirty="0" smtClean="0"/>
              <a:t>optimisée</a:t>
            </a:r>
            <a:r>
              <a:rPr lang="fr-FR" baseline="0" dirty="0" smtClean="0"/>
              <a:t> avec DirectX = support 2D/3D</a:t>
            </a:r>
          </a:p>
          <a:p>
            <a:pPr>
              <a:buFont typeface="Arial" charset="0"/>
              <a:buNone/>
            </a:pPr>
            <a:r>
              <a:rPr lang="fr-FR" baseline="0" dirty="0" smtClean="0"/>
              <a:t>							=&gt;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plus loin que GDI</a:t>
            </a:r>
          </a:p>
          <a:p>
            <a:r>
              <a:rPr lang="fr-FR" baseline="0" dirty="0" smtClean="0"/>
              <a:t>Codec = codecs pour gérer les images JPG, BMP …</a:t>
            </a:r>
          </a:p>
          <a:p>
            <a:endParaRPr lang="fr-FR" baseline="0" dirty="0" smtClean="0"/>
          </a:p>
          <a:p>
            <a:pPr>
              <a:buFont typeface="Arial" charset="0"/>
              <a:buNone/>
            </a:pPr>
            <a:r>
              <a:rPr lang="fr-FR" baseline="0" dirty="0" err="1" smtClean="0"/>
              <a:t>PresentationCore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wrapper</a:t>
            </a:r>
            <a:r>
              <a:rPr lang="fr-FR" baseline="0" dirty="0" smtClean="0"/>
              <a:t> du MIL de plus haut niveau </a:t>
            </a:r>
          </a:p>
          <a:p>
            <a:pPr>
              <a:buFont typeface="Arial" charset="0"/>
              <a:buNone/>
            </a:pPr>
            <a:r>
              <a:rPr lang="fr-FR" dirty="0" err="1" smtClean="0"/>
              <a:t>PresentationFoundation</a:t>
            </a:r>
            <a:r>
              <a:rPr lang="fr-FR" dirty="0" smtClean="0"/>
              <a:t>  = dernier</a:t>
            </a:r>
            <a:r>
              <a:rPr lang="fr-FR" baseline="0" dirty="0" smtClean="0"/>
              <a:t> maillon de la chaine(end user) = outils de création d’UI (</a:t>
            </a:r>
            <a:r>
              <a:rPr lang="fr-FR" baseline="0" dirty="0" err="1" smtClean="0"/>
              <a:t>layout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storyboard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databinding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etc</a:t>
            </a:r>
            <a:r>
              <a:rPr lang="fr-FR" baseline="0" dirty="0" smtClean="0"/>
              <a:t>)</a:t>
            </a:r>
          </a:p>
          <a:p>
            <a:pPr>
              <a:buFont typeface="Arial" charset="0"/>
              <a:buChar char="•"/>
            </a:pPr>
            <a:endParaRPr lang="fr-FR" baseline="0" dirty="0" smtClean="0"/>
          </a:p>
          <a:p>
            <a:pPr defTabSz="990478">
              <a:defRPr/>
            </a:pPr>
            <a:r>
              <a:rPr lang="fr-FR" dirty="0" smtClean="0"/>
              <a:t>=&gt;WPF, le nouveau GDI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WPF</a:t>
            </a:r>
            <a:r>
              <a:rPr lang="fr-FR" baseline="0" dirty="0" smtClean="0"/>
              <a:t> </a:t>
            </a:r>
            <a:r>
              <a:rPr lang="fr-FR" dirty="0" smtClean="0"/>
              <a:t>+ performant</a:t>
            </a:r>
          </a:p>
          <a:p>
            <a:r>
              <a:rPr lang="fr-FR" dirty="0" smtClean="0"/>
              <a:t>Outils de </a:t>
            </a:r>
            <a:r>
              <a:rPr lang="fr-FR" dirty="0" err="1" smtClean="0"/>
              <a:t>dev</a:t>
            </a:r>
            <a:r>
              <a:rPr lang="fr-FR" dirty="0" smtClean="0"/>
              <a:t> +</a:t>
            </a:r>
            <a:r>
              <a:rPr lang="fr-FR" baseline="0" dirty="0" smtClean="0"/>
              <a:t> fonctionnels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WPF point de vue utilisateur final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smtClean="0"/>
              <a:t>Changement</a:t>
            </a:r>
            <a:r>
              <a:rPr lang="fr-FR" b="1" baseline="0" dirty="0" smtClean="0"/>
              <a:t> radical </a:t>
            </a:r>
            <a:r>
              <a:rPr lang="fr-FR" baseline="0" dirty="0" smtClean="0"/>
              <a:t>par rapport à Windows </a:t>
            </a:r>
            <a:r>
              <a:rPr lang="fr-FR" baseline="0" dirty="0" err="1" smtClean="0"/>
              <a:t>Forms</a:t>
            </a:r>
            <a:endParaRPr lang="fr-FR" baseline="0" dirty="0" smtClean="0"/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nouvelle technique de développement (outils, principes)</a:t>
            </a:r>
          </a:p>
          <a:p>
            <a:pPr lvl="1">
              <a:buFont typeface="Arial" pitchFamily="34" charset="0"/>
              <a:buChar char="•"/>
            </a:pPr>
            <a:endParaRPr lang="fr-FR" baseline="0" dirty="0" smtClean="0"/>
          </a:p>
          <a:p>
            <a:pPr lvl="0">
              <a:buFont typeface="Arial" pitchFamily="34" charset="0"/>
              <a:buChar char="•"/>
            </a:pPr>
            <a:r>
              <a:rPr lang="fr-FR" dirty="0" smtClean="0"/>
              <a:t>Séparation contenu / vue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c</a:t>
            </a:r>
            <a:r>
              <a:rPr lang="fr-FR" dirty="0" smtClean="0"/>
              <a:t>ontenu = données</a:t>
            </a:r>
            <a:r>
              <a:rPr lang="fr-FR" baseline="0" dirty="0" smtClean="0"/>
              <a:t> + code de </a:t>
            </a:r>
            <a:r>
              <a:rPr lang="fr-FR" dirty="0" smtClean="0"/>
              <a:t>traitement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contenant = présentation</a:t>
            </a:r>
          </a:p>
          <a:p>
            <a:pPr lvl="0">
              <a:buFont typeface="Arial" pitchFamily="34" charset="0"/>
              <a:buChar char="•"/>
            </a:pPr>
            <a:r>
              <a:rPr lang="fr-FR" dirty="0" smtClean="0"/>
              <a:t> UI « nouvelle génération »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Vectoriel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rester</a:t>
            </a:r>
            <a:r>
              <a:rPr lang="fr-FR" baseline="0" dirty="0" smtClean="0"/>
              <a:t> dans l’esprit </a:t>
            </a:r>
            <a:r>
              <a:rPr lang="fr-FR" baseline="0" dirty="0" err="1" smtClean="0"/>
              <a:t>windows</a:t>
            </a:r>
            <a:r>
              <a:rPr lang="fr-FR" baseline="0" dirty="0" smtClean="0"/>
              <a:t> vista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sortir des UI statiques et non colorée</a:t>
            </a:r>
          </a:p>
          <a:p>
            <a:pPr lvl="0">
              <a:buFont typeface="Arial" pitchFamily="34" charset="0"/>
              <a:buChar char="•"/>
            </a:pPr>
            <a:r>
              <a:rPr lang="fr-FR" baseline="0" dirty="0" smtClean="0"/>
              <a:t> Déploiement multiple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autonome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web/internet : </a:t>
            </a:r>
            <a:r>
              <a:rPr lang="fr-FR" baseline="0" dirty="0" err="1" smtClean="0"/>
              <a:t>Rich</a:t>
            </a:r>
            <a:r>
              <a:rPr lang="fr-FR" baseline="0" dirty="0" smtClean="0"/>
              <a:t> Internet Application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90478">
              <a:buFont typeface="Arial" pitchFamily="34" charset="0"/>
              <a:buChar char="•"/>
              <a:defRPr/>
            </a:pPr>
            <a:r>
              <a:rPr lang="fr-FR" dirty="0" err="1" smtClean="0"/>
              <a:t>Pixe</a:t>
            </a:r>
            <a:r>
              <a:rPr lang="fr-FR" dirty="0" smtClean="0"/>
              <a:t> grâce au vectoriel </a:t>
            </a:r>
          </a:p>
          <a:p>
            <a:pPr marL="0" lvl="1" defTabSz="990478">
              <a:buFont typeface="Arial" pitchFamily="34" charset="0"/>
              <a:buChar char="•"/>
              <a:defRPr/>
            </a:pPr>
            <a:r>
              <a:rPr lang="fr-FR" dirty="0" smtClean="0"/>
              <a:t>On retrouve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qqchose</a:t>
            </a:r>
            <a:r>
              <a:rPr lang="fr-FR" baseline="0" dirty="0" smtClean="0"/>
              <a:t> de similaire au Java : </a:t>
            </a:r>
            <a:r>
              <a:rPr lang="fr-FR" baseline="0" dirty="0" err="1" smtClean="0"/>
              <a:t>EventDispatcherThread</a:t>
            </a:r>
            <a:r>
              <a:rPr lang="fr-FR" baseline="0" dirty="0" smtClean="0"/>
              <a:t> (EDT)</a:t>
            </a:r>
            <a:endParaRPr lang="fr-FR" dirty="0" smtClean="0"/>
          </a:p>
          <a:p>
            <a:pPr marL="0" lvl="1" defTabSz="990478">
              <a:buFont typeface="Arial" pitchFamily="34" charset="0"/>
              <a:buChar char="•"/>
              <a:defRPr/>
            </a:pPr>
            <a:r>
              <a:rPr lang="fr-FR" dirty="0" smtClean="0"/>
              <a:t> Dispatcher:</a:t>
            </a:r>
            <a:endParaRPr lang="fr-FR" baseline="0" dirty="0" smtClean="0"/>
          </a:p>
          <a:p>
            <a:pPr marL="495239" lvl="2" defTabSz="990478">
              <a:buFont typeface="Arial" pitchFamily="34" charset="0"/>
              <a:buChar char="•"/>
              <a:defRPr/>
            </a:pPr>
            <a:r>
              <a:rPr lang="fr-FR" baseline="0" dirty="0" smtClean="0"/>
              <a:t> Unique responsable des modifications d’interface graphique</a:t>
            </a:r>
          </a:p>
          <a:p>
            <a:pPr marL="495239" lvl="2" defTabSz="990478">
              <a:buFont typeface="Arial" pitchFamily="34" charset="0"/>
              <a:buChar char="•"/>
              <a:defRPr/>
            </a:pPr>
            <a:r>
              <a:rPr lang="fr-FR" dirty="0" smtClean="0"/>
              <a:t> File d’attente d’événements</a:t>
            </a:r>
            <a:r>
              <a:rPr lang="fr-FR" baseline="0" dirty="0" smtClean="0"/>
              <a:t> : triée par ordre de priorité</a:t>
            </a:r>
          </a:p>
          <a:p>
            <a:pPr marL="0" lvl="1" defTabSz="990478">
              <a:buFont typeface="Arial" pitchFamily="34" charset="0"/>
              <a:buChar char="•"/>
              <a:defRPr/>
            </a:pPr>
            <a:r>
              <a:rPr lang="fr-FR" dirty="0" smtClean="0"/>
              <a:t>Rafraichissement</a:t>
            </a:r>
            <a:r>
              <a:rPr lang="fr-FR" baseline="0" dirty="0" smtClean="0"/>
              <a:t> de l’UI</a:t>
            </a:r>
            <a:r>
              <a:rPr lang="fr-FR" dirty="0" smtClean="0"/>
              <a:t>:</a:t>
            </a:r>
          </a:p>
          <a:p>
            <a:pPr marL="495239" lvl="2" defTabSz="990478">
              <a:buFont typeface="Arial" pitchFamily="34" charset="0"/>
              <a:buChar char="•"/>
              <a:defRPr/>
            </a:pPr>
            <a:r>
              <a:rPr lang="fr-FR" dirty="0" smtClean="0"/>
              <a:t> « </a:t>
            </a:r>
            <a:r>
              <a:rPr lang="fr-FR" dirty="0" err="1" smtClean="0"/>
              <a:t>measure</a:t>
            </a:r>
            <a:r>
              <a:rPr lang="fr-FR" dirty="0" smtClean="0"/>
              <a:t> » : parcours de l’arbre des composants + calcule de la taille</a:t>
            </a:r>
          </a:p>
          <a:p>
            <a:pPr marL="495239" lvl="2" defTabSz="990478">
              <a:buFont typeface="Arial" pitchFamily="34" charset="0"/>
              <a:buChar char="•"/>
              <a:defRPr/>
            </a:pPr>
            <a:r>
              <a:rPr lang="fr-FR" dirty="0" smtClean="0"/>
              <a:t> « arrange » : chaque composant enfant est mis en place avec</a:t>
            </a:r>
            <a:r>
              <a:rPr lang="fr-FR" baseline="0" dirty="0" smtClean="0"/>
              <a:t> son composant parent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Adobe : AIR &amp; </a:t>
            </a:r>
            <a:r>
              <a:rPr lang="fr-FR" dirty="0" err="1" smtClean="0"/>
              <a:t>Flex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AIR : application autonome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</a:t>
            </a:r>
            <a:r>
              <a:rPr lang="fr-FR" baseline="0" dirty="0" err="1" smtClean="0"/>
              <a:t>Flex</a:t>
            </a:r>
            <a:r>
              <a:rPr lang="fr-FR" baseline="0" dirty="0" smtClean="0"/>
              <a:t> : application web : qui repose sur le lecteur flash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Sun : </a:t>
            </a:r>
            <a:r>
              <a:rPr lang="fr-FR" dirty="0" err="1" smtClean="0"/>
              <a:t>JavaFX</a:t>
            </a:r>
            <a:r>
              <a:rPr lang="fr-FR" baseline="0" dirty="0" smtClean="0"/>
              <a:t> = seulement pour application web</a:t>
            </a:r>
          </a:p>
          <a:p>
            <a:pPr lvl="1">
              <a:buFont typeface="Arial" pitchFamily="34" charset="0"/>
              <a:buNone/>
            </a:pPr>
            <a:r>
              <a:rPr lang="fr-FR" dirty="0" smtClean="0"/>
              <a:t>Outils</a:t>
            </a:r>
            <a:r>
              <a:rPr lang="fr-FR" baseline="0" dirty="0" smtClean="0"/>
              <a:t> supplémentaires java pour la 3D, les effets, moteur physique…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Développement </a:t>
            </a:r>
            <a:r>
              <a:rPr lang="fr-FR" dirty="0" err="1" smtClean="0"/>
              <a:t>from</a:t>
            </a:r>
            <a:r>
              <a:rPr lang="fr-FR" dirty="0" smtClean="0"/>
              <a:t> scratch = multi</a:t>
            </a:r>
            <a:r>
              <a:rPr lang="fr-FR" baseline="0" dirty="0" smtClean="0"/>
              <a:t> librairies / pas portable / pas maintenable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r-FR" baseline="0" dirty="0" smtClean="0"/>
              <a:t>3 outils au cœur du développement WPF :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VS 2005 = code donnée + code traitement = </a:t>
            </a:r>
            <a:r>
              <a:rPr lang="fr-FR" b="1" baseline="0" dirty="0" smtClean="0"/>
              <a:t>développeur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Expression </a:t>
            </a:r>
            <a:r>
              <a:rPr lang="fr-FR" baseline="0" dirty="0" err="1" smtClean="0"/>
              <a:t>Blend</a:t>
            </a:r>
            <a:r>
              <a:rPr lang="fr-FR" baseline="0" dirty="0" smtClean="0"/>
              <a:t> =</a:t>
            </a:r>
            <a:r>
              <a:rPr lang="fr-FR" dirty="0" smtClean="0"/>
              <a:t> code présentation =</a:t>
            </a:r>
            <a:r>
              <a:rPr lang="fr-FR" baseline="0" dirty="0" smtClean="0"/>
              <a:t> </a:t>
            </a:r>
            <a:r>
              <a:rPr lang="fr-FR" b="1" baseline="0" dirty="0" smtClean="0"/>
              <a:t>développeur</a:t>
            </a:r>
            <a:r>
              <a:rPr lang="fr-FR" baseline="0" dirty="0" smtClean="0"/>
              <a:t> / </a:t>
            </a:r>
            <a:r>
              <a:rPr lang="fr-FR" b="1" baseline="0" dirty="0" smtClean="0"/>
              <a:t>designer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Expression Design = design = </a:t>
            </a:r>
            <a:r>
              <a:rPr lang="fr-FR" b="1" baseline="0" dirty="0" smtClean="0"/>
              <a:t>graphiste</a:t>
            </a:r>
          </a:p>
          <a:p>
            <a:pPr>
              <a:buFont typeface="Arial" pitchFamily="34" charset="0"/>
              <a:buChar char="•"/>
            </a:pPr>
            <a:endParaRPr lang="fr-FR" b="1" baseline="0" dirty="0" smtClean="0"/>
          </a:p>
          <a:p>
            <a:pPr>
              <a:buFont typeface="Arial" pitchFamily="34" charset="0"/>
              <a:buChar char="•"/>
            </a:pPr>
            <a:r>
              <a:rPr lang="fr-FR" baseline="0" dirty="0" smtClean="0"/>
              <a:t> Plateforme de développement Windows XP SP2 et + avec Framework</a:t>
            </a:r>
          </a:p>
          <a:p>
            <a:pPr>
              <a:buFont typeface="Arial" pitchFamily="34" charset="0"/>
              <a:buChar char="•"/>
            </a:pPr>
            <a:endParaRPr lang="fr-FR" baseline="0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err="1" smtClean="0"/>
              <a:t>Silverlight</a:t>
            </a:r>
            <a:r>
              <a:rPr lang="fr-FR" dirty="0" smtClean="0"/>
              <a:t> qui est désormais compatible </a:t>
            </a:r>
            <a:r>
              <a:rPr lang="fr-FR" dirty="0" err="1" smtClean="0"/>
              <a:t>Firefox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Linux lent car licences compliquées…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Historique = </a:t>
            </a:r>
            <a:r>
              <a:rPr lang="fr-FR" dirty="0" err="1" smtClean="0"/>
              <a:t>framework</a:t>
            </a:r>
            <a:r>
              <a:rPr lang="fr-FR" dirty="0" smtClean="0"/>
              <a:t> .NET et son archi</a:t>
            </a:r>
          </a:p>
          <a:p>
            <a:r>
              <a:rPr lang="fr-FR" dirty="0" smtClean="0"/>
              <a:t>Présentation</a:t>
            </a:r>
            <a:r>
              <a:rPr lang="fr-FR" baseline="0" dirty="0" smtClean="0"/>
              <a:t> = WPF, les grandes lignes, le contexte</a:t>
            </a:r>
          </a:p>
          <a:p>
            <a:r>
              <a:rPr lang="fr-FR" baseline="0" dirty="0" smtClean="0"/>
              <a:t>Environnement(</a:t>
            </a:r>
            <a:r>
              <a:rPr lang="fr-FR" baseline="0" dirty="0" err="1" smtClean="0"/>
              <a:t>dvp</a:t>
            </a:r>
            <a:r>
              <a:rPr lang="fr-FR" baseline="0" dirty="0" smtClean="0"/>
              <a:t>/déploiement) = ce que MS met à disposition des développeurs pour utiliser WPF</a:t>
            </a:r>
          </a:p>
          <a:p>
            <a:r>
              <a:rPr lang="fr-FR" dirty="0" smtClean="0"/>
              <a:t>Concepts = tout ce qui tourne autour de WPF mais cette fois ci en détails</a:t>
            </a:r>
          </a:p>
          <a:p>
            <a:r>
              <a:rPr lang="fr-FR" dirty="0" smtClean="0"/>
              <a:t>Exemples = d’outils reposant sur la techno WPF</a:t>
            </a:r>
          </a:p>
          <a:p>
            <a:r>
              <a:rPr lang="fr-FR" dirty="0" smtClean="0"/>
              <a:t>Démonstration</a:t>
            </a:r>
            <a:r>
              <a:rPr lang="fr-FR" baseline="0" dirty="0" smtClean="0"/>
              <a:t> = but est de mettre en valeur les concepts illustrés précédemment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buFont typeface="Arial" pitchFamily="34" charset="0"/>
              <a:buChar char="•"/>
              <a:defRPr/>
            </a:pPr>
            <a:r>
              <a:rPr lang="fr-FR" dirty="0" err="1" smtClean="0"/>
              <a:t>eXtensible</a:t>
            </a:r>
            <a:r>
              <a:rPr lang="fr-FR" dirty="0" smtClean="0"/>
              <a:t> Application </a:t>
            </a:r>
            <a:r>
              <a:rPr lang="fr-FR" dirty="0" err="1" smtClean="0"/>
              <a:t>Markup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Basé sur XML = </a:t>
            </a:r>
            <a:r>
              <a:rPr lang="fr-FR" dirty="0" err="1" smtClean="0"/>
              <a:t>Language</a:t>
            </a:r>
            <a:r>
              <a:rPr lang="fr-FR" baseline="0" dirty="0" smtClean="0"/>
              <a:t> déclaratif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Création d’UI sans développement = rapidité</a:t>
            </a:r>
            <a:r>
              <a:rPr lang="fr-FR" baseline="0" dirty="0" smtClean="0"/>
              <a:t>, simplicité + maintenance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Performance d’UI identique à une application traditionnelle= compilation classique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Manipulation des données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Objet de données = objet propre</a:t>
            </a:r>
            <a:r>
              <a:rPr lang="fr-FR" baseline="0" dirty="0" smtClean="0"/>
              <a:t> à l’application « </a:t>
            </a:r>
            <a:r>
              <a:rPr lang="fr-FR" baseline="0" dirty="0" err="1" smtClean="0"/>
              <a:t>DependencyObject</a:t>
            </a:r>
            <a:r>
              <a:rPr lang="fr-FR" baseline="0" dirty="0" smtClean="0"/>
              <a:t> » = équivalent des JavaBean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XML (LINQ) = association direct avec </a:t>
            </a:r>
            <a:r>
              <a:rPr lang="fr-FR" baseline="0" dirty="0" smtClean="0"/>
              <a:t>XML grâce à LINQ =</a:t>
            </a:r>
            <a:r>
              <a:rPr lang="fr-FR" b="0" dirty="0" err="1" smtClean="0"/>
              <a:t>Language</a:t>
            </a:r>
            <a:r>
              <a:rPr lang="fr-FR" b="0" dirty="0" smtClean="0"/>
              <a:t> </a:t>
            </a:r>
            <a:r>
              <a:rPr lang="fr-FR" b="0" dirty="0" err="1" smtClean="0"/>
              <a:t>Integrated</a:t>
            </a:r>
            <a:r>
              <a:rPr lang="fr-FR" b="0" dirty="0" smtClean="0"/>
              <a:t> </a:t>
            </a:r>
            <a:r>
              <a:rPr lang="fr-FR" b="0" dirty="0" err="1" smtClean="0"/>
              <a:t>Query</a:t>
            </a:r>
            <a:r>
              <a:rPr lang="fr-FR" b="0" dirty="0" smtClean="0"/>
              <a:t> =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requêtage</a:t>
            </a:r>
            <a:r>
              <a:rPr lang="fr-FR" baseline="0" dirty="0" smtClean="0"/>
              <a:t> XML natif</a:t>
            </a:r>
          </a:p>
          <a:p>
            <a:pPr lvl="0">
              <a:buFont typeface="Arial" pitchFamily="34" charset="0"/>
              <a:buChar char="•"/>
            </a:pPr>
            <a:r>
              <a:rPr lang="fr-FR" dirty="0" smtClean="0"/>
              <a:t>Type de </a:t>
            </a:r>
            <a:r>
              <a:rPr lang="fr-FR" dirty="0" err="1" smtClean="0"/>
              <a:t>binding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Oneway</a:t>
            </a:r>
            <a:r>
              <a:rPr lang="fr-FR" dirty="0" smtClean="0"/>
              <a:t> = </a:t>
            </a:r>
            <a:r>
              <a:rPr lang="fr-FR" dirty="0" err="1" smtClean="0"/>
              <a:t>read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depuis</a:t>
            </a:r>
            <a:r>
              <a:rPr lang="fr-FR" baseline="0" dirty="0" smtClean="0"/>
              <a:t> données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Twoway</a:t>
            </a:r>
            <a:r>
              <a:rPr lang="fr-FR" dirty="0" smtClean="0"/>
              <a:t> = lecteur</a:t>
            </a:r>
            <a:r>
              <a:rPr lang="fr-FR" baseline="0" dirty="0" smtClean="0"/>
              <a:t> depuis données et écriture depuis client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Onetime</a:t>
            </a:r>
            <a:r>
              <a:rPr lang="fr-FR" dirty="0" smtClean="0"/>
              <a:t> = update</a:t>
            </a:r>
            <a:r>
              <a:rPr lang="fr-FR" baseline="0" dirty="0" smtClean="0"/>
              <a:t> 1 fois au démarrage et après </a:t>
            </a:r>
            <a:r>
              <a:rPr lang="fr-FR" baseline="0" dirty="0" err="1" smtClean="0"/>
              <a:t>nothing</a:t>
            </a:r>
            <a:endParaRPr lang="fr-FR" dirty="0" smtClean="0"/>
          </a:p>
          <a:p>
            <a:r>
              <a:rPr lang="fr-FR" dirty="0" smtClean="0"/>
              <a:t>MVC automatique =</a:t>
            </a:r>
            <a:r>
              <a:rPr lang="fr-FR" baseline="0" dirty="0" smtClean="0"/>
              <a:t> mis à jour automatique sans intervention du développeur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b="0" dirty="0" smtClean="0"/>
              <a:t>Surcouche Direct 3D</a:t>
            </a:r>
            <a:r>
              <a:rPr lang="fr-FR" b="0" baseline="0" dirty="0" smtClean="0"/>
              <a:t> = performance car direct GPU allège le CPU</a:t>
            </a:r>
            <a:endParaRPr lang="fr-FR" b="0" dirty="0" smtClean="0"/>
          </a:p>
          <a:p>
            <a:pPr>
              <a:buFont typeface="Arial" pitchFamily="34" charset="0"/>
              <a:buChar char="•"/>
            </a:pPr>
            <a:r>
              <a:rPr lang="fr-FR" b="0" dirty="0" smtClean="0"/>
              <a:t>Support vectoriel = UI</a:t>
            </a:r>
            <a:r>
              <a:rPr lang="fr-FR" b="0" baseline="0" dirty="0" smtClean="0"/>
              <a:t> avec plus de précision</a:t>
            </a:r>
            <a:endParaRPr lang="fr-FR" b="0" dirty="0" smtClean="0"/>
          </a:p>
          <a:p>
            <a:pPr>
              <a:buFont typeface="Arial" pitchFamily="34" charset="0"/>
              <a:buChar char="•"/>
            </a:pPr>
            <a:r>
              <a:rPr lang="fr-FR" b="0" dirty="0" smtClean="0"/>
              <a:t>Possibilités 3D/2D</a:t>
            </a:r>
            <a:endParaRPr lang="fr-FR" b="0" baseline="0" dirty="0" smtClean="0"/>
          </a:p>
          <a:p>
            <a:pPr lvl="1">
              <a:buFont typeface="Arial" pitchFamily="34" charset="0"/>
              <a:buChar char="•"/>
            </a:pPr>
            <a:r>
              <a:rPr lang="fr-FR" b="0" dirty="0" smtClean="0"/>
              <a:t>Prend en charge le rendu de modèles 3D</a:t>
            </a:r>
          </a:p>
          <a:p>
            <a:pPr lvl="1">
              <a:buFont typeface="Arial" pitchFamily="34" charset="0"/>
              <a:buChar char="•"/>
            </a:pPr>
            <a:r>
              <a:rPr lang="fr-FR" b="0" dirty="0" smtClean="0"/>
              <a:t>2D avec contenu interactif peut être superposées sur des surfaces 3D NATIVEMENT</a:t>
            </a:r>
          </a:p>
          <a:p>
            <a:pPr lvl="1">
              <a:buFont typeface="Arial" pitchFamily="34" charset="0"/>
              <a:buChar char="•"/>
            </a:pPr>
            <a:r>
              <a:rPr lang="fr-FR" b="0" dirty="0" smtClean="0"/>
              <a:t>Outils pour gérer</a:t>
            </a:r>
            <a:r>
              <a:rPr lang="fr-FR" b="0" baseline="0" dirty="0" smtClean="0"/>
              <a:t> forme 2D = géométrie</a:t>
            </a:r>
            <a:endParaRPr lang="fr-FR" b="0" dirty="0" smtClean="0"/>
          </a:p>
          <a:p>
            <a:pPr lvl="0">
              <a:buFont typeface="Arial" pitchFamily="34" charset="0"/>
              <a:buChar char="•"/>
            </a:pPr>
            <a:r>
              <a:rPr lang="fr-FR" b="0" dirty="0" smtClean="0"/>
              <a:t>WIC = Windows Imaging Component = support natif traitement image (codec)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API Windows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code win32</a:t>
            </a:r>
            <a:r>
              <a:rPr lang="fr-FR" baseline="0" dirty="0" smtClean="0"/>
              <a:t> dans appli WPF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code WPF dans win32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Windows </a:t>
            </a:r>
            <a:r>
              <a:rPr lang="fr-FR" dirty="0" err="1" smtClean="0"/>
              <a:t>Forms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possiblité</a:t>
            </a:r>
            <a:r>
              <a:rPr lang="fr-FR" baseline="0" dirty="0" smtClean="0"/>
              <a:t> d’intégrer des composants Windows </a:t>
            </a:r>
            <a:r>
              <a:rPr lang="fr-FR" baseline="0" dirty="0" err="1" smtClean="0"/>
              <a:t>Forms</a:t>
            </a:r>
            <a:r>
              <a:rPr lang="fr-FR" baseline="0" dirty="0" smtClean="0"/>
              <a:t> dans une application WPF (</a:t>
            </a:r>
            <a:r>
              <a:rPr lang="fr-FR" baseline="0" dirty="0" err="1" smtClean="0"/>
              <a:t>ElementHost</a:t>
            </a:r>
            <a:r>
              <a:rPr lang="fr-FR" baseline="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Gestion des documents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OPC intégré = Open Packaging Convention = standard XML des fichiers office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XPS natif = concurrent PDF (description,</a:t>
            </a:r>
            <a:r>
              <a:rPr lang="fr-FR" baseline="0" dirty="0" smtClean="0"/>
              <a:t> archivage, impression)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Styles externalisés</a:t>
            </a:r>
            <a:r>
              <a:rPr lang="fr-FR" baseline="0" dirty="0" smtClean="0"/>
              <a:t> = façon fichier CSS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1 composant = hiérarchie d’autres composants</a:t>
            </a:r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Liste = Champs de texte + Bouton (pour dérouler la liste) + Label pour chaque entrée </a:t>
            </a:r>
            <a:r>
              <a:rPr lang="fr-FR" baseline="0" dirty="0" err="1" smtClean="0"/>
              <a:t>ds</a:t>
            </a:r>
            <a:r>
              <a:rPr lang="fr-FR" baseline="0" dirty="0" smtClean="0"/>
              <a:t> la liste </a:t>
            </a:r>
            <a:r>
              <a:rPr lang="fr-FR" baseline="0" dirty="0" err="1" smtClean="0"/>
              <a:t>etc</a:t>
            </a:r>
            <a:r>
              <a:rPr lang="fr-FR" baseline="0" dirty="0" smtClean="0"/>
              <a:t> …</a:t>
            </a:r>
          </a:p>
          <a:p>
            <a:r>
              <a:rPr lang="fr-FR" dirty="0" smtClean="0"/>
              <a:t>Effets visuels (</a:t>
            </a:r>
            <a:r>
              <a:rPr lang="fr-FR" dirty="0" err="1" smtClean="0"/>
              <a:t>Transparence,Réflexion</a:t>
            </a:r>
            <a:r>
              <a:rPr lang="fr-FR" dirty="0" smtClean="0"/>
              <a:t>,</a:t>
            </a:r>
            <a:r>
              <a:rPr lang="fr-FR" dirty="0" err="1" smtClean="0"/>
              <a:t>Flou,Fenêtre</a:t>
            </a:r>
            <a:r>
              <a:rPr lang="fr-FR" dirty="0" smtClean="0"/>
              <a:t> arrondie)</a:t>
            </a:r>
            <a:endParaRPr lang="fr-FR" baseline="0" dirty="0" smtClean="0"/>
          </a:p>
          <a:p>
            <a:pPr lvl="1">
              <a:buFont typeface="Arial" pitchFamily="34" charset="0"/>
              <a:buChar char="•"/>
            </a:pPr>
            <a:r>
              <a:rPr lang="fr-FR" baseline="0" dirty="0" smtClean="0"/>
              <a:t> gérés par GPU à partir de </a:t>
            </a:r>
            <a:r>
              <a:rPr lang="fr-FR" dirty="0" smtClean="0"/>
              <a:t>.NET Framework 3.5 SP1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None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</a:t>
            </a:r>
            <a:r>
              <a:rPr lang="fr-FR" baseline="0" dirty="0" smtClean="0"/>
              <a:t> cœur de .NET on retrouve une VM : CLR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CLI = </a:t>
            </a:r>
            <a:r>
              <a:rPr lang="fr-FR" dirty="0" err="1" smtClean="0"/>
              <a:t>spec</a:t>
            </a:r>
            <a:r>
              <a:rPr lang="fr-FR" baseline="0" dirty="0" smtClean="0"/>
              <a:t> d’1 langage haut niveau </a:t>
            </a:r>
            <a:r>
              <a:rPr lang="fr-FR" baseline="0" dirty="0" err="1" smtClean="0"/>
              <a:t>microsoft</a:t>
            </a:r>
            <a:endParaRPr lang="fr-FR" baseline="0" dirty="0" smtClean="0"/>
          </a:p>
          <a:p>
            <a:r>
              <a:rPr lang="fr-FR" baseline="0" dirty="0" smtClean="0"/>
              <a:t>	=&gt; compilé en CIL</a:t>
            </a:r>
          </a:p>
          <a:p>
            <a:r>
              <a:rPr lang="fr-FR" baseline="0" dirty="0" smtClean="0"/>
              <a:t>	</a:t>
            </a:r>
            <a:r>
              <a:rPr lang="fr-FR" dirty="0" smtClean="0"/>
              <a:t>=&gt; VM (OS ou Navigateur) implémenté par Microsoft et Novell(projet Mono)</a:t>
            </a:r>
          </a:p>
          <a:p>
            <a:endParaRPr lang="fr-FR" dirty="0" smtClean="0"/>
          </a:p>
          <a:p>
            <a:r>
              <a:rPr lang="fr-FR" dirty="0" smtClean="0"/>
              <a:t>Intérêts : 	c’est qu’on peut attaquer la VM avec une </a:t>
            </a:r>
            <a:r>
              <a:rPr lang="fr-FR" dirty="0" err="1" smtClean="0"/>
              <a:t>mutlitude</a:t>
            </a:r>
            <a:r>
              <a:rPr lang="fr-FR" dirty="0" smtClean="0"/>
              <a:t> de langages</a:t>
            </a:r>
          </a:p>
          <a:p>
            <a:endParaRPr lang="fr-FR" dirty="0" smtClean="0"/>
          </a:p>
          <a:p>
            <a:r>
              <a:rPr lang="fr-FR" dirty="0" smtClean="0"/>
              <a:t>Politique</a:t>
            </a:r>
            <a:r>
              <a:rPr lang="fr-FR" baseline="0" dirty="0" smtClean="0"/>
              <a:t> : 	</a:t>
            </a:r>
            <a:r>
              <a:rPr lang="fr-FR" dirty="0" smtClean="0"/>
              <a:t>on privilégie l’interopérabilité (</a:t>
            </a:r>
            <a:r>
              <a:rPr lang="fr-FR" dirty="0" err="1" smtClean="0"/>
              <a:t>bcp</a:t>
            </a:r>
            <a:r>
              <a:rPr lang="fr-FR" baseline="0" dirty="0" smtClean="0"/>
              <a:t> d’API</a:t>
            </a:r>
            <a:r>
              <a:rPr lang="fr-FR" dirty="0" smtClean="0"/>
              <a:t>) à la</a:t>
            </a:r>
            <a:r>
              <a:rPr lang="fr-FR" baseline="0" dirty="0" smtClean="0"/>
              <a:t> portabilité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Windows </a:t>
            </a:r>
            <a:r>
              <a:rPr lang="fr-FR" dirty="0" err="1" smtClean="0"/>
              <a:t>Form</a:t>
            </a:r>
            <a:r>
              <a:rPr lang="fr-FR" dirty="0" smtClean="0"/>
              <a:t> = - API arrivée avec .NET</a:t>
            </a:r>
          </a:p>
          <a:p>
            <a:r>
              <a:rPr lang="fr-FR" dirty="0" smtClean="0"/>
              <a:t>	</a:t>
            </a:r>
            <a:r>
              <a:rPr lang="fr-FR" baseline="0" dirty="0" smtClean="0"/>
              <a:t>      - </a:t>
            </a:r>
            <a:r>
              <a:rPr lang="fr-FR" baseline="0" dirty="0" smtClean="0">
                <a:sym typeface="Wingdings" pitchFamily="2" charset="2"/>
              </a:rPr>
              <a:t> AWT  =&gt; composants graphiques de base (boutons, fenêtre)</a:t>
            </a:r>
          </a:p>
          <a:p>
            <a:r>
              <a:rPr lang="fr-FR" baseline="0" dirty="0" smtClean="0">
                <a:sym typeface="Wingdings" pitchFamily="2" charset="2"/>
              </a:rPr>
              <a:t>	      - MVC pas au point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err="1" smtClean="0"/>
              <a:t>Managed</a:t>
            </a:r>
            <a:r>
              <a:rPr lang="fr-FR" baseline="0" dirty="0" smtClean="0"/>
              <a:t> Code = « code géré » = code au dessus de la VM</a:t>
            </a:r>
          </a:p>
          <a:p>
            <a:r>
              <a:rPr lang="fr-FR" baseline="0" dirty="0" smtClean="0"/>
              <a:t>Native Code = Bloc System = interagissent avec le matériel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Graphical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Device</a:t>
            </a:r>
            <a:r>
              <a:rPr lang="fr-FR" baseline="0" dirty="0" smtClean="0"/>
              <a:t> Interface = norme de représentation d’objets graphiques = </a:t>
            </a:r>
            <a:r>
              <a:rPr lang="fr-FR" dirty="0" smtClean="0"/>
              <a:t>le composant Windows responsable de la gestion des IG</a:t>
            </a:r>
            <a:endParaRPr lang="fr-FR" baseline="0" dirty="0" smtClean="0"/>
          </a:p>
          <a:p>
            <a:r>
              <a:rPr lang="fr-FR" baseline="0" dirty="0" smtClean="0"/>
              <a:t>		   communique avec le matériel via </a:t>
            </a:r>
            <a:r>
              <a:rPr lang="fr-FR" baseline="0" dirty="0" err="1" smtClean="0"/>
              <a:t>directX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Derrière le </a:t>
            </a:r>
            <a:r>
              <a:rPr lang="fr-FR" baseline="0" dirty="0" err="1" smtClean="0"/>
              <a:t>framework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WindowsForm</a:t>
            </a:r>
            <a:r>
              <a:rPr lang="fr-FR" baseline="0" dirty="0" smtClean="0"/>
              <a:t>, les routines de GDI sont appelées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Intégration Vista = montre un changement de mentalité</a:t>
            </a:r>
            <a:r>
              <a:rPr lang="fr-FR" baseline="0" dirty="0" smtClean="0"/>
              <a:t> quant à l’utilisation de .NET qui doit désormais ETRE utilisé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Bloc Violet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     - bloc vert = au cœur du bas niveau, on retrouve la CLR </a:t>
            </a:r>
          </a:p>
          <a:p>
            <a:r>
              <a:rPr lang="fr-FR" baseline="0" dirty="0" smtClean="0"/>
              <a:t>     - bloc gris = les nouveaux </a:t>
            </a:r>
            <a:r>
              <a:rPr lang="fr-FR" baseline="0" dirty="0" err="1" smtClean="0"/>
              <a:t>framework</a:t>
            </a:r>
            <a:r>
              <a:rPr lang="fr-FR" baseline="0" dirty="0" smtClean="0"/>
              <a:t> spécifique à 3.0</a:t>
            </a:r>
          </a:p>
          <a:p>
            <a:r>
              <a:rPr lang="fr-FR" baseline="0" dirty="0" smtClean="0"/>
              <a:t>	- WF = gestion de flux</a:t>
            </a:r>
          </a:p>
          <a:p>
            <a:r>
              <a:rPr lang="fr-FR" baseline="0" dirty="0" smtClean="0"/>
              <a:t>	- WCF = gestion de la communication =&gt; Web Service</a:t>
            </a:r>
          </a:p>
          <a:p>
            <a:r>
              <a:rPr lang="fr-FR" baseline="0" dirty="0" smtClean="0"/>
              <a:t>	- </a:t>
            </a:r>
            <a:r>
              <a:rPr lang="fr-FR" baseline="0" dirty="0" err="1" smtClean="0"/>
              <a:t>CardSpace</a:t>
            </a:r>
            <a:r>
              <a:rPr lang="fr-FR" baseline="0" dirty="0" smtClean="0"/>
              <a:t> = gestion d’identité</a:t>
            </a:r>
          </a:p>
          <a:p>
            <a:pPr defTabSz="990478">
              <a:defRPr/>
            </a:pPr>
            <a:r>
              <a:rPr lang="fr-FR" baseline="0" dirty="0" smtClean="0"/>
              <a:t>	- WPF = </a:t>
            </a:r>
            <a:r>
              <a:rPr lang="fr-FR" b="1" baseline="0" dirty="0" smtClean="0"/>
              <a:t>l</a:t>
            </a:r>
            <a:r>
              <a:rPr lang="fr-FR" b="1" dirty="0" smtClean="0"/>
              <a:t>e nouveau </a:t>
            </a:r>
            <a:r>
              <a:rPr lang="fr-FR" b="1" dirty="0" err="1" smtClean="0"/>
              <a:t>framework</a:t>
            </a:r>
            <a:r>
              <a:rPr lang="fr-FR" b="1" dirty="0" smtClean="0"/>
              <a:t> graphique</a:t>
            </a:r>
          </a:p>
          <a:p>
            <a:endParaRPr lang="fr-FR" dirty="0" smtClean="0"/>
          </a:p>
          <a:p>
            <a:r>
              <a:rPr lang="fr-FR" dirty="0" smtClean="0"/>
              <a:t>Reste</a:t>
            </a:r>
            <a:r>
              <a:rPr lang="fr-FR" baseline="0" dirty="0" smtClean="0"/>
              <a:t> = classique au dessus exploite le .NET 3.0 qui repose sur un </a:t>
            </a:r>
            <a:r>
              <a:rPr lang="fr-FR" baseline="0" dirty="0" err="1" smtClean="0"/>
              <a:t>windows</a:t>
            </a:r>
            <a:r>
              <a:rPr lang="fr-FR" baseline="0" dirty="0" smtClean="0"/>
              <a:t>…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C1D4-E1C2-4DE6-8C6F-853B9962E7D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233F-558B-45C5-9FC6-5D32C15177CB}" type="datetime1">
              <a:rPr lang="en-US" smtClean="0"/>
              <a:pPr/>
              <a:t>3/14/2009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C3E8-3B9D-4649-BB39-B2E8AB502FB8}" type="datetime1">
              <a:rPr lang="en-US" smtClean="0"/>
              <a:pPr/>
              <a:t>3/14/2009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6A9D-79AB-4497-ACCA-DA5A43F11578}" type="datetime1">
              <a:rPr lang="en-US" smtClean="0"/>
              <a:pPr/>
              <a:t>3/14/2009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917596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982-87DC-4706-AE88-15F9B08DCE98}" type="datetime1">
              <a:rPr lang="en-US" smtClean="0"/>
              <a:pPr/>
              <a:t>3/14/2009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Richard KRITTER &amp; </a:t>
            </a:r>
            <a:r>
              <a:rPr lang="en-US" dirty="0" err="1" smtClean="0"/>
              <a:t>Flavien</a:t>
            </a:r>
            <a:r>
              <a:rPr lang="en-US" dirty="0" smtClean="0"/>
              <a:t> LAURENT (iR3)</a:t>
            </a:r>
            <a:br>
              <a:rPr lang="en-US" dirty="0" smtClean="0"/>
            </a:br>
            <a:r>
              <a:rPr lang="en-US" dirty="0" smtClean="0"/>
              <a:t>UPEMLV – </a:t>
            </a:r>
            <a:r>
              <a:rPr lang="en-US" dirty="0" err="1" smtClean="0"/>
              <a:t>Ingénieur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28596" y="142852"/>
            <a:ext cx="7500990" cy="28575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4"/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F0B1-8CB9-46C4-89F6-26D58DF2BBE8}" type="datetime1">
              <a:rPr lang="en-US" smtClean="0"/>
              <a:pPr/>
              <a:t>3/14/2009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3ECC-DD96-4386-96D8-569A127CEFBC}" type="datetime1">
              <a:rPr lang="en-US" smtClean="0"/>
              <a:pPr/>
              <a:t>3/14/2009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9D07-4D7C-4BB8-8EEA-F0D90E8C1005}" type="datetime1">
              <a:rPr lang="en-US" smtClean="0"/>
              <a:pPr/>
              <a:t>3/14/2009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7793-6AC8-453A-A365-835E21D77A77}" type="datetime1">
              <a:rPr lang="en-US" smtClean="0"/>
              <a:pPr/>
              <a:t>3/14/2009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5FAC-7535-4895-9113-89B3955B7CF9}" type="datetime1">
              <a:rPr lang="en-US" smtClean="0"/>
              <a:pPr/>
              <a:t>3/14/2009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C432-E694-43E6-B5DB-1E3C99DFCE3B}" type="datetime1">
              <a:rPr lang="en-US" smtClean="0"/>
              <a:pPr/>
              <a:t>3/14/2009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027DD31-E0D8-4CF8-A584-278E244413DE}" type="datetime1">
              <a:rPr lang="en-US" smtClean="0"/>
              <a:pPr/>
              <a:t>3/14/2009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B9AAEF-733A-42DE-AA29-EF107913771C}" type="datetime1">
              <a:rPr lang="en-US" smtClean="0"/>
              <a:pPr/>
              <a:t>3/14/2009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Richard KRITTER &amp; Flavien LAURENT (iR3) UPEMLV – Ingénieur 2000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5918" y="3857628"/>
            <a:ext cx="4214842" cy="455428"/>
          </a:xfrm>
        </p:spPr>
        <p:txBody>
          <a:bodyPr>
            <a:normAutofit/>
          </a:bodyPr>
          <a:lstStyle/>
          <a:p>
            <a:pPr algn="l"/>
            <a:r>
              <a:rPr lang="fr-FR" sz="1100" dirty="0" smtClean="0">
                <a:latin typeface="Century Gothic" pitchFamily="34" charset="0"/>
              </a:rPr>
              <a:t>Richard KRITTER (rkritter@etudiant.univ-mlv.fr)</a:t>
            </a:r>
          </a:p>
          <a:p>
            <a:pPr algn="l"/>
            <a:r>
              <a:rPr lang="fr-FR" sz="1100" dirty="0" smtClean="0">
                <a:latin typeface="Century Gothic" pitchFamily="34" charset="0"/>
              </a:rPr>
              <a:t>Flavien LAURENT (flaure02@etudiant.univ-mlv.fr)</a:t>
            </a:r>
            <a:endParaRPr lang="fr-FR" sz="1100" dirty="0">
              <a:latin typeface="Century Gothic" pitchFamily="34" charset="0"/>
            </a:endParaRPr>
          </a:p>
        </p:txBody>
      </p:sp>
      <p:pic>
        <p:nvPicPr>
          <p:cNvPr id="7" name="Image 6" descr="WP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571744"/>
            <a:ext cx="6143668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785918" y="4429132"/>
            <a:ext cx="4929222" cy="214314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Université de Paris-Est Marne La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Vallée (UPEMLV), Ingénieur 2000, IR3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3357554" y="5072074"/>
            <a:ext cx="1571636" cy="214314"/>
          </a:xfrm>
          <a:prstGeom prst="rect">
            <a:avLst/>
          </a:prstGeom>
        </p:spPr>
        <p:txBody>
          <a:bodyPr vert="horz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Février 2009</a:t>
            </a:r>
            <a:endParaRPr kumimoji="0" lang="fr-FR" sz="16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52"/>
            <a:ext cx="714380" cy="814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 descr="sm_logo_univ_parise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56" y="285728"/>
            <a:ext cx="19050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428596" y="2000240"/>
            <a:ext cx="2500330" cy="357190"/>
          </a:xfrm>
          <a:prstGeom prst="rect">
            <a:avLst/>
          </a:prstGeom>
        </p:spPr>
        <p:txBody>
          <a:bodyPr vert="horz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Introduction</a:t>
            </a:r>
            <a:r>
              <a:rPr kumimoji="0" lang="fr-FR" sz="16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à </a:t>
            </a:r>
            <a:endParaRPr kumimoji="0" lang="fr-FR" sz="24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Richard KRITTER &amp; Flavien LAURENT (iR3) UPEMLV – Ingénieur 2000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2002 : Framework .NET 1.0</a:t>
            </a:r>
          </a:p>
          <a:p>
            <a:pPr lvl="1"/>
            <a:r>
              <a:rPr lang="fr-FR" dirty="0" smtClean="0"/>
              <a:t>Common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Runtime</a:t>
            </a:r>
            <a:endParaRPr lang="fr-FR" dirty="0" smtClean="0"/>
          </a:p>
          <a:p>
            <a:pPr lvl="1"/>
            <a:r>
              <a:rPr lang="fr-FR" dirty="0" smtClean="0"/>
              <a:t>Windows </a:t>
            </a:r>
            <a:r>
              <a:rPr lang="fr-FR" dirty="0" err="1" smtClean="0"/>
              <a:t>Forms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2006 : Framework .NET 3.0</a:t>
            </a:r>
          </a:p>
          <a:p>
            <a:pPr lvl="1"/>
            <a:r>
              <a:rPr lang="fr-FR" dirty="0" smtClean="0"/>
              <a:t>Intégration Vista</a:t>
            </a:r>
          </a:p>
          <a:p>
            <a:pPr lvl="1"/>
            <a:r>
              <a:rPr lang="fr-FR" dirty="0" smtClean="0"/>
              <a:t>« Avalon » as WPF</a:t>
            </a:r>
          </a:p>
          <a:p>
            <a:pPr lvl="1"/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Architecture WPF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Historique ~ WPF</a:t>
            </a:r>
            <a:endParaRPr lang="fr-FR" dirty="0"/>
          </a:p>
        </p:txBody>
      </p:sp>
      <p:pic>
        <p:nvPicPr>
          <p:cNvPr id="6" name="Picture 5" descr="642px-WPF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439" y="1357298"/>
            <a:ext cx="5436205" cy="507209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3797" y="5143512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Media </a:t>
            </a:r>
            <a:r>
              <a:rPr lang="fr-FR" sz="1000" b="1" dirty="0" err="1" smtClean="0">
                <a:solidFill>
                  <a:schemeClr val="bg1"/>
                </a:solidFill>
              </a:rPr>
              <a:t>Integration</a:t>
            </a:r>
            <a:r>
              <a:rPr lang="fr-FR" sz="1000" b="1" dirty="0" smtClean="0">
                <a:solidFill>
                  <a:schemeClr val="bg1"/>
                </a:solidFill>
              </a:rPr>
              <a:t> Layer</a:t>
            </a:r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2002 : Framework .NET 1.0</a:t>
            </a:r>
          </a:p>
          <a:p>
            <a:pPr lvl="1"/>
            <a:r>
              <a:rPr lang="fr-FR" dirty="0" smtClean="0"/>
              <a:t>Common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Runtime</a:t>
            </a:r>
            <a:endParaRPr lang="fr-FR" dirty="0" smtClean="0"/>
          </a:p>
          <a:p>
            <a:pPr lvl="1"/>
            <a:r>
              <a:rPr lang="fr-FR" dirty="0" smtClean="0"/>
              <a:t>Windows </a:t>
            </a:r>
            <a:r>
              <a:rPr lang="fr-FR" dirty="0" err="1" smtClean="0"/>
              <a:t>Forms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2006 : Framework .NET 3.0</a:t>
            </a:r>
          </a:p>
          <a:p>
            <a:pPr lvl="1"/>
            <a:r>
              <a:rPr lang="fr-FR" dirty="0" smtClean="0"/>
              <a:t>Intégration Vista</a:t>
            </a:r>
          </a:p>
          <a:p>
            <a:pPr lvl="1"/>
            <a:r>
              <a:rPr lang="fr-FR" dirty="0" smtClean="0"/>
              <a:t>« Avalon » as WPF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2007 : Framework .NET 3.5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60" y="2714620"/>
            <a:ext cx="4214842" cy="9175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PRESENTATION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r>
              <a:rPr lang="fr-FR" dirty="0" smtClean="0"/>
              <a:t>Séparation du contenu et de la vue</a:t>
            </a:r>
          </a:p>
          <a:p>
            <a:endParaRPr lang="fr-FR" dirty="0"/>
          </a:p>
          <a:p>
            <a:r>
              <a:rPr lang="fr-FR" dirty="0" smtClean="0"/>
              <a:t>UI « nouvelle génération »</a:t>
            </a:r>
          </a:p>
          <a:p>
            <a:endParaRPr lang="fr-FR" dirty="0" smtClean="0"/>
          </a:p>
          <a:p>
            <a:r>
              <a:rPr lang="fr-FR" dirty="0" smtClean="0"/>
              <a:t>Déploiement multiple</a:t>
            </a:r>
          </a:p>
          <a:p>
            <a:pPr lvl="1"/>
            <a:r>
              <a:rPr lang="fr-FR" dirty="0" smtClean="0"/>
              <a:t>Autonome</a:t>
            </a:r>
          </a:p>
          <a:p>
            <a:pPr lvl="1"/>
            <a:r>
              <a:rPr lang="fr-FR" dirty="0" smtClean="0"/>
              <a:t>Applet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Présentation ~ Généralités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à « </a:t>
            </a:r>
            <a:r>
              <a:rPr lang="fr-FR" dirty="0" err="1" smtClean="0"/>
              <a:t>runtime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57"/>
            <a:ext cx="8472518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dirty="0" smtClean="0"/>
              <a:t>Mise à jour isolée des pixels à modifier</a:t>
            </a:r>
          </a:p>
          <a:p>
            <a:pPr lvl="0">
              <a:buNone/>
              <a:defRPr/>
            </a:pPr>
            <a:endParaRPr lang="fr-FR" dirty="0" smtClean="0"/>
          </a:p>
          <a:p>
            <a:pPr lvl="0">
              <a:defRPr/>
            </a:pPr>
            <a:r>
              <a:rPr lang="fr-FR" dirty="0" smtClean="0"/>
              <a:t>Thread de modification de l’UI : « Dispatcher »</a:t>
            </a:r>
          </a:p>
          <a:p>
            <a:pPr lvl="0">
              <a:defRPr/>
            </a:pPr>
            <a:r>
              <a:rPr lang="fr-FR" dirty="0" smtClean="0"/>
              <a:t>X « background » threads qui postent dans le « Dispatcher »</a:t>
            </a:r>
          </a:p>
          <a:p>
            <a:pPr lvl="0">
              <a:defRPr/>
            </a:pPr>
            <a:endParaRPr lang="fr-FR" dirty="0" smtClean="0"/>
          </a:p>
          <a:p>
            <a:pPr lvl="0">
              <a:defRPr/>
            </a:pPr>
            <a:r>
              <a:rPr lang="fr-FR" dirty="0" smtClean="0"/>
              <a:t>Rafraichissement : « </a:t>
            </a:r>
            <a:r>
              <a:rPr lang="fr-FR" dirty="0" err="1" smtClean="0"/>
              <a:t>measure</a:t>
            </a:r>
            <a:r>
              <a:rPr lang="fr-FR" dirty="0" smtClean="0"/>
              <a:t> » + « arrange »</a:t>
            </a:r>
          </a:p>
          <a:p>
            <a:pPr lvl="0">
              <a:buNone/>
              <a:defRPr/>
            </a:pPr>
            <a:endParaRPr lang="fr-FR" dirty="0" smtClean="0"/>
          </a:p>
          <a:p>
            <a:pPr lvl="0">
              <a:defRPr/>
            </a:pPr>
            <a:endParaRPr lang="fr-FR" dirty="0" smtClean="0"/>
          </a:p>
          <a:p>
            <a:pPr lvl="0">
              <a:defRPr/>
            </a:pP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Présentation ~ Principe à « </a:t>
            </a:r>
            <a:r>
              <a:rPr lang="fr-FR" dirty="0" err="1" smtClean="0"/>
              <a:t>runtime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Concurrents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Adobe : AIR &amp; </a:t>
            </a:r>
            <a:r>
              <a:rPr lang="fr-FR" dirty="0" err="1" smtClean="0"/>
              <a:t>Flex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Sun : </a:t>
            </a:r>
            <a:r>
              <a:rPr lang="fr-FR" dirty="0" err="1" smtClean="0"/>
              <a:t>JavaFX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Développement </a:t>
            </a:r>
            <a:r>
              <a:rPr lang="fr-FR" dirty="0" err="1" smtClean="0"/>
              <a:t>from</a:t>
            </a:r>
            <a:r>
              <a:rPr lang="fr-FR" dirty="0" smtClean="0"/>
              <a:t> scratch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Présentation ~ Concurrents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436" y="1407142"/>
            <a:ext cx="2044828" cy="9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00372"/>
            <a:ext cx="2143140" cy="9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2714620"/>
            <a:ext cx="4572032" cy="91759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Environnement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Visual Studio 2005 et +</a:t>
            </a:r>
          </a:p>
          <a:p>
            <a:r>
              <a:rPr lang="fr-FR" dirty="0" smtClean="0"/>
              <a:t>Expression </a:t>
            </a:r>
            <a:r>
              <a:rPr lang="fr-FR" dirty="0" err="1" smtClean="0"/>
              <a:t>Blend</a:t>
            </a:r>
            <a:endParaRPr lang="fr-FR" dirty="0" smtClean="0"/>
          </a:p>
          <a:p>
            <a:r>
              <a:rPr lang="fr-FR" dirty="0" smtClean="0"/>
              <a:t>Expression Design</a:t>
            </a:r>
          </a:p>
          <a:p>
            <a:endParaRPr lang="fr-FR" dirty="0" smtClean="0"/>
          </a:p>
          <a:p>
            <a:r>
              <a:rPr lang="fr-FR" dirty="0" smtClean="0"/>
              <a:t>Windows XP SP2 et +</a:t>
            </a:r>
          </a:p>
          <a:p>
            <a:r>
              <a:rPr lang="fr-FR" dirty="0" smtClean="0"/>
              <a:t>.NET Framework 3.0 et +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Environnement ~ Développement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Déploiement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Windows XP SP2 avec .NET Framework 3.0</a:t>
            </a:r>
          </a:p>
          <a:p>
            <a:r>
              <a:rPr lang="fr-FR" dirty="0" smtClean="0"/>
              <a:t>Navigateur avec </a:t>
            </a:r>
            <a:r>
              <a:rPr lang="fr-FR" dirty="0" err="1" smtClean="0"/>
              <a:t>Silverlight</a:t>
            </a:r>
            <a:endParaRPr lang="fr-FR" dirty="0" smtClean="0"/>
          </a:p>
          <a:p>
            <a:r>
              <a:rPr lang="fr-FR" dirty="0" smtClean="0"/>
              <a:t>Linux quand Mono aura implémenté le Framework 3.5 en totalité (</a:t>
            </a:r>
            <a:r>
              <a:rPr lang="fr-FR" dirty="0" err="1" smtClean="0"/>
              <a:t>roadmap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Environnement ~ Déploiement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</a:p>
          <a:p>
            <a:r>
              <a:rPr lang="fr-FR" dirty="0" smtClean="0"/>
              <a:t>Présentation</a:t>
            </a:r>
          </a:p>
          <a:p>
            <a:r>
              <a:rPr lang="fr-FR" dirty="0" smtClean="0"/>
              <a:t>Environnement</a:t>
            </a:r>
          </a:p>
          <a:p>
            <a:r>
              <a:rPr lang="fr-FR" dirty="0" smtClean="0"/>
              <a:t>Concepts</a:t>
            </a:r>
          </a:p>
          <a:p>
            <a:r>
              <a:rPr lang="fr-FR" dirty="0" smtClean="0"/>
              <a:t>Exemples</a:t>
            </a:r>
          </a:p>
          <a:p>
            <a:r>
              <a:rPr lang="fr-FR" dirty="0" smtClean="0"/>
              <a:t>Démonstration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2714620"/>
            <a:ext cx="4572032" cy="9175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CONCEPTS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Séparation du code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Code métier en C# ou VB .NET</a:t>
            </a:r>
          </a:p>
          <a:p>
            <a:pPr lvl="1"/>
            <a:r>
              <a:rPr lang="fr-FR" dirty="0" smtClean="0"/>
              <a:t>Actions bouton</a:t>
            </a:r>
          </a:p>
          <a:p>
            <a:pPr lvl="1"/>
            <a:r>
              <a:rPr lang="fr-FR" dirty="0" smtClean="0"/>
              <a:t>Modèle de données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Code vue en XAML</a:t>
            </a:r>
          </a:p>
          <a:p>
            <a:pPr lvl="1"/>
            <a:r>
              <a:rPr lang="fr-FR" dirty="0" smtClean="0"/>
              <a:t>Fenêtres</a:t>
            </a:r>
          </a:p>
          <a:p>
            <a:pPr lvl="1"/>
            <a:r>
              <a:rPr lang="fr-FR" dirty="0" smtClean="0"/>
              <a:t>Composants</a:t>
            </a:r>
          </a:p>
          <a:p>
            <a:pPr lvl="1"/>
            <a:r>
              <a:rPr lang="fr-FR" dirty="0" smtClean="0"/>
              <a:t>Effets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Concepts ~ Séparation du code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XAML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Basé sur XML</a:t>
            </a:r>
          </a:p>
          <a:p>
            <a:endParaRPr lang="fr-FR" dirty="0" smtClean="0"/>
          </a:p>
          <a:p>
            <a:r>
              <a:rPr lang="fr-FR" dirty="0" smtClean="0"/>
              <a:t>Création d’UI sans développement</a:t>
            </a:r>
          </a:p>
          <a:p>
            <a:endParaRPr lang="fr-FR" dirty="0" smtClean="0"/>
          </a:p>
          <a:p>
            <a:r>
              <a:rPr lang="fr-FR" dirty="0" smtClean="0"/>
              <a:t>Performance d’UI identique à une application traditionnelle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Concepts ~  XAML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642918"/>
            <a:ext cx="1180628" cy="15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Manipulation des données</a:t>
            </a:r>
          </a:p>
          <a:p>
            <a:pPr lvl="1"/>
            <a:r>
              <a:rPr lang="fr-FR" dirty="0" smtClean="0"/>
              <a:t>Objet de données</a:t>
            </a:r>
          </a:p>
          <a:p>
            <a:pPr lvl="1"/>
            <a:r>
              <a:rPr lang="fr-FR" dirty="0" smtClean="0"/>
              <a:t>XML (LINQ)</a:t>
            </a:r>
          </a:p>
          <a:p>
            <a:r>
              <a:rPr lang="fr-FR" dirty="0" smtClean="0"/>
              <a:t>Type de </a:t>
            </a:r>
            <a:r>
              <a:rPr lang="fr-FR" dirty="0" err="1" smtClean="0"/>
              <a:t>binding</a:t>
            </a:r>
            <a:endParaRPr lang="fr-FR" dirty="0" smtClean="0"/>
          </a:p>
          <a:p>
            <a:pPr lvl="1"/>
            <a:r>
              <a:rPr lang="fr-FR" dirty="0" err="1" smtClean="0"/>
              <a:t>Oneway</a:t>
            </a:r>
            <a:endParaRPr lang="fr-FR" dirty="0" smtClean="0"/>
          </a:p>
          <a:p>
            <a:pPr lvl="1"/>
            <a:r>
              <a:rPr lang="fr-FR" dirty="0" err="1" smtClean="0"/>
              <a:t>Twoway</a:t>
            </a:r>
            <a:endParaRPr lang="fr-FR" dirty="0" smtClean="0"/>
          </a:p>
          <a:p>
            <a:pPr lvl="1"/>
            <a:r>
              <a:rPr lang="fr-FR" dirty="0" err="1" smtClean="0"/>
              <a:t>Onetime</a:t>
            </a:r>
            <a:endParaRPr lang="fr-FR" dirty="0" smtClean="0"/>
          </a:p>
          <a:p>
            <a:r>
              <a:rPr lang="fr-FR" dirty="0" smtClean="0"/>
              <a:t>MVC automatique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Concepts ~ </a:t>
            </a:r>
            <a:r>
              <a:rPr lang="fr-FR" dirty="0" err="1" smtClean="0"/>
              <a:t>Binding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Support 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Surcouche Direct 3D</a:t>
            </a:r>
          </a:p>
          <a:p>
            <a:r>
              <a:rPr lang="fr-FR" dirty="0" smtClean="0"/>
              <a:t>Support vectoriel</a:t>
            </a:r>
          </a:p>
          <a:p>
            <a:r>
              <a:rPr lang="fr-FR" dirty="0" smtClean="0"/>
              <a:t>Possibilités 3D/2D</a:t>
            </a:r>
          </a:p>
          <a:p>
            <a:r>
              <a:rPr lang="fr-FR" dirty="0" smtClean="0"/>
              <a:t>Accès natif à WIC (Windows Imaging Component)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Concepts ~  Support graphique</a:t>
            </a:r>
            <a:endParaRPr lang="fr-FR" dirty="0"/>
          </a:p>
        </p:txBody>
      </p:sp>
      <p:pic>
        <p:nvPicPr>
          <p:cNvPr id="6" name="Picture 5" descr="direct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857232"/>
            <a:ext cx="2286026" cy="23012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Intéropérabilité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API Windows</a:t>
            </a:r>
          </a:p>
          <a:p>
            <a:r>
              <a:rPr lang="fr-FR" dirty="0" smtClean="0"/>
              <a:t>Windows </a:t>
            </a:r>
            <a:r>
              <a:rPr lang="fr-FR" dirty="0" err="1" smtClean="0"/>
              <a:t>Forms</a:t>
            </a:r>
            <a:endParaRPr lang="fr-FR" dirty="0" smtClean="0"/>
          </a:p>
          <a:p>
            <a:r>
              <a:rPr lang="fr-FR" dirty="0" smtClean="0"/>
              <a:t>Support de documents</a:t>
            </a:r>
          </a:p>
          <a:p>
            <a:pPr lvl="1"/>
            <a:r>
              <a:rPr lang="fr-FR" dirty="0" smtClean="0"/>
              <a:t>OPC</a:t>
            </a:r>
          </a:p>
          <a:p>
            <a:pPr lvl="1"/>
            <a:r>
              <a:rPr lang="fr-FR" dirty="0" smtClean="0"/>
              <a:t>XPS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Concepts ~  </a:t>
            </a:r>
            <a:r>
              <a:rPr lang="fr-FR" dirty="0" err="1" smtClean="0"/>
              <a:t>Intéropérabilité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Customisation d’UI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Styles externalisés</a:t>
            </a:r>
          </a:p>
          <a:p>
            <a:r>
              <a:rPr lang="fr-FR" dirty="0" smtClean="0"/>
              <a:t>1 composant = hiérarchie d’autres composants</a:t>
            </a:r>
          </a:p>
          <a:p>
            <a:r>
              <a:rPr lang="fr-FR" dirty="0" smtClean="0"/>
              <a:t>Effets visuels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Concepts ~ Customisation d’UI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6116" y="2714620"/>
            <a:ext cx="3143272" cy="9175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EXEMPLES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Yahoo Messenger 4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Exemples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23484"/>
            <a:ext cx="5715040" cy="406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Easymail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Exemples</a:t>
            </a:r>
            <a:endParaRPr lang="fr-FR" dirty="0"/>
          </a:p>
        </p:txBody>
      </p:sp>
      <p:pic>
        <p:nvPicPr>
          <p:cNvPr id="6" name="Image 21" descr="onlinedes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2857496"/>
            <a:ext cx="4648200" cy="3495675"/>
          </a:xfrm>
          <a:prstGeom prst="rect">
            <a:avLst/>
          </a:prstGeom>
        </p:spPr>
      </p:pic>
      <p:pic>
        <p:nvPicPr>
          <p:cNvPr id="7" name="Image 27" descr="10_easyMail_transfert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786182" y="571480"/>
            <a:ext cx="4808213" cy="36061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6050" y="2714620"/>
            <a:ext cx="4214842" cy="9175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Historique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NY Time Reader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Exemples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60975"/>
            <a:ext cx="550072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Bientôt Visual Studio 2010</a:t>
            </a:r>
          </a:p>
          <a:p>
            <a:r>
              <a:rPr lang="fr-FR" dirty="0" smtClean="0"/>
              <a:t>WPF est une technologie </a:t>
            </a:r>
            <a:r>
              <a:rPr lang="fr-FR" smtClean="0"/>
              <a:t>encore peu utilisée.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2714620"/>
            <a:ext cx="4572032" cy="91759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Démonstration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phase : développement code métier/traitement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phase : amélioration de l’aspect graphique, effets visuels</a:t>
            </a:r>
          </a:p>
          <a:p>
            <a:endParaRPr lang="fr-FR" dirty="0" smtClean="0"/>
          </a:p>
          <a:p>
            <a:r>
              <a:rPr lang="fr-FR" dirty="0" smtClean="0"/>
              <a:t>Concept mis en valeur :</a:t>
            </a:r>
          </a:p>
          <a:p>
            <a:pPr lvl="1"/>
            <a:r>
              <a:rPr lang="fr-FR" dirty="0" smtClean="0"/>
              <a:t>Séparation du code</a:t>
            </a:r>
          </a:p>
          <a:p>
            <a:pPr lvl="1"/>
            <a:r>
              <a:rPr lang="fr-FR" dirty="0" err="1" smtClean="0"/>
              <a:t>Binding</a:t>
            </a:r>
            <a:endParaRPr lang="fr-FR" dirty="0" smtClean="0"/>
          </a:p>
          <a:p>
            <a:pPr lvl="1"/>
            <a:r>
              <a:rPr lang="fr-FR" dirty="0" smtClean="0"/>
              <a:t>Customisation</a:t>
            </a:r>
          </a:p>
          <a:p>
            <a:pPr lvl="1"/>
            <a:r>
              <a:rPr lang="fr-FR" dirty="0" smtClean="0"/>
              <a:t>Déploiement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2002 : Framework .NET 1.0</a:t>
            </a:r>
          </a:p>
          <a:p>
            <a:pPr lvl="1"/>
            <a:r>
              <a:rPr lang="fr-FR" dirty="0" smtClean="0"/>
              <a:t>Common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Runtime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Common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Runtime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Présentation ~ Historique - CLR</a:t>
            </a:r>
          </a:p>
          <a:p>
            <a:endParaRPr lang="fr-FR" dirty="0"/>
          </a:p>
        </p:txBody>
      </p:sp>
      <p:pic>
        <p:nvPicPr>
          <p:cNvPr id="6" name="Picture 5" descr="Overview_of_the_Common_Language_Infra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1" y="1643050"/>
            <a:ext cx="4333885" cy="45720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2002 : Framework .NET 1.0</a:t>
            </a:r>
          </a:p>
          <a:p>
            <a:pPr lvl="1"/>
            <a:r>
              <a:rPr lang="fr-FR" dirty="0" smtClean="0"/>
              <a:t>Common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Runtime</a:t>
            </a:r>
            <a:endParaRPr lang="fr-FR" dirty="0" smtClean="0"/>
          </a:p>
          <a:p>
            <a:pPr lvl="1"/>
            <a:r>
              <a:rPr lang="fr-FR" dirty="0" smtClean="0"/>
              <a:t>Windows </a:t>
            </a:r>
            <a:r>
              <a:rPr lang="fr-FR" dirty="0" err="1" smtClean="0"/>
              <a:t>Forms</a:t>
            </a: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Architecture </a:t>
            </a:r>
            <a:r>
              <a:rPr lang="fr-FR" dirty="0" err="1" smtClean="0"/>
              <a:t>WinForms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Historique ~ </a:t>
            </a:r>
            <a:r>
              <a:rPr lang="fr-FR" dirty="0" err="1" smtClean="0"/>
              <a:t>WinForms</a:t>
            </a:r>
            <a:endParaRPr lang="fr-FR" dirty="0"/>
          </a:p>
        </p:txBody>
      </p:sp>
      <p:pic>
        <p:nvPicPr>
          <p:cNvPr id="16" name="Picture 15" descr="winfor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571612"/>
            <a:ext cx="6115050" cy="45434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2002 : Framework .NET 1.0</a:t>
            </a:r>
          </a:p>
          <a:p>
            <a:pPr lvl="1"/>
            <a:r>
              <a:rPr lang="fr-FR" dirty="0" smtClean="0"/>
              <a:t>Common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Runtime</a:t>
            </a:r>
            <a:endParaRPr lang="fr-FR" dirty="0" smtClean="0"/>
          </a:p>
          <a:p>
            <a:pPr lvl="1"/>
            <a:r>
              <a:rPr lang="fr-FR" dirty="0" smtClean="0"/>
              <a:t>Windows </a:t>
            </a:r>
            <a:r>
              <a:rPr lang="fr-FR" dirty="0" err="1" smtClean="0"/>
              <a:t>Forms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2006 : Framework .NET 3.0</a:t>
            </a:r>
          </a:p>
          <a:p>
            <a:pPr lvl="1"/>
            <a:r>
              <a:rPr lang="fr-FR" dirty="0" smtClean="0"/>
              <a:t>Intégration Vista</a:t>
            </a:r>
          </a:p>
          <a:p>
            <a:pPr lvl="1"/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Richard KRITTER &amp; Flavien LAURENT (iR3)</a:t>
            </a:r>
            <a:br>
              <a:rPr lang="en-US" smtClean="0"/>
            </a:br>
            <a:r>
              <a:rPr lang="en-US" smtClean="0"/>
              <a:t>UPEMLV – Ingénieur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générale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4805"/>
            <a:ext cx="7467600" cy="4525963"/>
          </a:xfrm>
        </p:spPr>
        <p:txBody>
          <a:bodyPr/>
          <a:lstStyle/>
          <a:p>
            <a:r>
              <a:rPr lang="fr-FR" dirty="0" smtClean="0"/>
              <a:t>WPF dans l’architecture .NET 3 ?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Historique ~ .NET 3.0</a:t>
            </a:r>
            <a:endParaRPr lang="fr-FR" dirty="0"/>
          </a:p>
        </p:txBody>
      </p:sp>
      <p:pic>
        <p:nvPicPr>
          <p:cNvPr id="7" name="Picture 6" descr="493px-DotNet3.0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000240"/>
            <a:ext cx="4124320" cy="45593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57488" y="4286256"/>
            <a:ext cx="100013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Richard KRITTER &amp; </a:t>
            </a:r>
            <a:r>
              <a:rPr lang="en-US" dirty="0" err="1" smtClean="0"/>
              <a:t>Flavien</a:t>
            </a:r>
            <a:r>
              <a:rPr lang="en-US" dirty="0" smtClean="0"/>
              <a:t> LAURENT (iR3)</a:t>
            </a:r>
            <a:br>
              <a:rPr lang="en-US" dirty="0" smtClean="0"/>
            </a:br>
            <a:r>
              <a:rPr lang="en-US" dirty="0" smtClean="0"/>
              <a:t>UPEMLV – </a:t>
            </a:r>
            <a:r>
              <a:rPr lang="en-US" dirty="0" err="1" smtClean="0"/>
              <a:t>Ingénieur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1053</TotalTime>
  <Words>1393</Words>
  <Application>Microsoft Office PowerPoint</Application>
  <PresentationFormat>On-screen Show (4:3)</PresentationFormat>
  <Paragraphs>393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Technic</vt:lpstr>
      <vt:lpstr>Slide 1</vt:lpstr>
      <vt:lpstr>Sommaire</vt:lpstr>
      <vt:lpstr>Historique</vt:lpstr>
      <vt:lpstr>Historique</vt:lpstr>
      <vt:lpstr>Common Language Runtime</vt:lpstr>
      <vt:lpstr>Historique</vt:lpstr>
      <vt:lpstr>Architecture WinForms</vt:lpstr>
      <vt:lpstr>Historique</vt:lpstr>
      <vt:lpstr>Architecture générale</vt:lpstr>
      <vt:lpstr>Historique</vt:lpstr>
      <vt:lpstr>Architecture WPF</vt:lpstr>
      <vt:lpstr>Historique</vt:lpstr>
      <vt:lpstr>PRESENTATION</vt:lpstr>
      <vt:lpstr>Généralités</vt:lpstr>
      <vt:lpstr>Principe à « runtime »</vt:lpstr>
      <vt:lpstr>Concurrents</vt:lpstr>
      <vt:lpstr>Environnement</vt:lpstr>
      <vt:lpstr>Développement</vt:lpstr>
      <vt:lpstr>Déploiement</vt:lpstr>
      <vt:lpstr>CONCEPTS</vt:lpstr>
      <vt:lpstr>Séparation du code</vt:lpstr>
      <vt:lpstr>XAML</vt:lpstr>
      <vt:lpstr>Binding</vt:lpstr>
      <vt:lpstr>Support graphique</vt:lpstr>
      <vt:lpstr>Intéropérabilité</vt:lpstr>
      <vt:lpstr>Customisation d’UI</vt:lpstr>
      <vt:lpstr>EXEMPLES</vt:lpstr>
      <vt:lpstr>Exemples</vt:lpstr>
      <vt:lpstr>Exemples</vt:lpstr>
      <vt:lpstr>Exemples</vt:lpstr>
      <vt:lpstr>Exemples</vt:lpstr>
      <vt:lpstr>Démonstration</vt:lpstr>
      <vt:lpstr>Démonstration</vt:lpstr>
    </vt:vector>
  </TitlesOfParts>
  <Company>MACHINEXP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XP</dc:creator>
  <cp:lastModifiedBy>FL</cp:lastModifiedBy>
  <cp:revision>255</cp:revision>
  <dcterms:created xsi:type="dcterms:W3CDTF">2009-01-17T11:08:53Z</dcterms:created>
  <dcterms:modified xsi:type="dcterms:W3CDTF">2009-03-14T13:33:15Z</dcterms:modified>
</cp:coreProperties>
</file>