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1"/>
  </p:notesMasterIdLst>
  <p:handoutMasterIdLst>
    <p:handoutMasterId r:id="rId52"/>
  </p:handoutMasterIdLst>
  <p:sldIdLst>
    <p:sldId id="256" r:id="rId2"/>
    <p:sldId id="257" r:id="rId3"/>
    <p:sldId id="258" r:id="rId4"/>
    <p:sldId id="259" r:id="rId5"/>
    <p:sldId id="260" r:id="rId6"/>
    <p:sldId id="276" r:id="rId7"/>
    <p:sldId id="277" r:id="rId8"/>
    <p:sldId id="279" r:id="rId9"/>
    <p:sldId id="280" r:id="rId10"/>
    <p:sldId id="261" r:id="rId11"/>
    <p:sldId id="262" r:id="rId12"/>
    <p:sldId id="281" r:id="rId13"/>
    <p:sldId id="263" r:id="rId14"/>
    <p:sldId id="264" r:id="rId15"/>
    <p:sldId id="282" r:id="rId16"/>
    <p:sldId id="299" r:id="rId17"/>
    <p:sldId id="265" r:id="rId18"/>
    <p:sldId id="266" r:id="rId19"/>
    <p:sldId id="284" r:id="rId20"/>
    <p:sldId id="285" r:id="rId21"/>
    <p:sldId id="300" r:id="rId22"/>
    <p:sldId id="286" r:id="rId23"/>
    <p:sldId id="287" r:id="rId24"/>
    <p:sldId id="288" r:id="rId25"/>
    <p:sldId id="289" r:id="rId26"/>
    <p:sldId id="290" r:id="rId27"/>
    <p:sldId id="291" r:id="rId28"/>
    <p:sldId id="301" r:id="rId29"/>
    <p:sldId id="302" r:id="rId30"/>
    <p:sldId id="293" r:id="rId31"/>
    <p:sldId id="294" r:id="rId32"/>
    <p:sldId id="295" r:id="rId33"/>
    <p:sldId id="296" r:id="rId34"/>
    <p:sldId id="267" r:id="rId35"/>
    <p:sldId id="268" r:id="rId36"/>
    <p:sldId id="298" r:id="rId37"/>
    <p:sldId id="305" r:id="rId38"/>
    <p:sldId id="304" r:id="rId39"/>
    <p:sldId id="306" r:id="rId40"/>
    <p:sldId id="269" r:id="rId41"/>
    <p:sldId id="270" r:id="rId42"/>
    <p:sldId id="307" r:id="rId43"/>
    <p:sldId id="271" r:id="rId44"/>
    <p:sldId id="272" r:id="rId45"/>
    <p:sldId id="303" r:id="rId46"/>
    <p:sldId id="273" r:id="rId47"/>
    <p:sldId id="274" r:id="rId48"/>
    <p:sldId id="275" r:id="rId49"/>
    <p:sldId id="308" r:id="rId50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5" autoAdjust="0"/>
    <p:restoredTop sz="88166" autoAdjust="0"/>
  </p:normalViewPr>
  <p:slideViewPr>
    <p:cSldViewPr>
      <p:cViewPr varScale="1">
        <p:scale>
          <a:sx n="99" d="100"/>
          <a:sy n="99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98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2F60034-7A3D-425C-944D-B72C0738CC11}" type="datetimeFigureOut">
              <a:rPr lang="fr-FR"/>
              <a:pPr>
                <a:defRPr/>
              </a:pPr>
              <a:t>03/04/2010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102F809-755F-46C6-A879-45B50F5BDC4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112E7AF-844C-4B79-BE70-3BB3BFB6030A}" type="datetimeFigureOut">
              <a:rPr lang="fr-FR"/>
              <a:pPr>
                <a:defRPr/>
              </a:pPr>
              <a:t>03/04/2010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875CEF0-F1C7-49E1-ACD3-3E166860B7C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16387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8E0007F-268F-4431-8D7D-AA58A832AE87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smtClean="0">
                <a:ea typeface="Calibri" pitchFamily="34" charset="0"/>
                <a:cs typeface="Calibri" pitchFamily="34" charset="0"/>
                <a:sym typeface="Wingdings" pitchFamily="2" charset="2"/>
              </a:rPr>
              <a:t>Au sommet se trouve l’entré Suffix ou Root Entry</a:t>
            </a:r>
            <a:r>
              <a:rPr lang="fr-FR" smtClean="0">
                <a:sym typeface="Wingdings" pitchFamily="2" charset="2"/>
              </a:rPr>
              <a:t>  caractérise une base LDAP</a:t>
            </a:r>
            <a:r>
              <a:rPr lang="fr-FR" smtClean="0">
                <a:ea typeface="Calibri" pitchFamily="34" charset="0"/>
                <a:cs typeface="Calibri" pitchFamily="34" charset="0"/>
                <a:sym typeface="Wingdings" pitchFamily="2" charset="2"/>
              </a:rPr>
              <a:t>Au sommet se trouve l’entré Suffix ou Root Entry</a:t>
            </a:r>
          </a:p>
          <a:p>
            <a:pPr>
              <a:spcBef>
                <a:spcPct val="0"/>
              </a:spcBef>
            </a:pPr>
            <a:endParaRPr lang="fr-FR" smtClean="0"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>
              <a:spcBef>
                <a:spcPct val="0"/>
              </a:spcBef>
            </a:pPr>
            <a:r>
              <a:rPr lang="fr-FR" smtClean="0"/>
              <a:t>bind </a:t>
            </a:r>
            <a:r>
              <a:rPr lang="fr-FR" b="1" smtClean="0"/>
              <a:t>= connexion.</a:t>
            </a:r>
          </a:p>
          <a:p>
            <a:pPr>
              <a:spcBef>
                <a:spcPct val="0"/>
              </a:spcBef>
            </a:pPr>
            <a:r>
              <a:rPr lang="fr-FR" smtClean="0"/>
              <a:t>unbind </a:t>
            </a:r>
            <a:r>
              <a:rPr lang="fr-FR" b="1" smtClean="0"/>
              <a:t>= déconnexion</a:t>
            </a:r>
          </a:p>
          <a:p>
            <a:pPr>
              <a:spcBef>
                <a:spcPct val="0"/>
              </a:spcBef>
            </a:pPr>
            <a:r>
              <a:rPr lang="fr-FR" smtClean="0"/>
              <a:t>abandon </a:t>
            </a:r>
            <a:r>
              <a:rPr lang="fr-FR" b="1" smtClean="0"/>
              <a:t>= le client indique au serveur qu’il laisse tomber la requête</a:t>
            </a:r>
          </a:p>
          <a:p>
            <a:pPr>
              <a:spcBef>
                <a:spcPct val="0"/>
              </a:spcBef>
            </a:pPr>
            <a:r>
              <a:rPr lang="fr-FR" b="1" smtClean="0"/>
              <a:t>qu’il avait envoyé. Celui-ci abandonne alors le process.</a:t>
            </a:r>
            <a:endParaRPr lang="fr-FR" smtClean="0">
              <a:ea typeface="Calibri" pitchFamily="34" charset="0"/>
              <a:cs typeface="Calibri" pitchFamily="34" charset="0"/>
              <a:sym typeface="Wingdings" pitchFamily="2" charset="2"/>
            </a:endParaRPr>
          </a:p>
        </p:txBody>
      </p:sp>
      <p:sp>
        <p:nvSpPr>
          <p:cNvPr id="56323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BF9B9B4-2D1C-46C1-A541-A754B43DF672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smtClean="0">
                <a:ea typeface="Calibri" pitchFamily="34" charset="0"/>
                <a:cs typeface="Calibri" pitchFamily="34" charset="0"/>
                <a:sym typeface="Wingdings" pitchFamily="2" charset="2"/>
              </a:rPr>
              <a:t>Au sommet se trouve l’entré Suffix ou Root Entry</a:t>
            </a:r>
            <a:r>
              <a:rPr lang="fr-FR" smtClean="0">
                <a:sym typeface="Wingdings" pitchFamily="2" charset="2"/>
              </a:rPr>
              <a:t>  caractérise une base LDAP</a:t>
            </a:r>
            <a:r>
              <a:rPr lang="fr-FR" smtClean="0">
                <a:ea typeface="Calibri" pitchFamily="34" charset="0"/>
                <a:cs typeface="Calibri" pitchFamily="34" charset="0"/>
                <a:sym typeface="Wingdings" pitchFamily="2" charset="2"/>
              </a:rPr>
              <a:t>Au sommet se trouve l’entré Suffix ou Root Entry</a:t>
            </a:r>
          </a:p>
          <a:p>
            <a:pPr>
              <a:spcBef>
                <a:spcPct val="0"/>
              </a:spcBef>
            </a:pPr>
            <a:endParaRPr lang="fr-FR" smtClean="0"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>
              <a:spcBef>
                <a:spcPct val="0"/>
              </a:spcBef>
            </a:pPr>
            <a:r>
              <a:rPr lang="fr-FR" smtClean="0"/>
              <a:t>bind </a:t>
            </a:r>
            <a:r>
              <a:rPr lang="fr-FR" b="1" smtClean="0"/>
              <a:t>= connexion.</a:t>
            </a:r>
          </a:p>
          <a:p>
            <a:pPr>
              <a:spcBef>
                <a:spcPct val="0"/>
              </a:spcBef>
            </a:pPr>
            <a:r>
              <a:rPr lang="fr-FR" smtClean="0"/>
              <a:t>unbind </a:t>
            </a:r>
            <a:r>
              <a:rPr lang="fr-FR" b="1" smtClean="0"/>
              <a:t>= déconnexion</a:t>
            </a:r>
          </a:p>
          <a:p>
            <a:pPr>
              <a:spcBef>
                <a:spcPct val="0"/>
              </a:spcBef>
            </a:pPr>
            <a:r>
              <a:rPr lang="fr-FR" smtClean="0"/>
              <a:t>abandon </a:t>
            </a:r>
            <a:r>
              <a:rPr lang="fr-FR" b="1" smtClean="0"/>
              <a:t>= le client indique au serveur qu’il laisse tomber la requête</a:t>
            </a:r>
          </a:p>
          <a:p>
            <a:pPr>
              <a:spcBef>
                <a:spcPct val="0"/>
              </a:spcBef>
            </a:pPr>
            <a:r>
              <a:rPr lang="fr-FR" b="1" smtClean="0"/>
              <a:t>qu’il avait envoyé. Celui-ci abandonne alors le process.</a:t>
            </a:r>
            <a:endParaRPr lang="fr-FR" smtClean="0">
              <a:ea typeface="Calibri" pitchFamily="34" charset="0"/>
              <a:cs typeface="Calibri" pitchFamily="34" charset="0"/>
              <a:sym typeface="Wingdings" pitchFamily="2" charset="2"/>
            </a:endParaRPr>
          </a:p>
        </p:txBody>
      </p:sp>
      <p:sp>
        <p:nvSpPr>
          <p:cNvPr id="58371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F5C5947-574C-48E2-A501-3E30987F8BE5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smtClean="0">
                <a:ea typeface="Calibri" pitchFamily="34" charset="0"/>
                <a:cs typeface="Calibri" pitchFamily="34" charset="0"/>
                <a:sym typeface="Wingdings" pitchFamily="2" charset="2"/>
              </a:rPr>
              <a:t>Au sommet se trouve l’entré Suffix ou Root Entry</a:t>
            </a:r>
            <a:r>
              <a:rPr lang="fr-FR" smtClean="0">
                <a:sym typeface="Wingdings" pitchFamily="2" charset="2"/>
              </a:rPr>
              <a:t>  caractérise une base LDAP</a:t>
            </a:r>
            <a:endParaRPr lang="fr-FR" smtClean="0"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>
              <a:spcBef>
                <a:spcPct val="0"/>
              </a:spcBef>
            </a:pPr>
            <a:endParaRPr lang="fr-FR" smtClean="0"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>
              <a:spcBef>
                <a:spcPct val="0"/>
              </a:spcBef>
            </a:pPr>
            <a:r>
              <a:rPr lang="fr-FR" smtClean="0"/>
              <a:t>bind </a:t>
            </a:r>
            <a:r>
              <a:rPr lang="fr-FR" b="1" smtClean="0"/>
              <a:t>= connexion.</a:t>
            </a:r>
          </a:p>
          <a:p>
            <a:pPr>
              <a:spcBef>
                <a:spcPct val="0"/>
              </a:spcBef>
            </a:pPr>
            <a:r>
              <a:rPr lang="fr-FR" smtClean="0"/>
              <a:t>unbind </a:t>
            </a:r>
            <a:r>
              <a:rPr lang="fr-FR" b="1" smtClean="0"/>
              <a:t>= déconnexion</a:t>
            </a:r>
          </a:p>
          <a:p>
            <a:pPr>
              <a:spcBef>
                <a:spcPct val="0"/>
              </a:spcBef>
            </a:pPr>
            <a:r>
              <a:rPr lang="fr-FR" smtClean="0"/>
              <a:t>abandon </a:t>
            </a:r>
            <a:r>
              <a:rPr lang="fr-FR" b="1" smtClean="0"/>
              <a:t>= le client indique au serveur qu’il laisse tomber la requête</a:t>
            </a:r>
          </a:p>
          <a:p>
            <a:pPr>
              <a:spcBef>
                <a:spcPct val="0"/>
              </a:spcBef>
            </a:pPr>
            <a:r>
              <a:rPr lang="fr-FR" b="1" smtClean="0"/>
              <a:t>qu’il avait envoyé. Celui-ci abandonne alors le process.</a:t>
            </a:r>
            <a:endParaRPr lang="fr-FR" smtClean="0">
              <a:ea typeface="Calibri" pitchFamily="34" charset="0"/>
              <a:cs typeface="Calibri" pitchFamily="34" charset="0"/>
              <a:sym typeface="Wingdings" pitchFamily="2" charset="2"/>
            </a:endParaRPr>
          </a:p>
        </p:txBody>
      </p:sp>
      <p:sp>
        <p:nvSpPr>
          <p:cNvPr id="60419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D41F15D-31E6-44D2-A3FD-BB40A072E2E6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4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smtClean="0"/>
              <a:t>ACL = Access Control List</a:t>
            </a:r>
          </a:p>
        </p:txBody>
      </p:sp>
      <p:sp>
        <p:nvSpPr>
          <p:cNvPr id="69635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9D805AD-EE43-4D46-90FF-9888A45152DC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41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2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smtClean="0"/>
              <a:t>ACL = Access Control List</a:t>
            </a:r>
          </a:p>
        </p:txBody>
      </p:sp>
      <p:sp>
        <p:nvSpPr>
          <p:cNvPr id="71683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0FCC754-5BBE-4AB8-BDB2-7B10235F89C7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42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b="1" smtClean="0"/>
              <a:t>Il peut épauler un SGBD, en étant synchronisé avec lui, pour faciliter la consultation</a:t>
            </a:r>
          </a:p>
          <a:p>
            <a:pPr>
              <a:spcBef>
                <a:spcPct val="0"/>
              </a:spcBef>
            </a:pPr>
            <a:r>
              <a:rPr lang="fr-FR" b="1" smtClean="0"/>
              <a:t>des données ou la mise à jour de certains champs.</a:t>
            </a:r>
          </a:p>
          <a:p>
            <a:pPr>
              <a:spcBef>
                <a:spcPct val="0"/>
              </a:spcBef>
            </a:pPr>
            <a:endParaRPr lang="fr-FR" b="1" smtClean="0"/>
          </a:p>
          <a:p>
            <a:pPr>
              <a:spcBef>
                <a:spcPct val="0"/>
              </a:spcBef>
            </a:pPr>
            <a:r>
              <a:rPr lang="fr-FR" b="1" smtClean="0"/>
              <a:t>Un annuaire LDAP peut fédérer les données communes (informations sur les</a:t>
            </a:r>
          </a:p>
          <a:p>
            <a:pPr>
              <a:spcBef>
                <a:spcPct val="0"/>
              </a:spcBef>
            </a:pPr>
            <a:r>
              <a:rPr lang="fr-FR" b="1" smtClean="0"/>
              <a:t>employés), les données sensibles étant gérées dans les SGBD =&gt; Meta-Directory.</a:t>
            </a:r>
            <a:endParaRPr lang="fr-FR" smtClean="0"/>
          </a:p>
        </p:txBody>
      </p:sp>
      <p:sp>
        <p:nvSpPr>
          <p:cNvPr id="77827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A7ED075-75B9-405D-AA4D-3C3FFFFFD0F7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47</a:t>
            </a:fld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b="1" smtClean="0"/>
              <a:t>Il peut épauler un SGBD, en étant synchronisé avec lui, pour faciliter la consultation</a:t>
            </a:r>
          </a:p>
          <a:p>
            <a:pPr>
              <a:spcBef>
                <a:spcPct val="0"/>
              </a:spcBef>
            </a:pPr>
            <a:r>
              <a:rPr lang="fr-FR" b="1" smtClean="0"/>
              <a:t>des données ou la mise à jour de certains champs.</a:t>
            </a:r>
          </a:p>
          <a:p>
            <a:pPr>
              <a:spcBef>
                <a:spcPct val="0"/>
              </a:spcBef>
            </a:pPr>
            <a:endParaRPr lang="fr-FR" b="1" smtClean="0"/>
          </a:p>
          <a:p>
            <a:pPr>
              <a:spcBef>
                <a:spcPct val="0"/>
              </a:spcBef>
            </a:pPr>
            <a:r>
              <a:rPr lang="fr-FR" b="1" smtClean="0"/>
              <a:t>Un annuaire LDAP peut fédérer les données communes (informations sur les</a:t>
            </a:r>
          </a:p>
          <a:p>
            <a:pPr>
              <a:spcBef>
                <a:spcPct val="0"/>
              </a:spcBef>
            </a:pPr>
            <a:r>
              <a:rPr lang="fr-FR" b="1" smtClean="0"/>
              <a:t>employés), les données sensibles étant gérées dans les SGBD =&gt; Meta-Directory.</a:t>
            </a:r>
            <a:endParaRPr lang="fr-FR" smtClean="0"/>
          </a:p>
        </p:txBody>
      </p:sp>
      <p:sp>
        <p:nvSpPr>
          <p:cNvPr id="77827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A7ED075-75B9-405D-AA4D-3C3FFFFFD0F7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49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smtClean="0"/>
              <a:t>Là où une base de données organise ses données de manière relationnelle, un annuaire est structuré </a:t>
            </a:r>
            <a:r>
              <a:rPr lang="fr-FR" b="1" smtClean="0"/>
              <a:t>hiérarchiquement</a:t>
            </a:r>
            <a:r>
              <a:rPr lang="fr-FR" smtClean="0"/>
              <a:t> amenant une représentation plus réelle d'une organisation ou d'une structure</a:t>
            </a:r>
          </a:p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21507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12957D8-F0B8-4E94-AC96-880FCF8009B7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b="1" smtClean="0"/>
              <a:t>Domain Name System</a:t>
            </a:r>
            <a:endParaRPr lang="fr-FR" smtClean="0"/>
          </a:p>
        </p:txBody>
      </p:sp>
      <p:sp>
        <p:nvSpPr>
          <p:cNvPr id="23555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2F6D4D1-C1A5-4F94-B762-4F0FB5728AF9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b="1" smtClean="0"/>
              <a:t>Les classes d’objets et les attributs sont normalisés par le RFC2256</a:t>
            </a:r>
          </a:p>
          <a:p>
            <a:pPr>
              <a:spcBef>
                <a:spcPct val="0"/>
              </a:spcBef>
            </a:pPr>
            <a:r>
              <a:rPr lang="fr-FR" smtClean="0"/>
              <a:t>Þ </a:t>
            </a:r>
            <a:r>
              <a:rPr lang="fr-FR" b="1" smtClean="0"/>
              <a:t>garantir l’interopérabilité entre logiciels.</a:t>
            </a:r>
          </a:p>
          <a:p>
            <a:pPr>
              <a:spcBef>
                <a:spcPct val="0"/>
              </a:spcBef>
            </a:pPr>
            <a:r>
              <a:rPr lang="fr-FR" b="1" smtClean="0"/>
              <a:t>Sont référencées par un </a:t>
            </a:r>
            <a:r>
              <a:rPr lang="fr-FR" b="1" i="1" smtClean="0"/>
              <a:t>object identifier (OID) unique dont la liste est tenue à jour</a:t>
            </a:r>
          </a:p>
          <a:p>
            <a:pPr>
              <a:spcBef>
                <a:spcPct val="0"/>
              </a:spcBef>
            </a:pPr>
            <a:r>
              <a:rPr lang="en-US" b="1" smtClean="0"/>
              <a:t>par l’</a:t>
            </a:r>
            <a:r>
              <a:rPr lang="en-US" b="1" i="1" smtClean="0"/>
              <a:t>Internet Assigned Numbers Authority (IANA).</a:t>
            </a:r>
          </a:p>
          <a:p>
            <a:pPr>
              <a:spcBef>
                <a:spcPct val="0"/>
              </a:spcBef>
            </a:pPr>
            <a:r>
              <a:rPr lang="fr-FR" b="1" smtClean="0"/>
              <a:t>Un OID est une séquence de nombres entiers séparés par des points. Les OIDs sont</a:t>
            </a:r>
          </a:p>
          <a:p>
            <a:pPr>
              <a:spcBef>
                <a:spcPct val="0"/>
              </a:spcBef>
            </a:pPr>
            <a:r>
              <a:rPr lang="fr-FR" b="1" smtClean="0"/>
              <a:t>alloués de manière hiérarchique :</a:t>
            </a:r>
          </a:p>
          <a:p>
            <a:pPr>
              <a:spcBef>
                <a:spcPct val="0"/>
              </a:spcBef>
            </a:pPr>
            <a:r>
              <a:rPr lang="fr-FR" smtClean="0"/>
              <a:t>Þ </a:t>
            </a:r>
            <a:r>
              <a:rPr lang="fr-FR" b="1" smtClean="0"/>
              <a:t>seule, l’autorité qui a délégation sur la hiérarchie « 1.2.3 » peut définir la</a:t>
            </a:r>
          </a:p>
          <a:p>
            <a:pPr>
              <a:spcBef>
                <a:spcPct val="0"/>
              </a:spcBef>
            </a:pPr>
            <a:r>
              <a:rPr lang="fr-FR" b="1" smtClean="0"/>
              <a:t>signification de l’objet « 1.2.3.4 ». Par exemple :</a:t>
            </a:r>
            <a:endParaRPr lang="fr-FR" smtClean="0"/>
          </a:p>
        </p:txBody>
      </p:sp>
      <p:sp>
        <p:nvSpPr>
          <p:cNvPr id="41987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EE91732-71C6-4A86-BB34-D019BA8ADECB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smtClean="0">
                <a:ea typeface="Calibri" pitchFamily="34" charset="0"/>
                <a:cs typeface="Calibri" pitchFamily="34" charset="0"/>
                <a:sym typeface="Wingdings" pitchFamily="2" charset="2"/>
              </a:rPr>
              <a:t>Au sommet se trouve l’entré Suffix ou Root Entry</a:t>
            </a:r>
            <a:r>
              <a:rPr lang="fr-FR" smtClean="0">
                <a:sym typeface="Wingdings" pitchFamily="2" charset="2"/>
              </a:rPr>
              <a:t>  caractérise une base LDAP</a:t>
            </a:r>
            <a:endParaRPr lang="fr-FR" smtClean="0"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>
              <a:spcBef>
                <a:spcPct val="0"/>
              </a:spcBef>
            </a:pPr>
            <a:endParaRPr lang="fr-FR" smtClean="0"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>
              <a:spcBef>
                <a:spcPct val="0"/>
              </a:spcBef>
            </a:pPr>
            <a:r>
              <a:rPr lang="fr-FR" smtClean="0">
                <a:ea typeface="Calibri" pitchFamily="34" charset="0"/>
                <a:cs typeface="Calibri" pitchFamily="34" charset="0"/>
                <a:sym typeface="Wingdings" pitchFamily="2" charset="2"/>
              </a:rPr>
              <a:t>Comparable au système de fichier UNIX</a:t>
            </a:r>
          </a:p>
        </p:txBody>
      </p:sp>
      <p:sp>
        <p:nvSpPr>
          <p:cNvPr id="46083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68650-9D4E-4C0E-BA26-DE96AFAED27E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smtClean="0">
                <a:ea typeface="Calibri" pitchFamily="34" charset="0"/>
                <a:cs typeface="Calibri" pitchFamily="34" charset="0"/>
                <a:sym typeface="Wingdings" pitchFamily="2" charset="2"/>
              </a:rPr>
              <a:t>Au sommet se trouve l’entré Suffix ou Root Entry</a:t>
            </a:r>
            <a:r>
              <a:rPr lang="fr-FR" smtClean="0">
                <a:sym typeface="Wingdings" pitchFamily="2" charset="2"/>
              </a:rPr>
              <a:t>  caractérise une base LDAP</a:t>
            </a:r>
            <a:endParaRPr lang="fr-FR" smtClean="0"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>
              <a:spcBef>
                <a:spcPct val="0"/>
              </a:spcBef>
            </a:pPr>
            <a:endParaRPr lang="fr-FR" smtClean="0"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>
              <a:spcBef>
                <a:spcPct val="0"/>
              </a:spcBef>
            </a:pPr>
            <a:r>
              <a:rPr lang="fr-FR" smtClean="0">
                <a:ea typeface="Calibri" pitchFamily="34" charset="0"/>
                <a:cs typeface="Calibri" pitchFamily="34" charset="0"/>
                <a:sym typeface="Wingdings" pitchFamily="2" charset="2"/>
              </a:rPr>
              <a:t>Le Distinguish Name (DN) référence de manière unique une entrée</a:t>
            </a:r>
          </a:p>
          <a:p>
            <a:pPr>
              <a:spcBef>
                <a:spcPct val="0"/>
              </a:spcBef>
            </a:pPr>
            <a:endParaRPr lang="fr-FR" smtClean="0">
              <a:ea typeface="Calibri" pitchFamily="34" charset="0"/>
              <a:cs typeface="Calibri" pitchFamily="34" charset="0"/>
              <a:sym typeface="Wingdings" pitchFamily="2" charset="2"/>
            </a:endParaRPr>
          </a:p>
        </p:txBody>
      </p:sp>
      <p:sp>
        <p:nvSpPr>
          <p:cNvPr id="48131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C7F4FD5-DB6A-426B-91B1-B5EB8A821DA3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smtClean="0">
                <a:ea typeface="Calibri" pitchFamily="34" charset="0"/>
                <a:cs typeface="Calibri" pitchFamily="34" charset="0"/>
                <a:sym typeface="Wingdings" pitchFamily="2" charset="2"/>
              </a:rPr>
              <a:t>Au sommet se trouve l’entré Suffix ou Root Entry</a:t>
            </a:r>
            <a:r>
              <a:rPr lang="fr-FR" smtClean="0">
                <a:sym typeface="Wingdings" pitchFamily="2" charset="2"/>
              </a:rPr>
              <a:t>  caractérise une base LDAP</a:t>
            </a:r>
            <a:endParaRPr lang="fr-FR" smtClean="0"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>
              <a:spcBef>
                <a:spcPct val="0"/>
              </a:spcBef>
            </a:pPr>
            <a:endParaRPr lang="fr-FR" smtClean="0"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>
              <a:spcBef>
                <a:spcPct val="0"/>
              </a:spcBef>
            </a:pPr>
            <a:r>
              <a:rPr lang="fr-FR" smtClean="0">
                <a:ea typeface="Calibri" pitchFamily="34" charset="0"/>
                <a:cs typeface="Calibri" pitchFamily="34" charset="0"/>
                <a:sym typeface="Wingdings" pitchFamily="2" charset="2"/>
              </a:rPr>
              <a:t>Le Distinguish Name (DN) référence de manière unique une entrée</a:t>
            </a:r>
          </a:p>
          <a:p>
            <a:pPr>
              <a:spcBef>
                <a:spcPct val="0"/>
              </a:spcBef>
            </a:pPr>
            <a:endParaRPr lang="fr-FR" smtClean="0">
              <a:ea typeface="Calibri" pitchFamily="34" charset="0"/>
              <a:cs typeface="Calibri" pitchFamily="34" charset="0"/>
              <a:sym typeface="Wingdings" pitchFamily="2" charset="2"/>
            </a:endParaRPr>
          </a:p>
        </p:txBody>
      </p:sp>
      <p:sp>
        <p:nvSpPr>
          <p:cNvPr id="50179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0AF8CDB-386E-4D03-9F5E-C23F877C9A86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smtClean="0">
                <a:ea typeface="Calibri" pitchFamily="34" charset="0"/>
                <a:cs typeface="Calibri" pitchFamily="34" charset="0"/>
                <a:sym typeface="Wingdings" pitchFamily="2" charset="2"/>
              </a:rPr>
              <a:t>Au sommet se trouve l’entré Suffix ou Root Entry</a:t>
            </a:r>
            <a:r>
              <a:rPr lang="fr-FR" smtClean="0">
                <a:sym typeface="Wingdings" pitchFamily="2" charset="2"/>
              </a:rPr>
              <a:t>  caractérise une base LDAP</a:t>
            </a:r>
            <a:endParaRPr lang="fr-FR" smtClean="0"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>
              <a:spcBef>
                <a:spcPct val="0"/>
              </a:spcBef>
            </a:pPr>
            <a:endParaRPr lang="fr-FR" smtClean="0"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>
              <a:spcBef>
                <a:spcPct val="0"/>
              </a:spcBef>
            </a:pPr>
            <a:r>
              <a:rPr lang="fr-FR" smtClean="0">
                <a:ea typeface="Calibri" pitchFamily="34" charset="0"/>
                <a:cs typeface="Calibri" pitchFamily="34" charset="0"/>
                <a:sym typeface="Wingdings" pitchFamily="2" charset="2"/>
              </a:rPr>
              <a:t>Le Distinguish Name (DN) référence de manière unique une entrée</a:t>
            </a:r>
          </a:p>
          <a:p>
            <a:pPr>
              <a:spcBef>
                <a:spcPct val="0"/>
              </a:spcBef>
            </a:pPr>
            <a:endParaRPr lang="fr-FR" smtClean="0">
              <a:ea typeface="Calibri" pitchFamily="34" charset="0"/>
              <a:cs typeface="Calibri" pitchFamily="34" charset="0"/>
              <a:sym typeface="Wingdings" pitchFamily="2" charset="2"/>
            </a:endParaRPr>
          </a:p>
        </p:txBody>
      </p:sp>
      <p:sp>
        <p:nvSpPr>
          <p:cNvPr id="52227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FFE61E-7D8C-4F4F-9F84-19B1D9EC80D5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smtClean="0">
                <a:ea typeface="Calibri" pitchFamily="34" charset="0"/>
                <a:cs typeface="Calibri" pitchFamily="34" charset="0"/>
                <a:sym typeface="Wingdings" pitchFamily="2" charset="2"/>
              </a:rPr>
              <a:t>Au sommet se trouve l’entré Suffix ou Root Entry</a:t>
            </a:r>
            <a:r>
              <a:rPr lang="fr-FR" smtClean="0">
                <a:sym typeface="Wingdings" pitchFamily="2" charset="2"/>
              </a:rPr>
              <a:t>  caractérise une base LDAP</a:t>
            </a:r>
            <a:r>
              <a:rPr lang="fr-FR" smtClean="0">
                <a:ea typeface="Calibri" pitchFamily="34" charset="0"/>
                <a:cs typeface="Calibri" pitchFamily="34" charset="0"/>
                <a:sym typeface="Wingdings" pitchFamily="2" charset="2"/>
              </a:rPr>
              <a:t>Au sommet se trouve l’entré Suffix ou Root Entry</a:t>
            </a:r>
          </a:p>
          <a:p>
            <a:pPr>
              <a:spcBef>
                <a:spcPct val="0"/>
              </a:spcBef>
            </a:pPr>
            <a:endParaRPr lang="fr-FR" smtClean="0"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>
              <a:spcBef>
                <a:spcPct val="0"/>
              </a:spcBef>
            </a:pPr>
            <a:r>
              <a:rPr lang="fr-FR" smtClean="0"/>
              <a:t>bind </a:t>
            </a:r>
            <a:r>
              <a:rPr lang="fr-FR" b="1" smtClean="0"/>
              <a:t>= connexion.</a:t>
            </a:r>
          </a:p>
          <a:p>
            <a:pPr>
              <a:spcBef>
                <a:spcPct val="0"/>
              </a:spcBef>
            </a:pPr>
            <a:r>
              <a:rPr lang="fr-FR" smtClean="0"/>
              <a:t>unbind </a:t>
            </a:r>
            <a:r>
              <a:rPr lang="fr-FR" b="1" smtClean="0"/>
              <a:t>= déconnexion</a:t>
            </a:r>
          </a:p>
          <a:p>
            <a:pPr>
              <a:spcBef>
                <a:spcPct val="0"/>
              </a:spcBef>
            </a:pPr>
            <a:r>
              <a:rPr lang="fr-FR" smtClean="0"/>
              <a:t>abandon </a:t>
            </a:r>
            <a:r>
              <a:rPr lang="fr-FR" b="1" smtClean="0"/>
              <a:t>= le client indique au serveur qu’il laisse tomber la requête</a:t>
            </a:r>
          </a:p>
          <a:p>
            <a:pPr>
              <a:spcBef>
                <a:spcPct val="0"/>
              </a:spcBef>
            </a:pPr>
            <a:r>
              <a:rPr lang="fr-FR" b="1" smtClean="0"/>
              <a:t>qu’il avait envoyé. Celui-ci abandonne alors le process.</a:t>
            </a:r>
            <a:endParaRPr lang="fr-FR" smtClean="0">
              <a:ea typeface="Calibri" pitchFamily="34" charset="0"/>
              <a:cs typeface="Calibri" pitchFamily="34" charset="0"/>
              <a:sym typeface="Wingdings" pitchFamily="2" charset="2"/>
            </a:endParaRPr>
          </a:p>
        </p:txBody>
      </p:sp>
      <p:sp>
        <p:nvSpPr>
          <p:cNvPr id="54275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168DFFF-D871-4076-9B27-72B15D020269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e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orme libre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orme libre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11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12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13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1DC43C4-1903-4ACB-9E6E-D98040B9D029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7B0FD-E03A-4EA0-BC9B-68FD228BE74D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83C11-7176-4F07-8D19-3F6E9B24590D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14438"/>
            <a:ext cx="58864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fr-FR" dirty="0" smtClean="0"/>
              <a:t>Cliquez pour modifier le style du titre</a:t>
            </a:r>
            <a:endParaRPr lang="en-US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5929313" y="6492875"/>
            <a:ext cx="2717800" cy="365125"/>
          </a:xfrm>
        </p:spPr>
        <p:txBody>
          <a:bodyPr/>
          <a:lstStyle>
            <a:lvl1pPr>
              <a:defRPr sz="900" smtClean="0"/>
            </a:lvl1pPr>
            <a:extLst/>
          </a:lstStyle>
          <a:p>
            <a:pPr>
              <a:defRPr/>
            </a:pPr>
            <a:r>
              <a:rPr lang="fr-FR"/>
              <a:t>Mardi 12 décembre 2010</a:t>
            </a:r>
            <a:endParaRPr lang="fr-BE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230563" cy="365125"/>
          </a:xfrm>
        </p:spPr>
        <p:txBody>
          <a:bodyPr/>
          <a:lstStyle>
            <a:lvl1pPr algn="l">
              <a:defRPr sz="900" dirty="0" smtClean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r>
              <a:rPr lang="fr-BE"/>
              <a:t>Marc OLORY – LDAP et les services d’annuaire</a:t>
            </a:r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43938" y="6492875"/>
            <a:ext cx="500062" cy="365125"/>
          </a:xfrm>
        </p:spPr>
        <p:txBody>
          <a:bodyPr/>
          <a:lstStyle>
            <a:lvl1pPr>
              <a:defRPr sz="900" smtClean="0"/>
            </a:lvl1pPr>
            <a:extLst/>
          </a:lstStyle>
          <a:p>
            <a:pPr>
              <a:defRPr/>
            </a:pPr>
            <a:fld id="{5F193B73-D73A-4F90-A85B-88BDAE7B4C8E}" type="slidenum">
              <a:rPr lang="fr-BE"/>
              <a:pPr>
                <a:defRPr/>
              </a:pPr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5929313" y="6492875"/>
            <a:ext cx="2646362" cy="365125"/>
          </a:xfrm>
        </p:spPr>
        <p:txBody>
          <a:bodyPr/>
          <a:lstStyle>
            <a:lvl1pPr>
              <a:defRPr sz="900" smtClean="0"/>
            </a:lvl1pPr>
            <a:extLst/>
          </a:lstStyle>
          <a:p>
            <a:pPr>
              <a:defRPr/>
            </a:pPr>
            <a:r>
              <a:rPr lang="fr-FR"/>
              <a:t>Mardi 12 décembre 2010</a:t>
            </a:r>
            <a:endParaRPr lang="fr-BE" dirty="0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214688" cy="365125"/>
          </a:xfrm>
        </p:spPr>
        <p:txBody>
          <a:bodyPr/>
          <a:lstStyle>
            <a:lvl1pPr algn="l">
              <a:defRPr sz="900" dirty="0" smtClean="0"/>
            </a:lvl1pPr>
            <a:extLst/>
          </a:lstStyle>
          <a:p>
            <a:pPr>
              <a:defRPr/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572500" y="6492875"/>
            <a:ext cx="365125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54C09DF-7339-41BE-8A87-75EFA0D5773F}" type="slidenum">
              <a:rPr lang="fr-BE"/>
              <a:pPr>
                <a:defRPr/>
              </a:pPr>
              <a:t>‹N°›</a:t>
            </a:fld>
            <a:endParaRPr lang="fr-B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71093DE-053C-4D7E-A402-289BDA2412CF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3DAC41E-477D-49A0-B50C-F5D57887F395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D1130D3-5B0B-48A7-9DDE-0A05874A35FC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5929313" y="6492875"/>
            <a:ext cx="2643187" cy="365125"/>
          </a:xfrm>
        </p:spPr>
        <p:txBody>
          <a:bodyPr/>
          <a:lstStyle>
            <a:lvl1pPr>
              <a:defRPr sz="900" dirty="0" smtClean="0"/>
            </a:lvl1pPr>
            <a:extLst/>
          </a:lstStyle>
          <a:p>
            <a:pPr>
              <a:defRPr/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143375" cy="365125"/>
          </a:xfrm>
        </p:spPr>
        <p:txBody>
          <a:bodyPr/>
          <a:lstStyle>
            <a:lvl1pPr algn="l">
              <a:defRPr sz="900" dirty="0" smtClean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572500" y="6492875"/>
            <a:ext cx="571500" cy="365125"/>
          </a:xfrm>
        </p:spPr>
        <p:txBody>
          <a:bodyPr/>
          <a:lstStyle>
            <a:lvl1pPr>
              <a:defRPr sz="900" smtClean="0"/>
            </a:lvl1pPr>
            <a:extLst/>
          </a:lstStyle>
          <a:p>
            <a:pPr>
              <a:defRPr/>
            </a:pPr>
            <a:fld id="{B3B3AF48-5D22-410B-BBD4-1686990ABB6D}" type="slidenum">
              <a:rPr lang="fr-BE"/>
              <a:pPr>
                <a:defRPr/>
              </a:pPr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641BFD1-3E63-4764-BA1D-6E75123164D7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e libre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orme libre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1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12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13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47C1987-DAEE-428D-90D4-43F8468B69AC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033" name="Espace réservé du texte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FFDCA43-4C2D-4541-AA28-0E44C7D7B302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70" r:id="rId10"/>
    <p:sldLayoutId id="2147483671" r:id="rId11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LDAP et les services d’annuaire</a:t>
            </a:r>
            <a:endParaRPr lang="fr-FR" dirty="0"/>
          </a:p>
        </p:txBody>
      </p:sp>
      <p:sp>
        <p:nvSpPr>
          <p:cNvPr id="15362" name="Sous-titre 2"/>
          <p:cNvSpPr>
            <a:spLocks noGrp="1"/>
          </p:cNvSpPr>
          <p:nvPr>
            <p:ph type="subTitle" idx="1"/>
          </p:nvPr>
        </p:nvSpPr>
        <p:spPr>
          <a:xfrm>
            <a:off x="1214438" y="4714875"/>
            <a:ext cx="7772400" cy="525463"/>
          </a:xfrm>
        </p:spPr>
        <p:txBody>
          <a:bodyPr/>
          <a:lstStyle/>
          <a:p>
            <a:pPr marR="0"/>
            <a:r>
              <a:rPr lang="fr-FR" sz="1600" smtClean="0"/>
              <a:t>12 décembre 2010</a:t>
            </a:r>
          </a:p>
        </p:txBody>
      </p:sp>
      <p:sp>
        <p:nvSpPr>
          <p:cNvPr id="15363" name="ZoneTexte 3"/>
          <p:cNvSpPr txBox="1">
            <a:spLocks noChangeArrowheads="1"/>
          </p:cNvSpPr>
          <p:nvPr/>
        </p:nvSpPr>
        <p:spPr bwMode="auto">
          <a:xfrm>
            <a:off x="214313" y="5929313"/>
            <a:ext cx="650081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solidFill>
                  <a:schemeClr val="bg1"/>
                </a:solidFill>
                <a:latin typeface="Lucida Sans Unicode" pitchFamily="34" charset="0"/>
              </a:rPr>
              <a:t>Marc OLORY IR3</a:t>
            </a:r>
          </a:p>
          <a:p>
            <a:r>
              <a:rPr lang="fr-FR" b="1">
                <a:solidFill>
                  <a:schemeClr val="bg1"/>
                </a:solidFill>
                <a:latin typeface="Lucida Sans Unicode" pitchFamily="34" charset="0"/>
              </a:rPr>
              <a:t>INGENIEURS 2000 – Université de Marne-la-Vallée</a:t>
            </a:r>
          </a:p>
          <a:p>
            <a:endParaRPr lang="fr-FR">
              <a:latin typeface="Lucida Sans Unicode" pitchFamily="34" charset="0"/>
            </a:endParaRPr>
          </a:p>
        </p:txBody>
      </p:sp>
    </p:spTree>
  </p:cSld>
  <p:clrMapOvr>
    <a:masterClrMapping/>
  </p:clrMapOvr>
  <p:transition advTm="5844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1.Les services d’annuaire</a:t>
            </a:r>
            <a:endParaRPr lang="fr-FR" dirty="0"/>
          </a:p>
        </p:txBody>
      </p:sp>
      <p:sp>
        <p:nvSpPr>
          <p:cNvPr id="27650" name="Espace réservé du texte 7"/>
          <p:cNvSpPr>
            <a:spLocks noGrp="1"/>
          </p:cNvSpPr>
          <p:nvPr>
            <p:ph type="body" idx="1"/>
          </p:nvPr>
        </p:nvSpPr>
        <p:spPr>
          <a:xfrm>
            <a:off x="3922713" y="2932113"/>
            <a:ext cx="4572000" cy="1454150"/>
          </a:xfrm>
        </p:spPr>
        <p:txBody>
          <a:bodyPr/>
          <a:lstStyle/>
          <a:p>
            <a:r>
              <a:rPr lang="fr-FR" smtClean="0"/>
              <a:t>B. LDAP</a:t>
            </a:r>
          </a:p>
        </p:txBody>
      </p:sp>
      <p:sp>
        <p:nvSpPr>
          <p:cNvPr id="27651" name="Espace réservé de la date 2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27652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BE"/>
              <a:t>Marc OLORY – LDAP et les services d’annuaire</a:t>
            </a:r>
          </a:p>
        </p:txBody>
      </p:sp>
      <p:sp>
        <p:nvSpPr>
          <p:cNvPr id="27653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17E363F-71E5-4667-9FC2-49E8C6137EAD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fr-BE"/>
          </a:p>
        </p:txBody>
      </p:sp>
    </p:spTree>
  </p:cSld>
  <p:clrMapOvr>
    <a:masterClrMapping/>
  </p:clrMapOvr>
  <p:transition advTm="5125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r-FR" sz="2800" b="1" dirty="0" smtClean="0">
                <a:latin typeface="Calibri" pitchFamily="34" charset="0"/>
                <a:cs typeface="Calibri" pitchFamily="34" charset="0"/>
              </a:rPr>
              <a:t>L</a:t>
            </a:r>
            <a:r>
              <a:rPr lang="fr-FR" sz="2800" dirty="0" smtClean="0">
                <a:latin typeface="Calibri" pitchFamily="34" charset="0"/>
                <a:cs typeface="Calibri" pitchFamily="34" charset="0"/>
              </a:rPr>
              <a:t>ightweight </a:t>
            </a:r>
            <a:r>
              <a:rPr lang="fr-FR" sz="2800" b="1" dirty="0" smtClean="0">
                <a:latin typeface="Calibri" pitchFamily="34" charset="0"/>
                <a:cs typeface="Calibri" pitchFamily="34" charset="0"/>
              </a:rPr>
              <a:t>D</a:t>
            </a:r>
            <a:r>
              <a:rPr lang="fr-FR" sz="2800" dirty="0" smtClean="0">
                <a:latin typeface="Calibri" pitchFamily="34" charset="0"/>
                <a:cs typeface="Calibri" pitchFamily="34" charset="0"/>
              </a:rPr>
              <a:t>irectory </a:t>
            </a:r>
            <a:r>
              <a:rPr lang="fr-FR" sz="2800" b="1" dirty="0" smtClean="0">
                <a:latin typeface="Calibri" pitchFamily="34" charset="0"/>
                <a:cs typeface="Calibri" pitchFamily="34" charset="0"/>
              </a:rPr>
              <a:t>A</a:t>
            </a:r>
            <a:r>
              <a:rPr lang="fr-FR" sz="2800" dirty="0" smtClean="0">
                <a:latin typeface="Calibri" pitchFamily="34" charset="0"/>
                <a:cs typeface="Calibri" pitchFamily="34" charset="0"/>
              </a:rPr>
              <a:t>ccess </a:t>
            </a:r>
            <a:r>
              <a:rPr lang="fr-FR" sz="2800" b="1" dirty="0" smtClean="0">
                <a:latin typeface="Calibri" pitchFamily="34" charset="0"/>
                <a:cs typeface="Calibri" pitchFamily="34" charset="0"/>
              </a:rPr>
              <a:t>P</a:t>
            </a:r>
            <a:r>
              <a:rPr lang="fr-FR" sz="2800" dirty="0" smtClean="0">
                <a:latin typeface="Calibri" pitchFamily="34" charset="0"/>
                <a:cs typeface="Calibri" pitchFamily="34" charset="0"/>
              </a:rPr>
              <a:t>rotocol  (LDAP)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fr-FR" sz="2400" dirty="0" smtClean="0">
                <a:latin typeface="Calibri" pitchFamily="34" charset="0"/>
                <a:cs typeface="Calibri" pitchFamily="34" charset="0"/>
              </a:rPr>
              <a:t>adaptation de X.500 au protocole TCP/IP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fr-FR" sz="2400" dirty="0" smtClean="0">
                <a:latin typeface="Calibri" pitchFamily="34" charset="0"/>
                <a:cs typeface="Calibri" pitchFamily="34" charset="0"/>
              </a:rPr>
              <a:t>va dans le sens de la simplification d’X.500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fr-FR" sz="2400" dirty="0" smtClean="0">
              <a:latin typeface="Calibri" pitchFamily="34" charset="0"/>
              <a:cs typeface="Calibri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r-FR" sz="2800" dirty="0" smtClean="0">
                <a:latin typeface="Calibri" pitchFamily="34" charset="0"/>
                <a:cs typeface="Calibri" pitchFamily="34" charset="0"/>
              </a:rPr>
              <a:t>Evolution de LDAP de 1993 à maintenant :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sz="2200" dirty="0" smtClean="0">
                <a:latin typeface="Calibri" pitchFamily="34" charset="0"/>
                <a:cs typeface="Calibri" pitchFamily="34" charset="0"/>
              </a:rPr>
              <a:t>LDAPv1  </a:t>
            </a:r>
            <a:r>
              <a:rPr lang="fr-FR" sz="22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 RFC 1487 (1993)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sz="2200" dirty="0" smtClean="0">
                <a:latin typeface="Calibri" pitchFamily="34" charset="0"/>
                <a:cs typeface="Calibri" pitchFamily="34" charset="0"/>
              </a:rPr>
              <a:t>LDAPv2  </a:t>
            </a:r>
            <a:r>
              <a:rPr lang="fr-FR" sz="22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 RFC 1777 (1995)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sz="2200" dirty="0" smtClean="0">
                <a:latin typeface="Calibri" pitchFamily="34" charset="0"/>
                <a:cs typeface="Calibri" pitchFamily="34" charset="0"/>
              </a:rPr>
              <a:t>LDAPv3  </a:t>
            </a:r>
            <a:r>
              <a:rPr lang="fr-FR" sz="22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 RFC 2251 (1997)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fr-FR" sz="2800" dirty="0" smtClean="0">
              <a:latin typeface="Calibri" pitchFamily="34" charset="0"/>
              <a:cs typeface="Calibri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r-FR" sz="2800" dirty="0" smtClean="0">
                <a:latin typeface="Calibri" pitchFamily="34" charset="0"/>
                <a:cs typeface="Calibri" pitchFamily="34" charset="0"/>
              </a:rPr>
              <a:t>En 96, apparaissent les premiers serveurs commerciaux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fr-FR" sz="2800" dirty="0" smtClean="0">
              <a:latin typeface="Calibri" pitchFamily="34" charset="0"/>
              <a:cs typeface="Calibri" pitchFamily="34" charset="0"/>
            </a:endParaRPr>
          </a:p>
          <a:p>
            <a:pPr marL="624078" indent="-514350" fontAlgn="auto">
              <a:spcAft>
                <a:spcPts val="0"/>
              </a:spcAft>
              <a:buFont typeface="Wingdings" pitchFamily="2" charset="2"/>
              <a:buAutoNum type="alphaUcParenR" startAt="2"/>
              <a:defRPr/>
            </a:pPr>
            <a:endParaRPr lang="fr-FR" dirty="0" smtClean="0"/>
          </a:p>
        </p:txBody>
      </p:sp>
      <p:sp>
        <p:nvSpPr>
          <p:cNvPr id="28674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2867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2867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064BF77-8741-4E44-8C9B-CB0F7DBBFBAF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fr-BE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28596" y="428612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sz="2700" dirty="0" smtClean="0"/>
              <a:t>B. LDAP</a:t>
            </a:r>
            <a:endParaRPr lang="fr-FR" sz="2700" dirty="0"/>
          </a:p>
        </p:txBody>
      </p:sp>
      <p:sp>
        <p:nvSpPr>
          <p:cNvPr id="13" name="Rogner un rectangle avec un coin diagonal 12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2. Les concepts de LDAP</a:t>
            </a:r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1. Les services d’annuaire</a:t>
            </a:r>
          </a:p>
        </p:txBody>
      </p:sp>
      <p:sp>
        <p:nvSpPr>
          <p:cNvPr id="15" name="Rogner un rectangle avec un coin diagonal 14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</p:spTree>
  </p:cSld>
  <p:clrMapOvr>
    <a:masterClrMapping/>
  </p:clrMapOvr>
  <p:transition advTm="37938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29698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29699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872DA17-E506-4A1E-A24C-4C776AA85BCA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fr-BE"/>
          </a:p>
        </p:txBody>
      </p:sp>
      <p:sp>
        <p:nvSpPr>
          <p:cNvPr id="8" name="Espace réservé du contenu 7"/>
          <p:cNvSpPr>
            <a:spLocks noGrp="1"/>
          </p:cNvSpPr>
          <p:nvPr>
            <p:ph idx="4294967295"/>
          </p:nvPr>
        </p:nvSpPr>
        <p:spPr>
          <a:xfrm>
            <a:off x="357188" y="857250"/>
            <a:ext cx="8643937" cy="5000625"/>
          </a:xfrm>
        </p:spPr>
        <p:txBody>
          <a:bodyPr>
            <a:normAutofit/>
          </a:bodyPr>
          <a:lstStyle/>
          <a:p>
            <a:pPr marL="448056" indent="-384048" fontAlgn="auto">
              <a:spcBef>
                <a:spcPct val="20000"/>
              </a:spcBef>
              <a:spcAft>
                <a:spcPts val="0"/>
              </a:spcAft>
              <a:buSzPct val="80000"/>
              <a:buFont typeface="Wingdings 2"/>
              <a:buChar char=""/>
              <a:defRPr/>
            </a:pPr>
            <a:r>
              <a:rPr lang="fr-FR" sz="2400" dirty="0" smtClean="0">
                <a:latin typeface="Calibri" pitchFamily="34" charset="0"/>
                <a:cs typeface="Calibri" pitchFamily="34" charset="0"/>
              </a:rPr>
              <a:t>LDAP définit :</a:t>
            </a:r>
          </a:p>
          <a:p>
            <a:pPr marL="822960" lvl="1" indent="-285750" fontAlgn="auto">
              <a:spcBef>
                <a:spcPct val="20000"/>
              </a:spcBef>
              <a:spcAft>
                <a:spcPts val="0"/>
              </a:spcAft>
              <a:buSzPct val="95000"/>
              <a:buFont typeface="Verdana"/>
              <a:buChar char="›"/>
              <a:defRPr/>
            </a:pPr>
            <a:r>
              <a:rPr lang="fr-FR" sz="2200" dirty="0" smtClean="0">
                <a:latin typeface="Calibri" pitchFamily="34" charset="0"/>
                <a:cs typeface="Calibri" pitchFamily="34" charset="0"/>
              </a:rPr>
              <a:t>un modèle d’information </a:t>
            </a:r>
            <a:r>
              <a:rPr lang="fr-FR" sz="22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 le type  de données de l’annuaire</a:t>
            </a:r>
          </a:p>
          <a:p>
            <a:pPr marL="822960" lvl="1" indent="-285750" fontAlgn="auto">
              <a:spcBef>
                <a:spcPct val="20000"/>
              </a:spcBef>
              <a:spcAft>
                <a:spcPts val="0"/>
              </a:spcAft>
              <a:buSzPct val="95000"/>
              <a:buFont typeface="Verdana"/>
              <a:buChar char="›"/>
              <a:defRPr/>
            </a:pPr>
            <a:r>
              <a:rPr lang="fr-FR" sz="22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un modèle de nommage  comment les données sont organisées</a:t>
            </a:r>
          </a:p>
          <a:p>
            <a:pPr marL="822960" lvl="1" indent="-285750" fontAlgn="auto">
              <a:spcBef>
                <a:spcPct val="20000"/>
              </a:spcBef>
              <a:spcAft>
                <a:spcPts val="0"/>
              </a:spcAft>
              <a:buSzPct val="95000"/>
              <a:buFont typeface="Verdana"/>
              <a:buChar char="›"/>
              <a:defRPr/>
            </a:pPr>
            <a:r>
              <a:rPr lang="fr-FR" sz="22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un modèle fonctionnel  comment on accède aux données</a:t>
            </a:r>
          </a:p>
          <a:p>
            <a:pPr marL="822960" lvl="1" indent="-285750" fontAlgn="auto">
              <a:spcBef>
                <a:spcPct val="20000"/>
              </a:spcBef>
              <a:spcAft>
                <a:spcPts val="0"/>
              </a:spcAft>
              <a:buSzPct val="95000"/>
              <a:buFont typeface="Verdana"/>
              <a:buChar char="›"/>
              <a:defRPr/>
            </a:pPr>
            <a:r>
              <a:rPr lang="fr-FR" sz="22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un modèle de sécurité  comment protéger l’accès aux données</a:t>
            </a:r>
          </a:p>
          <a:p>
            <a:pPr marL="822960" lvl="1" indent="-285750" fontAlgn="auto">
              <a:spcBef>
                <a:spcPct val="20000"/>
              </a:spcBef>
              <a:spcAft>
                <a:spcPts val="0"/>
              </a:spcAft>
              <a:buSzPct val="95000"/>
              <a:buFont typeface="Verdana"/>
              <a:buChar char="›"/>
              <a:defRPr/>
            </a:pPr>
            <a:r>
              <a:rPr lang="fr-FR" sz="22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un modèle de duplication  comment répartir les données entre serveurs</a:t>
            </a:r>
          </a:p>
          <a:p>
            <a:pPr marL="822960" lvl="1" indent="-285750" fontAlgn="auto">
              <a:spcBef>
                <a:spcPct val="20000"/>
              </a:spcBef>
              <a:spcAft>
                <a:spcPts val="0"/>
              </a:spcAft>
              <a:buSzPct val="95000"/>
              <a:buFont typeface="Verdana"/>
              <a:buChar char="›"/>
              <a:defRPr/>
            </a:pPr>
            <a:endParaRPr lang="fr-FR" sz="2200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448056" indent="-384048" fontAlgn="auto">
              <a:spcBef>
                <a:spcPct val="20000"/>
              </a:spcBef>
              <a:spcAft>
                <a:spcPts val="0"/>
              </a:spcAft>
              <a:buSzPct val="80000"/>
              <a:buFont typeface="Wingdings 2"/>
              <a:buChar char=""/>
              <a:defRPr/>
            </a:pPr>
            <a:r>
              <a:rPr lang="fr-FR" sz="2400" dirty="0" smtClean="0">
                <a:latin typeface="Calibri" pitchFamily="34" charset="0"/>
                <a:cs typeface="Calibri" pitchFamily="34" charset="0"/>
              </a:rPr>
              <a:t>Et aussi :</a:t>
            </a:r>
          </a:p>
          <a:p>
            <a:pPr marL="822960" lvl="1" indent="-285750" fontAlgn="auto">
              <a:spcBef>
                <a:spcPct val="20000"/>
              </a:spcBef>
              <a:spcAft>
                <a:spcPts val="0"/>
              </a:spcAft>
              <a:buSzPct val="95000"/>
              <a:buFont typeface="Verdana"/>
              <a:buChar char="›"/>
              <a:defRPr/>
            </a:pPr>
            <a:r>
              <a:rPr lang="fr-FR" sz="2200" dirty="0" smtClean="0">
                <a:latin typeface="Calibri" pitchFamily="34" charset="0"/>
                <a:cs typeface="Calibri" pitchFamily="34" charset="0"/>
              </a:rPr>
              <a:t>le protocole </a:t>
            </a:r>
            <a:r>
              <a:rPr lang="fr-FR" sz="22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 comment on accède à l’annuaire</a:t>
            </a:r>
          </a:p>
          <a:p>
            <a:pPr marL="822960" lvl="1" indent="-285750" fontAlgn="auto">
              <a:spcBef>
                <a:spcPct val="20000"/>
              </a:spcBef>
              <a:spcAft>
                <a:spcPts val="0"/>
              </a:spcAft>
              <a:buSzPct val="95000"/>
              <a:buFont typeface="Verdana"/>
              <a:buChar char="›"/>
              <a:defRPr/>
            </a:pPr>
            <a:r>
              <a:rPr lang="fr-FR" sz="22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des API  pour développer des applications clientes</a:t>
            </a:r>
          </a:p>
          <a:p>
            <a:pPr marL="822960" lvl="1" indent="-285750" fontAlgn="auto">
              <a:spcBef>
                <a:spcPct val="20000"/>
              </a:spcBef>
              <a:spcAft>
                <a:spcPts val="0"/>
              </a:spcAft>
              <a:buSzPct val="95000"/>
              <a:buFont typeface="Verdana"/>
              <a:buChar char="›"/>
              <a:defRPr/>
            </a:pPr>
            <a:r>
              <a:rPr lang="fr-FR" sz="22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LDIF  un format d’échange de données</a:t>
            </a:r>
            <a:endParaRPr lang="fr-FR" sz="2200" dirty="0" smtClean="0">
              <a:latin typeface="Calibri" pitchFamily="34" charset="0"/>
              <a:cs typeface="Calibri" pitchFamily="34" charset="0"/>
            </a:endParaRPr>
          </a:p>
          <a:p>
            <a:pPr marL="822960" lvl="1" indent="-285750" fontAlgn="auto">
              <a:spcBef>
                <a:spcPct val="20000"/>
              </a:spcBef>
              <a:spcAft>
                <a:spcPts val="0"/>
              </a:spcAft>
              <a:buSzPct val="95000"/>
              <a:buFont typeface="Verdana"/>
              <a:buChar char="›"/>
              <a:defRPr/>
            </a:pPr>
            <a:endParaRPr lang="fr-FR" sz="2400" dirty="0" smtClean="0">
              <a:latin typeface="Calibri" pitchFamily="34" charset="0"/>
              <a:cs typeface="Calibri" pitchFamily="34" charset="0"/>
            </a:endParaRPr>
          </a:p>
          <a:p>
            <a:pPr marL="624078" indent="-514350" fontAlgn="auto">
              <a:spcAft>
                <a:spcPts val="0"/>
              </a:spcAft>
              <a:buFont typeface="Wingdings" pitchFamily="2" charset="2"/>
              <a:buAutoNum type="alphaUcParenR" startAt="2"/>
              <a:defRPr/>
            </a:pPr>
            <a:endParaRPr lang="fr-FR" dirty="0" smtClean="0"/>
          </a:p>
        </p:txBody>
      </p:sp>
      <p:sp>
        <p:nvSpPr>
          <p:cNvPr id="13" name="Rogner un rectangle avec un coin diagonal 12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2. Les concepts de LDAP</a:t>
            </a:r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1. Les services d’annuaire</a:t>
            </a:r>
          </a:p>
        </p:txBody>
      </p:sp>
      <p:sp>
        <p:nvSpPr>
          <p:cNvPr id="15" name="Rogner un rectangle avec un coin diagonal 14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</p:spTree>
  </p:cSld>
  <p:clrMapOvr>
    <a:masterClrMapping/>
  </p:clrMapOvr>
  <p:transition advTm="45687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2. Les concepts LDAP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3929063" y="3000375"/>
            <a:ext cx="5078412" cy="1454150"/>
          </a:xfrm>
        </p:spPr>
        <p:txBody>
          <a:bodyPr>
            <a:normAutofit/>
          </a:bodyPr>
          <a:lstStyle/>
          <a:p>
            <a:pPr marL="0" lvl="2" indent="0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2"/>
              <a:buNone/>
              <a:defRPr/>
            </a:pPr>
            <a:r>
              <a:rPr lang="fr-FR" dirty="0" smtClean="0"/>
              <a:t>A. Organisation client/serveur et serveur/serveur</a:t>
            </a:r>
          </a:p>
          <a:p>
            <a:pPr marL="0" lvl="2" indent="0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2"/>
              <a:buNone/>
              <a:defRPr/>
            </a:pPr>
            <a:endParaRPr lang="fr-FR" dirty="0"/>
          </a:p>
        </p:txBody>
      </p:sp>
      <p:sp>
        <p:nvSpPr>
          <p:cNvPr id="30723" name="Espace réservé de la date 2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30724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BE"/>
              <a:t>Marc OLORY – LDAP et les services d’annuaire</a:t>
            </a:r>
          </a:p>
        </p:txBody>
      </p:sp>
      <p:sp>
        <p:nvSpPr>
          <p:cNvPr id="3072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DE62132-19B7-4E6D-BE54-8858282ED951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fr-BE"/>
          </a:p>
        </p:txBody>
      </p:sp>
    </p:spTree>
  </p:cSld>
  <p:clrMapOvr>
    <a:masterClrMapping/>
  </p:clrMapOvr>
  <p:transition advTm="6984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4435475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fr-FR" sz="2800" dirty="0" smtClean="0">
              <a:latin typeface="Calibri" pitchFamily="34" charset="0"/>
              <a:cs typeface="Calibri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r-FR" sz="2600" dirty="0" smtClean="0">
                <a:latin typeface="Calibri" pitchFamily="34" charset="0"/>
                <a:cs typeface="Calibri" pitchFamily="34" charset="0"/>
              </a:rPr>
              <a:t>2 méthodes de communications, 2 fonctionnalités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fr-FR" sz="2800" dirty="0" smtClean="0">
              <a:latin typeface="Calibri" pitchFamily="34" charset="0"/>
              <a:cs typeface="Calibri" pitchFamily="34" charset="0"/>
            </a:endParaRP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fr-FR" sz="2400" dirty="0" smtClean="0">
                <a:latin typeface="Calibri" pitchFamily="34" charset="0"/>
                <a:cs typeface="Calibri" pitchFamily="34" charset="0"/>
              </a:rPr>
              <a:t>Client/serveur </a:t>
            </a:r>
            <a:r>
              <a:rPr lang="fr-FR" sz="24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 accès aux informations par les clients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sz="22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normalisée par l’IETF : version actuelle LDAPv3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endParaRPr lang="fr-FR" sz="2200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fr-FR" sz="24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Serveur/serveur  duplication des informations entre serveurs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sz="22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les serveurs LDAP se partagent les informations pour se répliquer  ou pour se synchroniser.</a:t>
            </a:r>
          </a:p>
          <a:p>
            <a:pPr marL="624078" indent="-514350" fontAlgn="auto">
              <a:spcAft>
                <a:spcPts val="0"/>
              </a:spcAft>
              <a:buFont typeface="Wingdings" pitchFamily="2" charset="2"/>
              <a:buAutoNum type="alphaUcParenR"/>
              <a:defRPr/>
            </a:pPr>
            <a:endParaRPr lang="fr-FR" dirty="0" smtClean="0"/>
          </a:p>
        </p:txBody>
      </p:sp>
      <p:sp>
        <p:nvSpPr>
          <p:cNvPr id="31746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31747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3174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7D09C06-FA92-4E1C-A233-1CD1EBF9127F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fr-BE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214282" y="428612"/>
            <a:ext cx="8786874" cy="1143000"/>
          </a:xfrm>
        </p:spPr>
        <p:txBody>
          <a:bodyPr>
            <a:normAutofit fontScale="90000"/>
          </a:bodyPr>
          <a:lstStyle/>
          <a:p>
            <a:pPr marL="624078" indent="-514350" fontAlgn="auto">
              <a:spcAft>
                <a:spcPts val="0"/>
              </a:spcAft>
              <a:defRPr/>
            </a:pPr>
            <a:r>
              <a:rPr lang="fr-FR" sz="3200" dirty="0" smtClean="0"/>
              <a:t>A.</a:t>
            </a:r>
            <a:r>
              <a:rPr lang="fr-FR" sz="4000" dirty="0" smtClean="0"/>
              <a:t> </a:t>
            </a:r>
            <a:r>
              <a:rPr lang="fr-FR" sz="3200" dirty="0" smtClean="0"/>
              <a:t>Organisation client/serveur </a:t>
            </a:r>
            <a:r>
              <a:rPr lang="fr-FR" sz="3200" dirty="0" err="1" smtClean="0"/>
              <a:t>serveur</a:t>
            </a:r>
            <a:r>
              <a:rPr lang="fr-FR" sz="3200" dirty="0" smtClean="0"/>
              <a:t>/serveur</a:t>
            </a:r>
          </a:p>
        </p:txBody>
      </p:sp>
      <p:sp>
        <p:nvSpPr>
          <p:cNvPr id="13" name="Rogner un rectangle avec un coin diagonal 12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2. Les concepts de LDAP</a:t>
            </a:r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5" name="Rogner un rectangle avec un coin diagonal 14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</p:spTree>
  </p:cSld>
  <p:clrMapOvr>
    <a:masterClrMapping/>
  </p:clrMapOvr>
  <p:transition advTm="47204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32770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32771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F5AE21B-11DB-4032-B4D8-1A3AE9C9453B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fr-BE"/>
          </a:p>
        </p:txBody>
      </p:sp>
      <p:sp>
        <p:nvSpPr>
          <p:cNvPr id="8" name="Espace réservé du contenu 7"/>
          <p:cNvSpPr>
            <a:spLocks noGrp="1"/>
          </p:cNvSpPr>
          <p:nvPr>
            <p:ph idx="4294967295"/>
          </p:nvPr>
        </p:nvSpPr>
        <p:spPr>
          <a:xfrm>
            <a:off x="0" y="785813"/>
            <a:ext cx="9001125" cy="5221287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r-FR" sz="24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Exemple de communication client/serveur :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fr-FR" sz="2400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fr-FR" sz="2400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fr-FR" sz="2400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fr-FR" sz="2400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fr-FR" sz="2400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fr-FR" sz="2400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fr-FR" sz="2400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fr-FR" sz="2400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Clr>
                <a:srgbClr val="2DA2BF"/>
              </a:buClr>
              <a:buFont typeface="Verdana"/>
              <a:buChar char="◦"/>
              <a:defRPr/>
            </a:pPr>
            <a:endParaRPr lang="fr-FR" dirty="0" smtClean="0">
              <a:solidFill>
                <a:prstClr val="black"/>
              </a:solidFill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Clr>
                <a:srgbClr val="2DA2BF"/>
              </a:buClr>
              <a:buFont typeface="Verdana"/>
              <a:buChar char="◦"/>
              <a:defRPr/>
            </a:pPr>
            <a:r>
              <a:rPr lang="fr-FR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Possibilité de faire plusieurs recherches sur une seule connexion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None/>
              <a:defRPr/>
            </a:pPr>
            <a:endParaRPr lang="fr-FR" sz="2000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624078" indent="-514350" fontAlgn="auto">
              <a:spcAft>
                <a:spcPts val="0"/>
              </a:spcAft>
              <a:buFont typeface="Wingdings" pitchFamily="2" charset="2"/>
              <a:buAutoNum type="alphaUcParenR"/>
              <a:defRPr/>
            </a:pPr>
            <a:endParaRPr lang="fr-FR" dirty="0" smtClean="0"/>
          </a:p>
          <a:p>
            <a:pPr marL="624078" indent="-514350" fontAlgn="auto">
              <a:spcAft>
                <a:spcPts val="0"/>
              </a:spcAft>
              <a:buFont typeface="Wingdings" pitchFamily="2" charset="2"/>
              <a:buAutoNum type="alphaUcParenR"/>
              <a:defRPr/>
            </a:pPr>
            <a:endParaRPr lang="fr-FR" dirty="0" smtClean="0"/>
          </a:p>
          <a:p>
            <a:pPr marL="624078" indent="-514350" fontAlgn="auto">
              <a:spcAft>
                <a:spcPts val="0"/>
              </a:spcAft>
              <a:buFont typeface="Wingdings" pitchFamily="2" charset="2"/>
              <a:buAutoNum type="alphaUcParenR"/>
              <a:defRPr/>
            </a:pPr>
            <a:endParaRPr lang="fr-FR" dirty="0" smtClean="0"/>
          </a:p>
          <a:p>
            <a:pPr marL="624078" indent="-514350" fontAlgn="auto">
              <a:spcAft>
                <a:spcPts val="0"/>
              </a:spcAft>
              <a:buFont typeface="Wingdings" pitchFamily="2" charset="2"/>
              <a:buAutoNum type="alphaUcParenR"/>
              <a:defRPr/>
            </a:pPr>
            <a:endParaRPr lang="fr-FR" dirty="0" smtClean="0"/>
          </a:p>
          <a:p>
            <a:pPr marL="624078" indent="-514350" fontAlgn="auto">
              <a:spcAft>
                <a:spcPts val="0"/>
              </a:spcAft>
              <a:buFont typeface="Wingdings" pitchFamily="2" charset="2"/>
              <a:buAutoNum type="alphaUcParenR"/>
              <a:defRPr/>
            </a:pPr>
            <a:endParaRPr lang="fr-FR" dirty="0" smtClean="0"/>
          </a:p>
          <a:p>
            <a:pPr marL="624078" indent="-514350" fontAlgn="auto">
              <a:spcAft>
                <a:spcPts val="0"/>
              </a:spcAft>
              <a:buFont typeface="Wingdings" pitchFamily="2" charset="2"/>
              <a:buAutoNum type="alphaUcParenR"/>
              <a:defRPr/>
            </a:pPr>
            <a:endParaRPr lang="fr-FR" dirty="0" smtClean="0"/>
          </a:p>
          <a:p>
            <a:pPr marL="624078" indent="-514350" fontAlgn="auto">
              <a:spcAft>
                <a:spcPts val="0"/>
              </a:spcAft>
              <a:buFont typeface="Wingdings" pitchFamily="2" charset="2"/>
              <a:buAutoNum type="alphaUcParenR"/>
              <a:defRPr/>
            </a:pPr>
            <a:endParaRPr lang="fr-FR" dirty="0" smtClean="0"/>
          </a:p>
          <a:p>
            <a:pPr marL="624078" indent="-514350" fontAlgn="auto">
              <a:spcAft>
                <a:spcPts val="0"/>
              </a:spcAft>
              <a:buFont typeface="Wingdings" pitchFamily="2" charset="2"/>
              <a:buAutoNum type="alphaUcParenR"/>
              <a:defRPr/>
            </a:pPr>
            <a:endParaRPr lang="fr-FR" dirty="0" smtClean="0"/>
          </a:p>
        </p:txBody>
      </p:sp>
      <p:sp>
        <p:nvSpPr>
          <p:cNvPr id="13" name="Rogner un rectangle avec un coin diagonal 12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2. Les concepts de LDAP</a:t>
            </a:r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5" name="Rogner un rectangle avec un coin diagonal 14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  <p:pic>
        <p:nvPicPr>
          <p:cNvPr id="3278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1714500"/>
            <a:ext cx="814387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736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33794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33795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C7EA8FF-6266-40E1-92DE-FF0AFCBDB00A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fr-BE"/>
          </a:p>
        </p:txBody>
      </p:sp>
      <p:sp>
        <p:nvSpPr>
          <p:cNvPr id="8" name="Espace réservé du contenu 7"/>
          <p:cNvSpPr>
            <a:spLocks noGrp="1"/>
          </p:cNvSpPr>
          <p:nvPr>
            <p:ph idx="4294967295"/>
          </p:nvPr>
        </p:nvSpPr>
        <p:spPr>
          <a:xfrm>
            <a:off x="0" y="785813"/>
            <a:ext cx="9001125" cy="5221287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r-FR" sz="24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Format de transport des données  ASCII 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comme HTTP ou SMTP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endParaRPr lang="fr-FR" dirty="0" smtClean="0">
              <a:solidFill>
                <a:prstClr val="black"/>
              </a:solidFill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r-FR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Mécanisme de sécurité pour le transport :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authentification et chiffrement 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règles d’accès aux données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endParaRPr lang="fr-FR" dirty="0" smtClean="0">
              <a:solidFill>
                <a:prstClr val="black"/>
              </a:solidFill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r-FR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Les opérations de base: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interrogation: </a:t>
            </a:r>
            <a:r>
              <a:rPr lang="fr-FR" dirty="0" err="1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search</a:t>
            </a:r>
            <a:r>
              <a:rPr lang="fr-FR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, compare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mise à jour: </a:t>
            </a:r>
            <a:r>
              <a:rPr lang="fr-FR" dirty="0" err="1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add</a:t>
            </a:r>
            <a:r>
              <a:rPr lang="fr-FR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, </a:t>
            </a:r>
            <a:r>
              <a:rPr lang="fr-FR" dirty="0" err="1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delete</a:t>
            </a:r>
            <a:r>
              <a:rPr lang="fr-FR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, </a:t>
            </a:r>
            <a:r>
              <a:rPr lang="fr-FR" dirty="0" err="1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modify</a:t>
            </a:r>
            <a:endParaRPr lang="fr-FR" dirty="0" smtClean="0">
              <a:solidFill>
                <a:prstClr val="black"/>
              </a:solidFill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connexion: </a:t>
            </a:r>
            <a:r>
              <a:rPr lang="fr-FR" dirty="0" err="1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bind</a:t>
            </a:r>
            <a:r>
              <a:rPr lang="fr-FR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, </a:t>
            </a:r>
            <a:r>
              <a:rPr lang="fr-FR" dirty="0" err="1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unbind</a:t>
            </a:r>
            <a:r>
              <a:rPr lang="fr-FR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, abandon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None/>
              <a:defRPr/>
            </a:pPr>
            <a:endParaRPr lang="fr-FR" sz="2000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624078" indent="-514350" fontAlgn="auto">
              <a:spcAft>
                <a:spcPts val="0"/>
              </a:spcAft>
              <a:buFont typeface="Wingdings" pitchFamily="2" charset="2"/>
              <a:buAutoNum type="alphaUcParenR"/>
              <a:defRPr/>
            </a:pPr>
            <a:endParaRPr lang="fr-FR" dirty="0" smtClean="0"/>
          </a:p>
          <a:p>
            <a:pPr marL="624078" indent="-514350" fontAlgn="auto">
              <a:spcAft>
                <a:spcPts val="0"/>
              </a:spcAft>
              <a:buFont typeface="Wingdings" pitchFamily="2" charset="2"/>
              <a:buAutoNum type="alphaUcParenR"/>
              <a:defRPr/>
            </a:pPr>
            <a:endParaRPr lang="fr-FR" dirty="0" smtClean="0"/>
          </a:p>
          <a:p>
            <a:pPr marL="624078" indent="-514350" fontAlgn="auto">
              <a:spcAft>
                <a:spcPts val="0"/>
              </a:spcAft>
              <a:buFont typeface="Wingdings" pitchFamily="2" charset="2"/>
              <a:buAutoNum type="alphaUcParenR"/>
              <a:defRPr/>
            </a:pPr>
            <a:endParaRPr lang="fr-FR" dirty="0" smtClean="0"/>
          </a:p>
          <a:p>
            <a:pPr marL="624078" indent="-514350" fontAlgn="auto">
              <a:spcAft>
                <a:spcPts val="0"/>
              </a:spcAft>
              <a:buFont typeface="Wingdings" pitchFamily="2" charset="2"/>
              <a:buAutoNum type="alphaUcParenR"/>
              <a:defRPr/>
            </a:pPr>
            <a:endParaRPr lang="fr-FR" dirty="0" smtClean="0"/>
          </a:p>
          <a:p>
            <a:pPr marL="624078" indent="-514350" fontAlgn="auto">
              <a:spcAft>
                <a:spcPts val="0"/>
              </a:spcAft>
              <a:buFont typeface="Wingdings" pitchFamily="2" charset="2"/>
              <a:buAutoNum type="alphaUcParenR"/>
              <a:defRPr/>
            </a:pPr>
            <a:endParaRPr lang="fr-FR" dirty="0" smtClean="0"/>
          </a:p>
          <a:p>
            <a:pPr marL="624078" indent="-514350" fontAlgn="auto">
              <a:spcAft>
                <a:spcPts val="0"/>
              </a:spcAft>
              <a:buFont typeface="Wingdings" pitchFamily="2" charset="2"/>
              <a:buAutoNum type="alphaUcParenR"/>
              <a:defRPr/>
            </a:pPr>
            <a:endParaRPr lang="fr-FR" dirty="0" smtClean="0"/>
          </a:p>
          <a:p>
            <a:pPr marL="624078" indent="-514350" fontAlgn="auto">
              <a:spcAft>
                <a:spcPts val="0"/>
              </a:spcAft>
              <a:buFont typeface="Wingdings" pitchFamily="2" charset="2"/>
              <a:buAutoNum type="alphaUcParenR"/>
              <a:defRPr/>
            </a:pPr>
            <a:endParaRPr lang="fr-FR" dirty="0" smtClean="0"/>
          </a:p>
          <a:p>
            <a:pPr marL="624078" indent="-514350" fontAlgn="auto">
              <a:spcAft>
                <a:spcPts val="0"/>
              </a:spcAft>
              <a:buFont typeface="Wingdings" pitchFamily="2" charset="2"/>
              <a:buAutoNum type="alphaUcParenR"/>
              <a:defRPr/>
            </a:pPr>
            <a:endParaRPr lang="fr-FR" dirty="0" smtClean="0"/>
          </a:p>
        </p:txBody>
      </p:sp>
      <p:sp>
        <p:nvSpPr>
          <p:cNvPr id="13" name="Rogner un rectangle avec un coin diagonal 12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2. Les concepts de LDAP</a:t>
            </a:r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5" name="Rogner un rectangle avec un coin diagonal 14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</p:spTree>
  </p:cSld>
  <p:clrMapOvr>
    <a:masterClrMapping/>
  </p:clrMapOvr>
  <p:transition advTm="41875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2. Les concepts LDAP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3929063" y="3000375"/>
            <a:ext cx="5078412" cy="1454150"/>
          </a:xfrm>
        </p:spPr>
        <p:txBody>
          <a:bodyPr>
            <a:normAutofit/>
          </a:bodyPr>
          <a:lstStyle/>
          <a:p>
            <a:pPr marL="0" lvl="2" indent="0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2"/>
              <a:buNone/>
              <a:defRPr/>
            </a:pPr>
            <a:r>
              <a:rPr lang="fr-FR" dirty="0" smtClean="0"/>
              <a:t>B. Les modèles de LDAP</a:t>
            </a:r>
          </a:p>
          <a:p>
            <a:pPr marL="0" lvl="2" indent="0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2"/>
              <a:buNone/>
              <a:defRPr/>
            </a:pPr>
            <a:endParaRPr lang="fr-FR" dirty="0"/>
          </a:p>
        </p:txBody>
      </p:sp>
      <p:sp>
        <p:nvSpPr>
          <p:cNvPr id="34819" name="Espace réservé de la date 2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34820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BE"/>
              <a:t>Marc OLORY – LDAP et les services d’annuaire</a:t>
            </a:r>
          </a:p>
        </p:txBody>
      </p:sp>
      <p:sp>
        <p:nvSpPr>
          <p:cNvPr id="34821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2E64978-DDEE-4987-BCC2-8AAFA895D02A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fr-BE"/>
          </a:p>
        </p:txBody>
      </p:sp>
    </p:spTree>
  </p:cSld>
  <p:clrMapOvr>
    <a:masterClrMapping/>
  </p:clrMapOvr>
  <p:transition advTm="12719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Espace réservé du contenu 7"/>
          <p:cNvSpPr>
            <a:spLocks noGrp="1"/>
          </p:cNvSpPr>
          <p:nvPr>
            <p:ph idx="1"/>
          </p:nvPr>
        </p:nvSpPr>
        <p:spPr>
          <a:xfrm>
            <a:off x="428625" y="1643063"/>
            <a:ext cx="8229600" cy="4525962"/>
          </a:xfrm>
        </p:spPr>
        <p:txBody>
          <a:bodyPr/>
          <a:lstStyle/>
          <a:p>
            <a:pPr marL="623888" indent="-514350">
              <a:buFont typeface="Wingdings 3" pitchFamily="18" charset="2"/>
              <a:buNone/>
            </a:pPr>
            <a:endParaRPr lang="fr-FR" smtClean="0"/>
          </a:p>
          <a:p>
            <a:pPr marL="623888" indent="-514350"/>
            <a:r>
              <a:rPr lang="fr-FR" sz="2400" smtClean="0"/>
              <a:t>On distingue 5 modèles :</a:t>
            </a:r>
          </a:p>
          <a:p>
            <a:pPr lvl="2"/>
            <a:r>
              <a:rPr lang="fr-FR" sz="2400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modèle d’information</a:t>
            </a:r>
          </a:p>
          <a:p>
            <a:pPr lvl="2"/>
            <a:r>
              <a:rPr lang="fr-FR" sz="2400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modèle de nommage</a:t>
            </a:r>
          </a:p>
          <a:p>
            <a:pPr lvl="2"/>
            <a:r>
              <a:rPr lang="fr-FR" sz="2400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modèle de fonctionnement</a:t>
            </a:r>
          </a:p>
          <a:p>
            <a:pPr lvl="2"/>
            <a:r>
              <a:rPr lang="fr-FR" sz="2400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modèle de sécurité</a:t>
            </a:r>
          </a:p>
          <a:p>
            <a:pPr lvl="2"/>
            <a:r>
              <a:rPr lang="fr-FR" sz="2400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modèle de duplication</a:t>
            </a:r>
          </a:p>
          <a:p>
            <a:pPr marL="623888" indent="-514350">
              <a:buFont typeface="Wingdings" pitchFamily="2" charset="2"/>
              <a:buAutoNum type="alphaUcParenR" startAt="2"/>
            </a:pPr>
            <a:endParaRPr lang="fr-FR" smtClean="0"/>
          </a:p>
        </p:txBody>
      </p:sp>
      <p:sp>
        <p:nvSpPr>
          <p:cNvPr id="35842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35843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35844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CEA7AB9-64C0-48F6-986A-5F84BA57E84B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fr-BE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28596" y="428612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sz="4000" dirty="0" smtClean="0"/>
              <a:t>B. Les modèles de LDAP</a:t>
            </a:r>
            <a:endParaRPr lang="fr-FR" sz="2700" dirty="0"/>
          </a:p>
        </p:txBody>
      </p:sp>
      <p:sp>
        <p:nvSpPr>
          <p:cNvPr id="13" name="Rogner un rectangle avec un coin diagonal 12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2. Les concepts de LDAP</a:t>
            </a:r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5" name="Rogner un rectangle avec un coin diagonal 14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</p:spTree>
  </p:cSld>
  <p:clrMapOvr>
    <a:masterClrMapping/>
  </p:clrMapOvr>
  <p:transition advTm="15469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36866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36867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DD1EDE9-B851-4C5A-9454-55DD3027310B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fr-BE"/>
          </a:p>
        </p:txBody>
      </p:sp>
      <p:sp>
        <p:nvSpPr>
          <p:cNvPr id="8" name="Espace réservé du contenu 7"/>
          <p:cNvSpPr>
            <a:spLocks noGrp="1"/>
          </p:cNvSpPr>
          <p:nvPr>
            <p:ph idx="4294967295"/>
          </p:nvPr>
        </p:nvSpPr>
        <p:spPr>
          <a:xfrm>
            <a:off x="214313" y="785813"/>
            <a:ext cx="8643937" cy="5383212"/>
          </a:xfrm>
        </p:spPr>
        <p:txBody>
          <a:bodyPr>
            <a:normAutofit/>
          </a:bodyPr>
          <a:lstStyle/>
          <a:p>
            <a:pPr marL="624078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r-FR" sz="2400" dirty="0" smtClean="0"/>
              <a:t>Le modèle d’information</a:t>
            </a:r>
          </a:p>
          <a:p>
            <a:pPr marL="624078" indent="-514350" fontAlgn="auto">
              <a:spcAft>
                <a:spcPts val="0"/>
              </a:spcAft>
              <a:buFont typeface="Wingdings 3"/>
              <a:buChar char=""/>
              <a:defRPr/>
            </a:pPr>
            <a:endParaRPr lang="fr-FR" sz="2400" dirty="0" smtClean="0"/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fr-FR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Définit le type de données pouvant être stocké dans l’annuaire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fr-FR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fr-FR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Entrée élément de base de l’annuaire</a:t>
            </a:r>
          </a:p>
          <a:p>
            <a:pPr lvl="3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contient les données</a:t>
            </a:r>
          </a:p>
          <a:p>
            <a:pPr lvl="3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équivalent à une « classe d’objet» en POO</a:t>
            </a:r>
          </a:p>
          <a:p>
            <a:pPr lvl="3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regroupe un ensemble d’attributs</a:t>
            </a:r>
          </a:p>
          <a:p>
            <a:pPr lvl="3" fontAlgn="auto">
              <a:spcAft>
                <a:spcPts val="0"/>
              </a:spcAft>
              <a:buFont typeface="Wingdings 2"/>
              <a:buChar char=""/>
              <a:defRPr/>
            </a:pPr>
            <a:endParaRPr lang="fr-FR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r-FR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Exemple d’entrée:	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fr-FR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880110" lvl="1" indent="-514350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fr-FR" sz="2000" dirty="0" smtClean="0"/>
          </a:p>
          <a:p>
            <a:pPr marL="624078" indent="-514350" fontAlgn="auto">
              <a:spcAft>
                <a:spcPts val="0"/>
              </a:spcAft>
              <a:buFont typeface="Wingdings" pitchFamily="2" charset="2"/>
              <a:buAutoNum type="alphaUcParenR" startAt="2"/>
              <a:defRPr/>
            </a:pPr>
            <a:endParaRPr lang="fr-FR" dirty="0" smtClean="0"/>
          </a:p>
        </p:txBody>
      </p:sp>
      <p:sp>
        <p:nvSpPr>
          <p:cNvPr id="13" name="Rogner un rectangle avec un coin diagonal 12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2. Les concepts de LDAP</a:t>
            </a:r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5" name="Rogner un rectangle avec un coin diagonal 14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3571875" y="4286250"/>
          <a:ext cx="5048250" cy="2346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4132"/>
                <a:gridCol w="2524132"/>
              </a:tblGrid>
              <a:tr h="279135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Client</a:t>
                      </a:r>
                      <a:endParaRPr lang="fr-F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79135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r>
                        <a:rPr lang="fr-FR" sz="1600" baseline="0" dirty="0" smtClean="0">
                          <a:solidFill>
                            <a:schemeClr val="bg1"/>
                          </a:solidFill>
                        </a:rPr>
                        <a:t> d’attribut</a:t>
                      </a:r>
                      <a:endParaRPr lang="fr-FR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chemeClr val="bg1"/>
                          </a:solidFill>
                        </a:rPr>
                        <a:t>Valeur d’attribut</a:t>
                      </a:r>
                      <a:endParaRPr lang="fr-FR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79135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cn: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Ziggy NIGHT</a:t>
                      </a:r>
                      <a:endParaRPr lang="fr-FR" sz="1600" dirty="0"/>
                    </a:p>
                  </a:txBody>
                  <a:tcPr/>
                </a:tc>
              </a:tr>
              <a:tr h="279135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uid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Znight</a:t>
                      </a:r>
                      <a:endParaRPr lang="fr-FR" sz="1600" dirty="0"/>
                    </a:p>
                  </a:txBody>
                  <a:tcPr/>
                </a:tc>
              </a:tr>
              <a:tr h="279135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telnumber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0388123456</a:t>
                      </a:r>
                      <a:endParaRPr lang="fr-FR" sz="1600" dirty="0"/>
                    </a:p>
                  </a:txBody>
                  <a:tcPr/>
                </a:tc>
              </a:tr>
              <a:tr h="279135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mail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Ziggy.night@gmail.com</a:t>
                      </a:r>
                      <a:endParaRPr lang="fr-FR" sz="1600" dirty="0"/>
                    </a:p>
                  </a:txBody>
                  <a:tcPr/>
                </a:tc>
              </a:tr>
              <a:tr h="279135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solde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1000000</a:t>
                      </a:r>
                      <a:endParaRPr lang="fr-FR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Tm="2975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Espace réservé du contenu 1"/>
          <p:cNvSpPr>
            <a:spLocks noGrp="1"/>
          </p:cNvSpPr>
          <p:nvPr>
            <p:ph idx="1"/>
          </p:nvPr>
        </p:nvSpPr>
        <p:spPr>
          <a:xfrm>
            <a:off x="457200" y="2071688"/>
            <a:ext cx="8229600" cy="3935412"/>
          </a:xfrm>
        </p:spPr>
        <p:txBody>
          <a:bodyPr/>
          <a:lstStyle/>
          <a:p>
            <a:endParaRPr lang="fr-FR" smtClean="0"/>
          </a:p>
          <a:p>
            <a:r>
              <a:rPr lang="fr-FR" smtClean="0"/>
              <a:t>Découvrir les services d’annuaire</a:t>
            </a:r>
          </a:p>
          <a:p>
            <a:endParaRPr lang="fr-FR" smtClean="0"/>
          </a:p>
          <a:p>
            <a:r>
              <a:rPr lang="fr-FR" smtClean="0"/>
              <a:t>Etudier les mécanismes LDAP</a:t>
            </a:r>
          </a:p>
          <a:p>
            <a:endParaRPr lang="fr-FR" smtClean="0"/>
          </a:p>
          <a:p>
            <a:r>
              <a:rPr lang="fr-FR" smtClean="0"/>
              <a:t>Déployer un service LDAP</a:t>
            </a:r>
          </a:p>
          <a:p>
            <a:endParaRPr lang="fr-FR" smtClean="0"/>
          </a:p>
          <a:p>
            <a:endParaRPr lang="fr-FR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Objectifs de la présentation</a:t>
            </a:r>
            <a:endParaRPr lang="fr-FR" dirty="0"/>
          </a:p>
        </p:txBody>
      </p:sp>
      <p:sp>
        <p:nvSpPr>
          <p:cNvPr id="17411" name="Espace réservé de la date 6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17412" name="Espace réservé du numéro de diapositive 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759CEF1-CD57-4A32-B79E-6440527510FF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BE"/>
          </a:p>
        </p:txBody>
      </p:sp>
      <p:sp>
        <p:nvSpPr>
          <p:cNvPr id="17413" name="Espace réservé du pied de page 8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BE"/>
              <a:t>Marc OLORY – LDAP et les services d’annuaire</a:t>
            </a:r>
          </a:p>
        </p:txBody>
      </p:sp>
    </p:spTree>
  </p:cSld>
  <p:clrMapOvr>
    <a:masterClrMapping/>
  </p:clrMapOvr>
  <p:transition advTm="15766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37890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37891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BFB8771-8782-4B38-AFC1-EFEE676C3605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fr-BE"/>
          </a:p>
        </p:txBody>
      </p:sp>
      <p:sp>
        <p:nvSpPr>
          <p:cNvPr id="8" name="Espace réservé du contenu 7"/>
          <p:cNvSpPr>
            <a:spLocks noGrp="1"/>
          </p:cNvSpPr>
          <p:nvPr>
            <p:ph idx="4294967295"/>
          </p:nvPr>
        </p:nvSpPr>
        <p:spPr>
          <a:xfrm>
            <a:off x="214313" y="785813"/>
            <a:ext cx="8786812" cy="5383212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r-FR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Un attribut est caractérisé par :</a:t>
            </a:r>
          </a:p>
          <a:p>
            <a:pPr lvl="3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sz="24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un nom</a:t>
            </a:r>
          </a:p>
          <a:p>
            <a:pPr lvl="3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sz="24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un type</a:t>
            </a:r>
          </a:p>
          <a:p>
            <a:pPr lvl="3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sz="24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une méthode de comparaison</a:t>
            </a:r>
          </a:p>
          <a:p>
            <a:pPr lvl="3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sz="24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un « Object Identifier » (IOD)</a:t>
            </a:r>
          </a:p>
          <a:p>
            <a:pPr lvl="3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sz="24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une valeur</a:t>
            </a:r>
            <a:r>
              <a:rPr lang="fr-FR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         </a:t>
            </a:r>
          </a:p>
          <a:p>
            <a:pPr marL="624078" indent="-514350" fontAlgn="auto">
              <a:spcAft>
                <a:spcPts val="0"/>
              </a:spcAft>
              <a:buFont typeface="Wingdings 3"/>
              <a:buNone/>
              <a:defRPr/>
            </a:pPr>
            <a:endParaRPr lang="fr-FR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624078" indent="-514350" fontAlgn="auto">
              <a:spcAft>
                <a:spcPts val="0"/>
              </a:spcAft>
              <a:buFont typeface="Wingdings 3"/>
              <a:buNone/>
              <a:defRPr/>
            </a:pPr>
            <a:endParaRPr lang="fr-FR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624078" indent="-514350" fontAlgn="auto">
              <a:spcAft>
                <a:spcPts val="0"/>
              </a:spcAft>
              <a:buFont typeface="Wingdings 3"/>
              <a:buNone/>
              <a:defRPr/>
            </a:pPr>
            <a:r>
              <a:rPr lang="fr-FR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               Un attribut peut être possédé par plusieurs classes !</a:t>
            </a:r>
          </a:p>
          <a:p>
            <a:pPr marL="624078" indent="-514350" fontAlgn="auto">
              <a:spcAft>
                <a:spcPts val="0"/>
              </a:spcAft>
              <a:buFont typeface="Wingdings" pitchFamily="2" charset="2"/>
              <a:buAutoNum type="alphaUcParenR" startAt="2"/>
              <a:defRPr/>
            </a:pPr>
            <a:endParaRPr lang="fr-FR" dirty="0" smtClean="0"/>
          </a:p>
        </p:txBody>
      </p:sp>
      <p:sp>
        <p:nvSpPr>
          <p:cNvPr id="13" name="Rogner un rectangle avec un coin diagonal 12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2. Les concepts de LDAP</a:t>
            </a:r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5" name="Rogner un rectangle avec un coin diagonal 14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  <p:pic>
        <p:nvPicPr>
          <p:cNvPr id="37905" name="Image 10" descr="600px-Nuvola_apps_important_square_svg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" y="4143375"/>
            <a:ext cx="10287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39703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38914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38915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3D75E7A-6887-4478-9F61-7DDAF1388AC4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fr-BE"/>
          </a:p>
        </p:txBody>
      </p:sp>
      <p:sp>
        <p:nvSpPr>
          <p:cNvPr id="8" name="Espace réservé du contenu 7"/>
          <p:cNvSpPr>
            <a:spLocks noGrp="1"/>
          </p:cNvSpPr>
          <p:nvPr>
            <p:ph idx="4294967295"/>
          </p:nvPr>
        </p:nvSpPr>
        <p:spPr>
          <a:xfrm>
            <a:off x="214313" y="785813"/>
            <a:ext cx="8643937" cy="5383212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r-FR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Les attributs classiques de LDAP :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fr-FR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fr-FR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624078" indent="-514350" fontAlgn="auto">
              <a:spcAft>
                <a:spcPts val="0"/>
              </a:spcAft>
              <a:buFont typeface="Wingdings" pitchFamily="2" charset="2"/>
              <a:buAutoNum type="alphaUcParenR" startAt="2"/>
              <a:defRPr/>
            </a:pPr>
            <a:endParaRPr lang="fr-FR" dirty="0" smtClean="0"/>
          </a:p>
        </p:txBody>
      </p:sp>
      <p:sp>
        <p:nvSpPr>
          <p:cNvPr id="13" name="Rogner un rectangle avec un coin diagonal 12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2. Les concepts de LDAP</a:t>
            </a:r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5" name="Rogner un rectangle avec un coin diagonal 14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  <p:graphicFrame>
        <p:nvGraphicFramePr>
          <p:cNvPr id="12" name="Tableau 11"/>
          <p:cNvGraphicFramePr>
            <a:graphicFrameLocks noGrp="1"/>
          </p:cNvGraphicFramePr>
          <p:nvPr/>
        </p:nvGraphicFramePr>
        <p:xfrm>
          <a:off x="1500188" y="2000250"/>
          <a:ext cx="6096000" cy="3235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9174"/>
                <a:gridCol w="4976826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attribut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description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« </a:t>
                      </a:r>
                      <a:r>
                        <a:rPr lang="fr-FR" dirty="0" err="1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common</a:t>
                      </a:r>
                      <a:r>
                        <a:rPr lang="fr-FR" dirty="0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 </a:t>
                      </a:r>
                      <a:r>
                        <a:rPr lang="fr-FR" dirty="0" err="1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name</a:t>
                      </a:r>
                      <a:r>
                        <a:rPr lang="fr-FR" dirty="0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 » ou nom </a:t>
                      </a:r>
                      <a:r>
                        <a:rPr lang="fr-FR" dirty="0" err="1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commum</a:t>
                      </a:r>
                      <a:endParaRPr lang="fr-FR" dirty="0" smtClean="0">
                        <a:latin typeface="Calibri" pitchFamily="34" charset="0"/>
                        <a:cs typeface="Calibri" pitchFamily="34" charset="0"/>
                        <a:sym typeface="Wingdings" pitchFamily="2" charset="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o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« </a:t>
                      </a:r>
                      <a:r>
                        <a:rPr lang="fr-FR" dirty="0" err="1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organization</a:t>
                      </a:r>
                      <a:r>
                        <a:rPr lang="fr-FR" dirty="0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 </a:t>
                      </a:r>
                      <a:r>
                        <a:rPr lang="fr-FR" dirty="0" err="1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name</a:t>
                      </a:r>
                      <a:r>
                        <a:rPr lang="fr-FR" dirty="0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 » ou</a:t>
                      </a:r>
                      <a:r>
                        <a:rPr lang="fr-FR" baseline="0" dirty="0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 nom de l’organisation</a:t>
                      </a:r>
                      <a:endParaRPr lang="fr-FR" dirty="0" smtClean="0">
                        <a:latin typeface="Calibri" pitchFamily="34" charset="0"/>
                        <a:cs typeface="Calibri" pitchFamily="34" charset="0"/>
                        <a:sym typeface="Wingdings" pitchFamily="2" charset="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gn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« </a:t>
                      </a:r>
                      <a:r>
                        <a:rPr lang="fr-FR" dirty="0" err="1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given</a:t>
                      </a:r>
                      <a:r>
                        <a:rPr lang="fr-FR" dirty="0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 </a:t>
                      </a:r>
                      <a:r>
                        <a:rPr lang="fr-FR" dirty="0" err="1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name</a:t>
                      </a:r>
                      <a:r>
                        <a:rPr lang="fr-FR" dirty="0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 » ou</a:t>
                      </a:r>
                      <a:r>
                        <a:rPr lang="fr-FR" baseline="0" dirty="0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 le sur</a:t>
                      </a:r>
                      <a:r>
                        <a:rPr lang="fr-FR" dirty="0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nom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« </a:t>
                      </a:r>
                      <a:r>
                        <a:rPr lang="fr-FR" dirty="0" err="1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locality</a:t>
                      </a:r>
                      <a:r>
                        <a:rPr lang="fr-FR" dirty="0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 </a:t>
                      </a:r>
                      <a:r>
                        <a:rPr lang="fr-FR" dirty="0" err="1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name</a:t>
                      </a:r>
                      <a:r>
                        <a:rPr lang="fr-FR" dirty="0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 » ou nom de la localité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st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« state </a:t>
                      </a:r>
                      <a:r>
                        <a:rPr lang="fr-FR" dirty="0" err="1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name</a:t>
                      </a:r>
                      <a:r>
                        <a:rPr lang="fr-FR" dirty="0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 » ou nom de l’état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ou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« </a:t>
                      </a:r>
                      <a:r>
                        <a:rPr lang="fr-FR" dirty="0" err="1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organisational</a:t>
                      </a:r>
                      <a:r>
                        <a:rPr lang="fr-FR" dirty="0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 unit » ou unité d’organisation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dc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« </a:t>
                      </a:r>
                      <a:r>
                        <a:rPr lang="fr-FR" dirty="0" err="1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domain</a:t>
                      </a:r>
                      <a:r>
                        <a:rPr lang="fr-FR" dirty="0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 component » ou nom de domaine</a:t>
                      </a:r>
                    </a:p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Tm="39703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39938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39939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C58FE7E-0252-4C2B-B06D-A7D4361BF9C0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fr-BE"/>
          </a:p>
        </p:txBody>
      </p:sp>
      <p:sp>
        <p:nvSpPr>
          <p:cNvPr id="8" name="Espace réservé du contenu 7"/>
          <p:cNvSpPr>
            <a:spLocks noGrp="1"/>
          </p:cNvSpPr>
          <p:nvPr>
            <p:ph idx="4294967295"/>
          </p:nvPr>
        </p:nvSpPr>
        <p:spPr>
          <a:xfrm>
            <a:off x="214313" y="785813"/>
            <a:ext cx="8643937" cy="5383212"/>
          </a:xfrm>
        </p:spPr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r-FR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Exemples de classes d’objet :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sz="24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une entreprise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sz="24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ses différents départements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sz="24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son personnel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sz="24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ses imprimantes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sz="24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ses groupes de travail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endParaRPr lang="fr-FR" sz="2400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r-FR" sz="30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Toutes les classes d’objets et leurs attributs sont définis dans un schéma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fr-FR" sz="3000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r-FR" sz="30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Schéma  définit l’ensemble des objets gérés par le serveur</a:t>
            </a:r>
            <a:endParaRPr lang="fr-FR" dirty="0" smtClean="0"/>
          </a:p>
        </p:txBody>
      </p:sp>
      <p:sp>
        <p:nvSpPr>
          <p:cNvPr id="13" name="Rogner un rectangle avec un coin diagonal 12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2. Les concepts de LDAP</a:t>
            </a:r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5" name="Rogner un rectangle avec un coin diagonal 14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</p:spTree>
  </p:cSld>
  <p:clrMapOvr>
    <a:masterClrMapping/>
  </p:clrMapOvr>
  <p:transition advTm="40657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40962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40963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00FED43-9120-4DF4-A845-F5275268E246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fr-BE"/>
          </a:p>
        </p:txBody>
      </p:sp>
      <p:sp>
        <p:nvSpPr>
          <p:cNvPr id="40964" name="Espace réservé du contenu 7"/>
          <p:cNvSpPr>
            <a:spLocks noGrp="1"/>
          </p:cNvSpPr>
          <p:nvPr>
            <p:ph idx="4294967295"/>
          </p:nvPr>
        </p:nvSpPr>
        <p:spPr>
          <a:xfrm>
            <a:off x="214313" y="785813"/>
            <a:ext cx="8643937" cy="5383212"/>
          </a:xfrm>
        </p:spPr>
        <p:txBody>
          <a:bodyPr/>
          <a:lstStyle/>
          <a:p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Chaque entrée de l’annuaire fait obligatoirement référence à une </a:t>
            </a:r>
            <a:r>
              <a:rPr lang="fr-FR" b="1" smtClean="0">
                <a:solidFill>
                  <a:schemeClr val="accent2"/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classe d’objet </a:t>
            </a:r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du </a:t>
            </a:r>
            <a:r>
              <a:rPr lang="fr-FR" b="1" smtClean="0">
                <a:solidFill>
                  <a:schemeClr val="accent2"/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schéma </a:t>
            </a:r>
          </a:p>
          <a:p>
            <a:endParaRPr lang="fr-FR" b="1" smtClean="0">
              <a:solidFill>
                <a:schemeClr val="accent2"/>
              </a:solidFill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lvl="2"/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Une classe d’objet est définie par:</a:t>
            </a:r>
          </a:p>
          <a:p>
            <a:pPr lvl="2"/>
            <a:r>
              <a:rPr lang="fr-FR" sz="2400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un nom</a:t>
            </a:r>
          </a:p>
          <a:p>
            <a:pPr lvl="2"/>
            <a:r>
              <a:rPr lang="fr-FR" sz="2400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un OID (qui l’identifie de manière unique)</a:t>
            </a:r>
          </a:p>
          <a:p>
            <a:pPr lvl="2"/>
            <a:r>
              <a:rPr lang="fr-FR" sz="2400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des attributs obligatoires</a:t>
            </a:r>
          </a:p>
          <a:p>
            <a:pPr lvl="2"/>
            <a:r>
              <a:rPr lang="fr-FR" sz="2400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des attributs optionnels</a:t>
            </a:r>
          </a:p>
        </p:txBody>
      </p:sp>
      <p:sp>
        <p:nvSpPr>
          <p:cNvPr id="13" name="Rogner un rectangle avec un coin diagonal 12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2. Les concepts de LDAP</a:t>
            </a:r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5" name="Rogner un rectangle avec un coin diagonal 14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</p:spTree>
  </p:cSld>
  <p:clrMapOvr>
    <a:masterClrMapping/>
  </p:clrMapOvr>
  <p:transition advTm="5050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43010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43011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BBEA34A-9B83-4B54-A5A1-3750BF98B0B9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fr-BE"/>
          </a:p>
        </p:txBody>
      </p:sp>
      <p:sp>
        <p:nvSpPr>
          <p:cNvPr id="43012" name="Espace réservé du contenu 7"/>
          <p:cNvSpPr>
            <a:spLocks noGrp="1"/>
          </p:cNvSpPr>
          <p:nvPr>
            <p:ph idx="4294967295"/>
          </p:nvPr>
        </p:nvSpPr>
        <p:spPr>
          <a:xfrm>
            <a:off x="0" y="785813"/>
            <a:ext cx="9144000" cy="5383212"/>
          </a:xfrm>
        </p:spPr>
        <p:txBody>
          <a:bodyPr/>
          <a:lstStyle/>
          <a:p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Les classes d’objets sont organisées de manière hiérarchique</a:t>
            </a:r>
          </a:p>
          <a:p>
            <a:pPr lvl="2"/>
            <a:r>
              <a:rPr lang="fr-FR" sz="2400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au sommet se trouve toujours l’objet « TOP »</a:t>
            </a:r>
          </a:p>
          <a:p>
            <a:pPr lvl="2"/>
            <a:r>
              <a:rPr lang="fr-FR" sz="2400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chaque objet hérite des attributs de son objet parent</a:t>
            </a:r>
          </a:p>
          <a:p>
            <a:pPr lvl="2"/>
            <a:endParaRPr lang="fr-FR" sz="2400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r>
              <a:rPr lang="fr-FR" sz="3000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Exemple  d’organisation hiérarchique :</a:t>
            </a:r>
          </a:p>
          <a:p>
            <a:pPr lvl="2"/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lvl="2"/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</p:txBody>
      </p:sp>
      <p:sp>
        <p:nvSpPr>
          <p:cNvPr id="13" name="Rogner un rectangle avec un coin diagonal 12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2. Les concepts de LDAP</a:t>
            </a:r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5" name="Rogner un rectangle avec un coin diagonal 14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  <p:pic>
        <p:nvPicPr>
          <p:cNvPr id="4302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3214688"/>
            <a:ext cx="5591175" cy="306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36219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44034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44035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6CAA9A0-05A5-41AF-BF58-08E3D293BCAD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fr-BE"/>
          </a:p>
        </p:txBody>
      </p:sp>
      <p:sp>
        <p:nvSpPr>
          <p:cNvPr id="44036" name="Espace réservé du contenu 7"/>
          <p:cNvSpPr>
            <a:spLocks noGrp="1"/>
          </p:cNvSpPr>
          <p:nvPr>
            <p:ph idx="4294967295"/>
          </p:nvPr>
        </p:nvSpPr>
        <p:spPr>
          <a:xfrm>
            <a:off x="0" y="785813"/>
            <a:ext cx="9144000" cy="5383212"/>
          </a:xfrm>
        </p:spPr>
        <p:txBody>
          <a:bodyPr/>
          <a:lstStyle/>
          <a:p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Le modèle de nommage</a:t>
            </a:r>
            <a:endParaRPr lang="fr-FR" sz="3000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endParaRPr lang="fr-FR" sz="3000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lvl="1"/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Il définit comment sont organisées les entrées de l’annuaire et comment elles sont référencées</a:t>
            </a:r>
          </a:p>
          <a:p>
            <a:pPr lvl="1"/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lvl="1"/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lvl="1"/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Cette organisation est représentée par le </a:t>
            </a:r>
            <a:r>
              <a:rPr lang="fr-FR" b="1" smtClean="0">
                <a:solidFill>
                  <a:schemeClr val="accent2"/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Directory Information Tree</a:t>
            </a:r>
          </a:p>
          <a:p>
            <a:pPr lvl="2"/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 (DIT)</a:t>
            </a:r>
          </a:p>
          <a:p>
            <a:pPr lvl="2"/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lvl="1"/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Classification des entrées dans une arborescence hiérarchique</a:t>
            </a:r>
          </a:p>
          <a:p>
            <a:pPr lvl="2"/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comparable au système de fichier UNIX</a:t>
            </a:r>
          </a:p>
          <a:p>
            <a:pPr lvl="1"/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lvl="1"/>
            <a:endParaRPr lang="fr-FR" b="1" smtClean="0">
              <a:solidFill>
                <a:schemeClr val="accent2"/>
              </a:solidFill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lvl="1"/>
            <a:endParaRPr lang="fr-FR" smtClean="0">
              <a:solidFill>
                <a:schemeClr val="accent2"/>
              </a:solidFill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</p:txBody>
      </p:sp>
      <p:sp>
        <p:nvSpPr>
          <p:cNvPr id="13" name="Rogner un rectangle avec un coin diagonal 12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2. Les concepts de LDAP</a:t>
            </a:r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5" name="Rogner un rectangle avec un coin diagonal 14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</p:spTree>
  </p:cSld>
  <p:clrMapOvr>
    <a:masterClrMapping/>
  </p:clrMapOvr>
  <p:transition advTm="30703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45058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45059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6C7F45F-9F07-440F-9A14-1DACE4B45E34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fr-BE"/>
          </a:p>
        </p:txBody>
      </p:sp>
      <p:sp>
        <p:nvSpPr>
          <p:cNvPr id="45060" name="Espace réservé du contenu 7"/>
          <p:cNvSpPr>
            <a:spLocks noGrp="1"/>
          </p:cNvSpPr>
          <p:nvPr>
            <p:ph idx="4294967295"/>
          </p:nvPr>
        </p:nvSpPr>
        <p:spPr>
          <a:xfrm>
            <a:off x="0" y="785813"/>
            <a:ext cx="9144000" cy="5383212"/>
          </a:xfrm>
        </p:spPr>
        <p:txBody>
          <a:bodyPr/>
          <a:lstStyle/>
          <a:p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Exemple de Directory Information Tree :</a:t>
            </a: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Chaque nœud du DIT correspond à une entrée de l’annuaire</a:t>
            </a:r>
          </a:p>
          <a:p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Au sommet se trouve l’entrée « Suffix » ou « Root Entry »</a:t>
            </a: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lvl="1"/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endParaRPr lang="fr-FR" smtClean="0">
              <a:solidFill>
                <a:schemeClr val="accent2"/>
              </a:solidFill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lvl="1"/>
            <a:endParaRPr lang="fr-FR" smtClean="0">
              <a:solidFill>
                <a:schemeClr val="accent2"/>
              </a:solidFill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</p:txBody>
      </p:sp>
      <p:sp>
        <p:nvSpPr>
          <p:cNvPr id="13" name="Rogner un rectangle avec un coin diagonal 12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2. Les concepts de LDAP</a:t>
            </a:r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5" name="Rogner un rectangle avec un coin diagonal 14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  <p:pic>
        <p:nvPicPr>
          <p:cNvPr id="4507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25" y="1714500"/>
            <a:ext cx="607695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Espace réservé du contenu 7"/>
          <p:cNvSpPr>
            <a:spLocks noGrp="1"/>
          </p:cNvSpPr>
          <p:nvPr>
            <p:ph idx="4294967295"/>
          </p:nvPr>
        </p:nvSpPr>
        <p:spPr>
          <a:xfrm>
            <a:off x="0" y="785813"/>
            <a:ext cx="9144000" cy="5383212"/>
          </a:xfrm>
        </p:spPr>
        <p:txBody>
          <a:bodyPr/>
          <a:lstStyle/>
          <a:p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Une  « Root Entry » correspond à l’espace de nommage géré par le serveur</a:t>
            </a: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Un serveur LDAP peut gérer plusieurs arbres (donc plusieurs « Root Entry »)</a:t>
            </a: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lvl="1"/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endParaRPr lang="fr-FR" smtClean="0">
              <a:solidFill>
                <a:schemeClr val="accent2"/>
              </a:solidFill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lvl="1"/>
            <a:endParaRPr lang="fr-FR" smtClean="0">
              <a:solidFill>
                <a:schemeClr val="accent2"/>
              </a:solidFill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</p:txBody>
      </p:sp>
      <p:pic>
        <p:nvPicPr>
          <p:cNvPr id="4710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5" y="4000500"/>
            <a:ext cx="3929063" cy="140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07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7750" y="4000500"/>
            <a:ext cx="390525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8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47109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47110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D9F3798-C038-4983-B738-72736512657A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fr-BE"/>
          </a:p>
        </p:txBody>
      </p:sp>
      <p:sp>
        <p:nvSpPr>
          <p:cNvPr id="13" name="Rogner un rectangle avec un coin diagonal 12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2. Les concepts de LDAP</a:t>
            </a:r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5" name="Rogner un rectangle avec un coin diagonal 14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  <p:pic>
        <p:nvPicPr>
          <p:cNvPr id="4712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14813" y="3571875"/>
            <a:ext cx="6953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18"/>
          <p:cNvSpPr/>
          <p:nvPr/>
        </p:nvSpPr>
        <p:spPr>
          <a:xfrm>
            <a:off x="357188" y="3571875"/>
            <a:ext cx="8501062" cy="214312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tx1"/>
                </a:solidFill>
              </a:rPr>
              <a:t>Serveur LDAP</a:t>
            </a:r>
          </a:p>
        </p:txBody>
      </p:sp>
    </p:spTree>
  </p:cSld>
  <p:clrMapOvr>
    <a:masterClrMapping/>
  </p:clrMapOvr>
  <p:transition advTm="15047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Espace réservé du contenu 7"/>
          <p:cNvSpPr>
            <a:spLocks noGrp="1"/>
          </p:cNvSpPr>
          <p:nvPr>
            <p:ph idx="4294967295"/>
          </p:nvPr>
        </p:nvSpPr>
        <p:spPr>
          <a:xfrm>
            <a:off x="0" y="785813"/>
            <a:ext cx="9144000" cy="5383212"/>
          </a:xfrm>
        </p:spPr>
        <p:txBody>
          <a:bodyPr/>
          <a:lstStyle/>
          <a:p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Distinguish Name (DN)  référence de manière unique une entrée du DIT </a:t>
            </a:r>
          </a:p>
          <a:p>
            <a:pPr lvl="2"/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Equivalent du path d’un fichier UNIX</a:t>
            </a: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Chaque composant du DN est appelé « Relative Distinguish Name » (RDN)</a:t>
            </a: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DN  constitué d’un ensemble  d’attributs et de leurs valeurs provenant de chacunes des entrées parentes mises bout à bout.</a:t>
            </a:r>
          </a:p>
        </p:txBody>
      </p:sp>
      <p:sp>
        <p:nvSpPr>
          <p:cNvPr id="49154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4915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4915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F623FE7-5F0D-4B66-AFEB-3993E2FF7FAD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fr-BE"/>
          </a:p>
        </p:txBody>
      </p:sp>
      <p:sp>
        <p:nvSpPr>
          <p:cNvPr id="13" name="Rogner un rectangle avec un coin diagonal 12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2. Les concepts de LDAP</a:t>
            </a:r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5" name="Rogner un rectangle avec un coin diagonal 14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</p:spTree>
  </p:cSld>
  <p:clrMapOvr>
    <a:masterClrMapping/>
  </p:clrMapOvr>
  <p:transition advTm="15047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Espace réservé du contenu 7"/>
          <p:cNvSpPr>
            <a:spLocks noGrp="1"/>
          </p:cNvSpPr>
          <p:nvPr>
            <p:ph idx="4294967295"/>
          </p:nvPr>
        </p:nvSpPr>
        <p:spPr>
          <a:xfrm>
            <a:off x="0" y="785813"/>
            <a:ext cx="9144000" cy="5383212"/>
          </a:xfrm>
        </p:spPr>
        <p:txBody>
          <a:bodyPr/>
          <a:lstStyle/>
          <a:p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Exemple: </a:t>
            </a: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lvl="1"/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lvl="1">
              <a:buFont typeface="Verdana" pitchFamily="34" charset="0"/>
              <a:buNone/>
            </a:pPr>
            <a:endParaRPr lang="fr-FR" sz="2000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lvl="1"/>
            <a:endParaRPr lang="fr-FR" sz="2000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lvl="1"/>
            <a:r>
              <a:rPr lang="fr-FR" sz="2000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DN de l’entrée ziggy  [uid=ziggy, ou=personne, dc=ingenieurs2000, dc = umlv ]</a:t>
            </a:r>
          </a:p>
          <a:p>
            <a:pPr lvl="1"/>
            <a:endParaRPr lang="fr-FR" sz="2000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r>
              <a:rPr lang="fr-FR" sz="2400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On doit s’assurer que 2 entrées du DIT n’aient pas le même DN</a:t>
            </a:r>
          </a:p>
        </p:txBody>
      </p:sp>
      <p:sp>
        <p:nvSpPr>
          <p:cNvPr id="51202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51203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51204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3DFE306-FBC7-48AC-B010-93570CBE27C2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fr-BE"/>
          </a:p>
        </p:txBody>
      </p:sp>
      <p:sp>
        <p:nvSpPr>
          <p:cNvPr id="13" name="Rogner un rectangle avec un coin diagonal 12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2. Les concepts de LDAP</a:t>
            </a:r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5" name="Rogner un rectangle avec un coin diagonal 14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  <p:grpSp>
        <p:nvGrpSpPr>
          <p:cNvPr id="51217" name="Groupe 16"/>
          <p:cNvGrpSpPr>
            <a:grpSpLocks/>
          </p:cNvGrpSpPr>
          <p:nvPr/>
        </p:nvGrpSpPr>
        <p:grpSpPr bwMode="auto">
          <a:xfrm>
            <a:off x="1500188" y="1500188"/>
            <a:ext cx="7072312" cy="2786062"/>
            <a:chOff x="1142976" y="1428736"/>
            <a:chExt cx="7072362" cy="2786082"/>
          </a:xfrm>
        </p:grpSpPr>
        <p:pic>
          <p:nvPicPr>
            <p:cNvPr id="51218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42976" y="1428736"/>
              <a:ext cx="5385771" cy="27860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219" name="ZoneTexte 19"/>
            <p:cNvSpPr txBox="1">
              <a:spLocks noChangeArrowheads="1"/>
            </p:cNvSpPr>
            <p:nvPr/>
          </p:nvSpPr>
          <p:spPr bwMode="auto">
            <a:xfrm>
              <a:off x="4500562" y="1428736"/>
              <a:ext cx="17145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>
                  <a:latin typeface="Lucida Sans Unicode" pitchFamily="34" charset="0"/>
                </a:rPr>
                <a:t>dc=umlv</a:t>
              </a:r>
            </a:p>
          </p:txBody>
        </p:sp>
        <p:sp>
          <p:nvSpPr>
            <p:cNvPr id="51220" name="ZoneTexte 20"/>
            <p:cNvSpPr txBox="1">
              <a:spLocks noChangeArrowheads="1"/>
            </p:cNvSpPr>
            <p:nvPr/>
          </p:nvSpPr>
          <p:spPr bwMode="auto">
            <a:xfrm>
              <a:off x="4500562" y="2214554"/>
              <a:ext cx="285752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>
                  <a:latin typeface="Lucida Sans Unicode" pitchFamily="34" charset="0"/>
                </a:rPr>
                <a:t>dc=ingenieurs2000</a:t>
              </a:r>
            </a:p>
          </p:txBody>
        </p:sp>
        <p:sp>
          <p:nvSpPr>
            <p:cNvPr id="51221" name="ZoneTexte 21"/>
            <p:cNvSpPr txBox="1">
              <a:spLocks noChangeArrowheads="1"/>
            </p:cNvSpPr>
            <p:nvPr/>
          </p:nvSpPr>
          <p:spPr bwMode="auto">
            <a:xfrm>
              <a:off x="6357950" y="2928934"/>
              <a:ext cx="17145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>
                  <a:latin typeface="Lucida Sans Unicode" pitchFamily="34" charset="0"/>
                </a:rPr>
                <a:t>ou=personne</a:t>
              </a:r>
            </a:p>
          </p:txBody>
        </p:sp>
        <p:sp>
          <p:nvSpPr>
            <p:cNvPr id="51222" name="ZoneTexte 22"/>
            <p:cNvSpPr txBox="1">
              <a:spLocks noChangeArrowheads="1"/>
            </p:cNvSpPr>
            <p:nvPr/>
          </p:nvSpPr>
          <p:spPr bwMode="auto">
            <a:xfrm>
              <a:off x="6500826" y="3857628"/>
              <a:ext cx="17145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>
                  <a:latin typeface="Lucida Sans Unicode" pitchFamily="34" charset="0"/>
                </a:rPr>
                <a:t>uid=ziggy</a:t>
              </a:r>
            </a:p>
          </p:txBody>
        </p:sp>
      </p:grpSp>
    </p:spTree>
  </p:cSld>
  <p:clrMapOvr>
    <a:masterClrMapping/>
  </p:clrMapOvr>
  <p:transition advTm="15047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785813" y="1643063"/>
            <a:ext cx="8229600" cy="4525962"/>
          </a:xfrm>
        </p:spPr>
        <p:txBody>
          <a:bodyPr>
            <a:normAutofit fontScale="92500" lnSpcReduction="20000"/>
          </a:bodyPr>
          <a:lstStyle/>
          <a:p>
            <a:pPr marL="457200" indent="-45720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dirty="0" smtClean="0">
                <a:latin typeface="Calibri" pitchFamily="34" charset="0"/>
              </a:rPr>
              <a:t>Les services d’annuaire</a:t>
            </a:r>
          </a:p>
          <a:p>
            <a:pPr marL="1197864" lvl="2" indent="-457200" algn="just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fr-FR" sz="1900" dirty="0" smtClean="0">
                <a:latin typeface="Calibri" pitchFamily="34" charset="0"/>
              </a:rPr>
              <a:t>Présentation</a:t>
            </a:r>
          </a:p>
          <a:p>
            <a:pPr marL="1197864" lvl="2" indent="-457200" algn="just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fr-FR" sz="1900" dirty="0" smtClean="0">
                <a:latin typeface="Calibri" pitchFamily="34" charset="0"/>
              </a:rPr>
              <a:t>LDAP</a:t>
            </a:r>
          </a:p>
          <a:p>
            <a:pPr marL="914400" lvl="1" indent="-457200" algn="just" fontAlgn="auto">
              <a:spcBef>
                <a:spcPts val="324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+mj-lt"/>
              <a:buAutoNum type="alphaUcPeriod"/>
              <a:defRPr/>
            </a:pPr>
            <a:endParaRPr lang="fr-FR" sz="1800" dirty="0" smtClean="0">
              <a:latin typeface="Calibri" pitchFamily="34" charset="0"/>
            </a:endParaRPr>
          </a:p>
          <a:p>
            <a:pPr marL="457200" indent="-45720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dirty="0" smtClean="0">
                <a:latin typeface="Calibri" pitchFamily="34" charset="0"/>
              </a:rPr>
              <a:t>Les concepts de LDAP</a:t>
            </a:r>
          </a:p>
          <a:p>
            <a:pPr marL="1197864" lvl="2" indent="-457200" algn="just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fr-FR" sz="1900" dirty="0" smtClean="0">
                <a:latin typeface="Calibri" pitchFamily="34" charset="0"/>
              </a:rPr>
              <a:t>Organisation client/serveur et serveur/serveur</a:t>
            </a:r>
          </a:p>
          <a:p>
            <a:pPr marL="1197864" lvl="2" indent="-457200" algn="just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fr-FR" sz="1900" dirty="0" smtClean="0">
                <a:latin typeface="Calibri" pitchFamily="34" charset="0"/>
              </a:rPr>
              <a:t>Les modèles de LDAP</a:t>
            </a:r>
          </a:p>
          <a:p>
            <a:pPr marL="914400" lvl="1" indent="-457200" algn="just" fontAlgn="auto">
              <a:spcBef>
                <a:spcPts val="324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+mj-lt"/>
              <a:buAutoNum type="alphaUcPeriod"/>
              <a:defRPr/>
            </a:pPr>
            <a:endParaRPr lang="fr-FR" dirty="0" smtClean="0">
              <a:latin typeface="Calibri" pitchFamily="34" charset="0"/>
            </a:endParaRPr>
          </a:p>
          <a:p>
            <a:pPr marL="457200" indent="-45720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dirty="0" smtClean="0">
                <a:latin typeface="Calibri" pitchFamily="34" charset="0"/>
              </a:rPr>
              <a:t>LDAP en pratique</a:t>
            </a:r>
          </a:p>
          <a:p>
            <a:pPr marL="1197864" lvl="2" indent="-457200" algn="just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fr-FR" sz="1900" dirty="0" smtClean="0">
                <a:latin typeface="Calibri" pitchFamily="34" charset="0"/>
              </a:rPr>
              <a:t>Déployer un service d'annuaire LDAP </a:t>
            </a:r>
          </a:p>
          <a:p>
            <a:pPr marL="1197864" lvl="2" indent="-457200" algn="just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fr-FR" sz="1900" dirty="0" smtClean="0">
                <a:latin typeface="Calibri" pitchFamily="34" charset="0"/>
              </a:rPr>
              <a:t>Sécuriser le service</a:t>
            </a:r>
          </a:p>
          <a:p>
            <a:pPr marL="914400" lvl="1" indent="-457200" algn="just" fontAlgn="auto">
              <a:spcBef>
                <a:spcPts val="324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+mj-lt"/>
              <a:buAutoNum type="alphaUcPeriod"/>
              <a:defRPr/>
            </a:pPr>
            <a:endParaRPr lang="fr-FR" sz="1800" dirty="0" smtClean="0">
              <a:latin typeface="Calibri" pitchFamily="34" charset="0"/>
            </a:endParaRPr>
          </a:p>
          <a:p>
            <a:pPr marL="457200" indent="-45720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dirty="0" smtClean="0">
                <a:latin typeface="Calibri" pitchFamily="34" charset="0"/>
              </a:rPr>
              <a:t>Conclusions</a:t>
            </a:r>
          </a:p>
          <a:p>
            <a:pPr marL="1197864" lvl="2" indent="-457200" algn="just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fr-FR" sz="1900" dirty="0" smtClean="0">
                <a:latin typeface="Calibri" pitchFamily="34" charset="0"/>
              </a:rPr>
              <a:t>LDAP actuellement</a:t>
            </a:r>
          </a:p>
          <a:p>
            <a:pPr marL="1197864" lvl="2" indent="-457200" algn="just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fr-FR" sz="1900" dirty="0" smtClean="0">
                <a:latin typeface="Calibri" pitchFamily="34" charset="0"/>
              </a:rPr>
              <a:t>Les évolutions possibles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fr-F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fr-F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fr-FR" dirty="0"/>
          </a:p>
        </p:txBody>
      </p:sp>
      <p:sp>
        <p:nvSpPr>
          <p:cNvPr id="18434" name="Espace réservé de la date 2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18435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BE"/>
              <a:t>Marc OLORY – LDAP et les services d’annuaire</a:t>
            </a:r>
          </a:p>
        </p:txBody>
      </p:sp>
      <p:sp>
        <p:nvSpPr>
          <p:cNvPr id="18436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7A531FB-EF33-4C7F-BC58-619D9E6391D5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BE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Sommaire</a:t>
            </a:r>
            <a:endParaRPr lang="fr-FR" dirty="0"/>
          </a:p>
        </p:txBody>
      </p:sp>
    </p:spTree>
  </p:cSld>
  <p:clrMapOvr>
    <a:masterClrMapping/>
  </p:clrMapOvr>
  <p:transition advTm="32203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53250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53251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5F688FA-4550-4697-ABA8-A0528A0EC923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fr-BE"/>
          </a:p>
        </p:txBody>
      </p:sp>
      <p:sp>
        <p:nvSpPr>
          <p:cNvPr id="53252" name="Espace réservé du contenu 7"/>
          <p:cNvSpPr>
            <a:spLocks noGrp="1"/>
          </p:cNvSpPr>
          <p:nvPr>
            <p:ph idx="4294967295"/>
          </p:nvPr>
        </p:nvSpPr>
        <p:spPr>
          <a:xfrm>
            <a:off x="0" y="785813"/>
            <a:ext cx="9144000" cy="5383212"/>
          </a:xfrm>
        </p:spPr>
        <p:txBody>
          <a:bodyPr/>
          <a:lstStyle/>
          <a:p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Le modèle de fonctionnement</a:t>
            </a: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lvl="1"/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Il décrit :</a:t>
            </a:r>
          </a:p>
          <a:p>
            <a:pPr lvl="2"/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les moyens d’ accès aux données</a:t>
            </a:r>
          </a:p>
          <a:p>
            <a:pPr lvl="2"/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les opérations applicables aux données</a:t>
            </a: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lvl="1"/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Les opérations possibles sont :</a:t>
            </a:r>
          </a:p>
          <a:p>
            <a:pPr lvl="2"/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opérations d’interrogation  requête pour accéder aux données</a:t>
            </a:r>
          </a:p>
          <a:p>
            <a:pPr lvl="2"/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opérations de comparaison  renvoie vrai ou faux si égal</a:t>
            </a:r>
          </a:p>
          <a:p>
            <a:pPr lvl="2"/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opérations de mise à jour  add, delete, rename, modify</a:t>
            </a:r>
          </a:p>
          <a:p>
            <a:pPr lvl="2"/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opérations d’authentification et de contrôle  bind, unbind, abandon</a:t>
            </a:r>
          </a:p>
          <a:p>
            <a:pPr>
              <a:buFont typeface="Wingdings 3" pitchFamily="18" charset="2"/>
              <a:buNone/>
            </a:pPr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</p:txBody>
      </p:sp>
      <p:sp>
        <p:nvSpPr>
          <p:cNvPr id="13" name="Rogner un rectangle avec un coin diagonal 12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2. Les concepts de LDAP</a:t>
            </a:r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5" name="Rogner un rectangle avec un coin diagonal 14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</p:spTree>
  </p:cSld>
  <p:clrMapOvr>
    <a:masterClrMapping/>
  </p:clrMapOvr>
  <p:transition advTm="6078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55298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55299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2DEF27C-3A82-44AF-B65E-17ADF4A618C4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fr-BE"/>
          </a:p>
        </p:txBody>
      </p:sp>
      <p:sp>
        <p:nvSpPr>
          <p:cNvPr id="55300" name="Espace réservé du contenu 7"/>
          <p:cNvSpPr>
            <a:spLocks noGrp="1"/>
          </p:cNvSpPr>
          <p:nvPr>
            <p:ph idx="4294967295"/>
          </p:nvPr>
        </p:nvSpPr>
        <p:spPr>
          <a:xfrm>
            <a:off x="0" y="785813"/>
            <a:ext cx="9144000" cy="5383212"/>
          </a:xfrm>
        </p:spPr>
        <p:txBody>
          <a:bodyPr/>
          <a:lstStyle/>
          <a:p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Le modèle de sécurité</a:t>
            </a: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lvl="1"/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Il décrit le moyen de protéger les données de l’annuaire</a:t>
            </a: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lvl="1"/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La sécurité se fait à plusieurs niveaux</a:t>
            </a:r>
          </a:p>
          <a:p>
            <a:pPr lvl="2"/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par l’authentification pour se connecter au service</a:t>
            </a:r>
          </a:p>
          <a:p>
            <a:pPr lvl="2"/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par un modèle de contrôle d’accès au données</a:t>
            </a:r>
          </a:p>
          <a:p>
            <a:pPr lvl="2"/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par le chiffrement des communications</a:t>
            </a:r>
          </a:p>
          <a:p>
            <a:pPr>
              <a:buFont typeface="Wingdings 3" pitchFamily="18" charset="2"/>
              <a:buNone/>
            </a:pPr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</p:txBody>
      </p:sp>
      <p:sp>
        <p:nvSpPr>
          <p:cNvPr id="13" name="Rogner un rectangle avec un coin diagonal 12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2. Les concepts de LDAP</a:t>
            </a:r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5" name="Rogner un rectangle avec un coin diagonal 14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</p:spTree>
  </p:cSld>
  <p:clrMapOvr>
    <a:masterClrMapping/>
  </p:clrMapOvr>
  <p:transition advTm="42562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57346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57347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FDA84B9-ADB0-48AE-BCF7-7826ED6B5E09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fr-BE"/>
          </a:p>
        </p:txBody>
      </p:sp>
      <p:sp>
        <p:nvSpPr>
          <p:cNvPr id="57348" name="Espace réservé du contenu 7"/>
          <p:cNvSpPr>
            <a:spLocks noGrp="1"/>
          </p:cNvSpPr>
          <p:nvPr>
            <p:ph idx="4294967295"/>
          </p:nvPr>
        </p:nvSpPr>
        <p:spPr>
          <a:xfrm>
            <a:off x="0" y="785813"/>
            <a:ext cx="9144000" cy="5383212"/>
          </a:xfrm>
        </p:spPr>
        <p:txBody>
          <a:bodyPr/>
          <a:lstStyle/>
          <a:p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Pour l’authentification, LDAPv3 propose plusieurs choix:</a:t>
            </a:r>
          </a:p>
          <a:p>
            <a:pPr lvl="2"/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Anonymous authentification  accès sans authentification</a:t>
            </a:r>
          </a:p>
          <a:p>
            <a:pPr lvl="2"/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Root DN authentification  accès administrateur</a:t>
            </a:r>
          </a:p>
          <a:p>
            <a:pPr lvl="2"/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Mot de passe + SSL ou TLS accès chiffré</a:t>
            </a:r>
          </a:p>
          <a:p>
            <a:pPr lvl="2"/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Certificats sur SSL  échange clé publique/privée</a:t>
            </a: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Le contrôle d’accès  droit d’accès aux données (lecture, écriture, recherche, comparaison)</a:t>
            </a: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Chiffrement  utilisation de SSL ou TLS</a:t>
            </a:r>
          </a:p>
        </p:txBody>
      </p:sp>
      <p:sp>
        <p:nvSpPr>
          <p:cNvPr id="13" name="Rogner un rectangle avec un coin diagonal 12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2. Les concepts de LDAP</a:t>
            </a:r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5" name="Rogner un rectangle avec un coin diagonal 14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</p:spTree>
  </p:cSld>
  <p:clrMapOvr>
    <a:masterClrMapping/>
  </p:clrMapOvr>
  <p:transition advTm="52641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59394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59395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D20E91C-A57D-461E-AE56-377B1E7EECB0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fr-BE"/>
          </a:p>
        </p:txBody>
      </p:sp>
      <p:sp>
        <p:nvSpPr>
          <p:cNvPr id="59396" name="Espace réservé du contenu 7"/>
          <p:cNvSpPr>
            <a:spLocks noGrp="1"/>
          </p:cNvSpPr>
          <p:nvPr>
            <p:ph idx="4294967295"/>
          </p:nvPr>
        </p:nvSpPr>
        <p:spPr>
          <a:xfrm>
            <a:off x="0" y="785813"/>
            <a:ext cx="9144000" cy="5383212"/>
          </a:xfrm>
        </p:spPr>
        <p:txBody>
          <a:bodyPr/>
          <a:lstStyle/>
          <a:p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Le modèle de duplication</a:t>
            </a: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Il définit comment dupliquer l’annuaire sur d’autres serveurs</a:t>
            </a: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Intérêt de dupliquer un serveur :</a:t>
            </a:r>
          </a:p>
          <a:p>
            <a:pPr lvl="2"/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pallier une panne de l’un des serveurs, coupure de réseaux, …</a:t>
            </a:r>
          </a:p>
          <a:p>
            <a:pPr lvl="2"/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répartir la charge du service</a:t>
            </a:r>
          </a:p>
          <a:p>
            <a:pPr lvl="2"/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garantir une qualité de service (temps de réponse)</a:t>
            </a:r>
          </a:p>
          <a:p>
            <a:pPr lvl="2"/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Pas encore standardisé  préparation du protocole LDUP</a:t>
            </a:r>
          </a:p>
          <a:p>
            <a:pPr lvl="2"/>
            <a:r>
              <a:rPr lang="fr-FR" smtClean="0"/>
              <a:t>(Lightweight Directory Update Protocol)</a:t>
            </a:r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</p:txBody>
      </p:sp>
      <p:sp>
        <p:nvSpPr>
          <p:cNvPr id="13" name="Rogner un rectangle avec un coin diagonal 12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2. Les concepts de LDAP</a:t>
            </a:r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5" name="Rogner un rectangle avec un coin diagonal 14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</p:spTree>
  </p:cSld>
  <p:clrMapOvr>
    <a:masterClrMapping/>
  </p:clrMapOvr>
  <p:transition advTm="50656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3. LDAP en pratique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3929063" y="3000375"/>
            <a:ext cx="5078412" cy="1454150"/>
          </a:xfrm>
        </p:spPr>
        <p:txBody>
          <a:bodyPr>
            <a:normAutofit/>
          </a:bodyPr>
          <a:lstStyle/>
          <a:p>
            <a:pPr marL="0" lvl="2" indent="0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2"/>
              <a:buNone/>
              <a:defRPr/>
            </a:pPr>
            <a:r>
              <a:rPr lang="fr-FR" dirty="0" smtClean="0"/>
              <a:t>A. Déployer un service d’annuaire LDAP</a:t>
            </a:r>
          </a:p>
          <a:p>
            <a:pPr marL="0" lvl="2" indent="0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2"/>
              <a:buNone/>
              <a:defRPr/>
            </a:pPr>
            <a:endParaRPr lang="fr-FR" dirty="0"/>
          </a:p>
        </p:txBody>
      </p:sp>
      <p:sp>
        <p:nvSpPr>
          <p:cNvPr id="61443" name="Espace réservé de la date 2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61444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BE"/>
              <a:t>Marc OLORY – LDAP et les services d’annuaire</a:t>
            </a:r>
          </a:p>
        </p:txBody>
      </p:sp>
      <p:sp>
        <p:nvSpPr>
          <p:cNvPr id="6144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F2D01A4-DB4E-4D1B-B5C8-5ED77682DD44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fr-BE"/>
          </a:p>
        </p:txBody>
      </p:sp>
    </p:spTree>
  </p:cSld>
  <p:clrMapOvr>
    <a:masterClrMapping/>
  </p:clrMapOvr>
  <p:transition advTm="1359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Espace réservé du contenu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8" indent="-514350">
              <a:buFont typeface="Wingdings" pitchFamily="2" charset="2"/>
              <a:buAutoNum type="alphaUcParenR"/>
            </a:pPr>
            <a:endParaRPr lang="fr-FR" smtClean="0"/>
          </a:p>
          <a:p>
            <a:pPr marL="623888" indent="-514350">
              <a:buFont typeface="Wingdings" pitchFamily="2" charset="2"/>
              <a:buAutoNum type="alphaUcParenR"/>
            </a:pPr>
            <a:endParaRPr lang="fr-FR" smtClean="0"/>
          </a:p>
          <a:p>
            <a:pPr marL="879475" lvl="1" indent="-514350"/>
            <a:r>
              <a:rPr lang="fr-FR" smtClean="0"/>
              <a:t>1</a:t>
            </a:r>
            <a:r>
              <a:rPr lang="fr-FR" baseline="30000" smtClean="0"/>
              <a:t>er</a:t>
            </a:r>
            <a:r>
              <a:rPr lang="fr-FR" smtClean="0"/>
              <a:t> étape </a:t>
            </a:r>
            <a:r>
              <a:rPr lang="fr-FR" smtClean="0">
                <a:sym typeface="Wingdings" pitchFamily="2" charset="2"/>
              </a:rPr>
              <a:t> phase de conception</a:t>
            </a:r>
            <a:endParaRPr lang="fr-FR" smtClean="0"/>
          </a:p>
          <a:p>
            <a:pPr marL="623888" indent="-514350"/>
            <a:endParaRPr lang="fr-FR" smtClean="0"/>
          </a:p>
          <a:p>
            <a:pPr marL="623888" indent="-514350"/>
            <a:endParaRPr lang="fr-FR" smtClean="0"/>
          </a:p>
          <a:p>
            <a:pPr marL="879475" lvl="1" indent="-514350"/>
            <a:r>
              <a:rPr lang="fr-FR" smtClean="0"/>
              <a:t>Pour déployer un service LDAP, il faut déterminer :</a:t>
            </a:r>
          </a:p>
          <a:p>
            <a:pPr marL="1117600" lvl="2" indent="-514350"/>
            <a:r>
              <a:rPr lang="fr-FR" smtClean="0"/>
              <a:t>la nature des données</a:t>
            </a:r>
          </a:p>
          <a:p>
            <a:pPr marL="1117600" lvl="2" indent="-514350"/>
            <a:r>
              <a:rPr lang="fr-FR" smtClean="0"/>
              <a:t>l’utilisation que l’on compte en faire</a:t>
            </a:r>
          </a:p>
          <a:p>
            <a:pPr marL="1117600" lvl="2" indent="-514350"/>
            <a:r>
              <a:rPr lang="fr-FR" smtClean="0"/>
              <a:t>la façon de gérer le tout</a:t>
            </a:r>
          </a:p>
          <a:p>
            <a:pPr marL="1117600" lvl="2" indent="-514350"/>
            <a:endParaRPr lang="fr-FR" smtClean="0"/>
          </a:p>
          <a:p>
            <a:pPr marL="1117600" lvl="2" indent="-514350"/>
            <a:endParaRPr lang="fr-FR" smtClean="0"/>
          </a:p>
        </p:txBody>
      </p:sp>
      <p:sp>
        <p:nvSpPr>
          <p:cNvPr id="62466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62467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6246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BD645B7-64D4-4064-ADD7-481C0F9CBC23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fr-BE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0" y="428612"/>
            <a:ext cx="9144000" cy="1143000"/>
          </a:xfrm>
        </p:spPr>
        <p:txBody>
          <a:bodyPr/>
          <a:lstStyle/>
          <a:p>
            <a:pPr marL="624078" indent="-514350" fontAlgn="auto">
              <a:spcAft>
                <a:spcPts val="0"/>
              </a:spcAft>
              <a:defRPr/>
            </a:pPr>
            <a:r>
              <a:rPr lang="fr-FR" sz="3200" dirty="0" smtClean="0"/>
              <a:t>A. Déployer un service d’annuaire LDAP</a:t>
            </a:r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  <p:sp>
        <p:nvSpPr>
          <p:cNvPr id="11" name="Rogner un rectangle avec un coin diagonal 10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2. Les concepts de LDAP</a:t>
            </a:r>
          </a:p>
        </p:txBody>
      </p:sp>
      <p:sp>
        <p:nvSpPr>
          <p:cNvPr id="12" name="Rogner un rectangle avec un coin diagonal 11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3. LDAP en pratique</a:t>
            </a:r>
          </a:p>
        </p:txBody>
      </p:sp>
    </p:spTree>
  </p:cSld>
  <p:clrMapOvr>
    <a:masterClrMapping/>
  </p:clrMapOvr>
  <p:transition advTm="282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63490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63491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B484B71-4585-48D5-A848-E307FAFC246D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36</a:t>
            </a:fld>
            <a:endParaRPr lang="fr-BE"/>
          </a:p>
        </p:txBody>
      </p:sp>
      <p:sp>
        <p:nvSpPr>
          <p:cNvPr id="63492" name="Espace réservé du contenu 7"/>
          <p:cNvSpPr>
            <a:spLocks noGrp="1"/>
          </p:cNvSpPr>
          <p:nvPr>
            <p:ph idx="4294967295"/>
          </p:nvPr>
        </p:nvSpPr>
        <p:spPr>
          <a:xfrm>
            <a:off x="414338" y="857250"/>
            <a:ext cx="8372475" cy="5572125"/>
          </a:xfrm>
        </p:spPr>
        <p:txBody>
          <a:bodyPr/>
          <a:lstStyle/>
          <a:p>
            <a:pPr marL="623888" indent="-514350"/>
            <a:r>
              <a:rPr lang="fr-FR" smtClean="0"/>
              <a:t>Exemple :</a:t>
            </a:r>
          </a:p>
          <a:p>
            <a:pPr marL="623888" indent="-514350"/>
            <a:endParaRPr lang="fr-FR" smtClean="0"/>
          </a:p>
          <a:p>
            <a:pPr marL="623888" indent="-514350"/>
            <a:endParaRPr lang="fr-FR" smtClean="0"/>
          </a:p>
          <a:p>
            <a:pPr marL="879475" lvl="1" indent="-514350"/>
            <a:r>
              <a:rPr lang="fr-FR" smtClean="0"/>
              <a:t>organisation </a:t>
            </a:r>
            <a:r>
              <a:rPr lang="fr-FR" smtClean="0">
                <a:sym typeface="Wingdings" pitchFamily="2" charset="2"/>
              </a:rPr>
              <a:t> </a:t>
            </a:r>
            <a:r>
              <a:rPr lang="fr-FR" smtClean="0"/>
              <a:t>Ecole Ingénieurs 2000</a:t>
            </a:r>
          </a:p>
          <a:p>
            <a:pPr marL="879475" lvl="1" indent="-514350"/>
            <a:r>
              <a:rPr lang="fr-FR" smtClean="0"/>
              <a:t>se situe </a:t>
            </a:r>
            <a:r>
              <a:rPr lang="fr-FR" smtClean="0">
                <a:sym typeface="Wingdings" pitchFamily="2" charset="2"/>
              </a:rPr>
              <a:t> à l’ UMLV, à Paris, en france</a:t>
            </a:r>
          </a:p>
          <a:p>
            <a:pPr marL="879475" lvl="1" indent="-514350"/>
            <a:r>
              <a:rPr lang="fr-FR" smtClean="0">
                <a:sym typeface="Wingdings" pitchFamily="2" charset="2"/>
              </a:rPr>
              <a:t>est composé de :</a:t>
            </a:r>
          </a:p>
          <a:p>
            <a:pPr marL="1117600" lvl="2" indent="-514350"/>
            <a:r>
              <a:rPr lang="fr-FR" smtClean="0">
                <a:sym typeface="Wingdings" pitchFamily="2" charset="2"/>
              </a:rPr>
              <a:t>filières (MFPI, GM, IR, …)</a:t>
            </a:r>
          </a:p>
          <a:p>
            <a:pPr marL="1117600" lvl="2" indent="-514350"/>
            <a:r>
              <a:rPr lang="fr-FR" smtClean="0">
                <a:sym typeface="Wingdings" pitchFamily="2" charset="2"/>
              </a:rPr>
              <a:t>groupes (IR1, IR2, MFPI4, …)</a:t>
            </a:r>
          </a:p>
          <a:p>
            <a:pPr marL="1117600" lvl="2" indent="-514350"/>
            <a:r>
              <a:rPr lang="fr-FR" smtClean="0">
                <a:sym typeface="Wingdings" pitchFamily="2" charset="2"/>
              </a:rPr>
              <a:t>personnes (Jean, Paul, Ziggy, …)</a:t>
            </a:r>
            <a:endParaRPr lang="fr-FR" smtClean="0"/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  <p:sp>
        <p:nvSpPr>
          <p:cNvPr id="11" name="Rogner un rectangle avec un coin diagonal 10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2. Les concepts de LDAP</a:t>
            </a:r>
          </a:p>
        </p:txBody>
      </p:sp>
      <p:sp>
        <p:nvSpPr>
          <p:cNvPr id="12" name="Rogner un rectangle avec un coin diagonal 11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3. LDAP en pratique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64514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64515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A28251F-CCB5-45F9-B807-1B584385DF13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37</a:t>
            </a:fld>
            <a:endParaRPr lang="fr-BE"/>
          </a:p>
        </p:txBody>
      </p:sp>
      <p:sp>
        <p:nvSpPr>
          <p:cNvPr id="64516" name="Espace réservé du contenu 7"/>
          <p:cNvSpPr>
            <a:spLocks noGrp="1"/>
          </p:cNvSpPr>
          <p:nvPr>
            <p:ph idx="4294967295"/>
          </p:nvPr>
        </p:nvSpPr>
        <p:spPr>
          <a:xfrm>
            <a:off x="414338" y="857250"/>
            <a:ext cx="8372475" cy="5572125"/>
          </a:xfrm>
        </p:spPr>
        <p:txBody>
          <a:bodyPr/>
          <a:lstStyle/>
          <a:p>
            <a:pPr marL="623888" indent="-514350"/>
            <a:r>
              <a:rPr lang="fr-FR" smtClean="0"/>
              <a:t>Design du Directory Information Tree (DIT) :</a:t>
            </a:r>
          </a:p>
          <a:p>
            <a:pPr marL="1117600" lvl="2" indent="-514350"/>
            <a:endParaRPr lang="fr-FR" smtClean="0"/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  <p:sp>
        <p:nvSpPr>
          <p:cNvPr id="11" name="Rogner un rectangle avec un coin diagonal 10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2. Les concepts de LDAP</a:t>
            </a:r>
          </a:p>
        </p:txBody>
      </p:sp>
      <p:sp>
        <p:nvSpPr>
          <p:cNvPr id="12" name="Rogner un rectangle avec un coin diagonal 11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3. LDAP en pratique</a:t>
            </a:r>
          </a:p>
        </p:txBody>
      </p:sp>
      <p:pic>
        <p:nvPicPr>
          <p:cNvPr id="6452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88" y="1785938"/>
            <a:ext cx="607695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65538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65539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7155444-FFA1-458F-AFB2-C200C1467ECB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38</a:t>
            </a:fld>
            <a:endParaRPr lang="fr-BE"/>
          </a:p>
        </p:txBody>
      </p:sp>
      <p:sp>
        <p:nvSpPr>
          <p:cNvPr id="65540" name="Espace réservé du contenu 7"/>
          <p:cNvSpPr>
            <a:spLocks noGrp="1"/>
          </p:cNvSpPr>
          <p:nvPr>
            <p:ph idx="4294967295"/>
          </p:nvPr>
        </p:nvSpPr>
        <p:spPr>
          <a:xfrm>
            <a:off x="414338" y="857250"/>
            <a:ext cx="8372475" cy="5572125"/>
          </a:xfrm>
        </p:spPr>
        <p:txBody>
          <a:bodyPr/>
          <a:lstStyle/>
          <a:p>
            <a:pPr marL="623888" indent="-514350"/>
            <a:endParaRPr lang="fr-FR" smtClean="0"/>
          </a:p>
          <a:p>
            <a:pPr marL="623888" indent="-514350"/>
            <a:r>
              <a:rPr lang="fr-FR" smtClean="0"/>
              <a:t>2</a:t>
            </a:r>
            <a:r>
              <a:rPr lang="fr-FR" baseline="30000" smtClean="0"/>
              <a:t>ème</a:t>
            </a:r>
            <a:r>
              <a:rPr lang="fr-FR" smtClean="0"/>
              <a:t> étape: déployer et remplir le serveur LDAP</a:t>
            </a:r>
          </a:p>
          <a:p>
            <a:pPr marL="623888" indent="-514350"/>
            <a:endParaRPr lang="fr-FR" smtClean="0"/>
          </a:p>
          <a:p>
            <a:pPr marL="1117600" lvl="2" indent="-514350"/>
            <a:r>
              <a:rPr lang="fr-FR" smtClean="0"/>
              <a:t>installation du serveur</a:t>
            </a:r>
          </a:p>
          <a:p>
            <a:pPr marL="1117600" lvl="2" indent="-514350"/>
            <a:r>
              <a:rPr lang="fr-FR" smtClean="0"/>
              <a:t>création compte administrateur</a:t>
            </a:r>
          </a:p>
          <a:p>
            <a:pPr marL="1117600" lvl="2" indent="-514350"/>
            <a:r>
              <a:rPr lang="fr-FR" smtClean="0"/>
              <a:t>ajout des nouveaux objets suivant le DIT</a:t>
            </a:r>
          </a:p>
          <a:p>
            <a:pPr marL="1117600" lvl="2" indent="-514350"/>
            <a:endParaRPr lang="fr-FR" smtClean="0"/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  <p:sp>
        <p:nvSpPr>
          <p:cNvPr id="11" name="Rogner un rectangle avec un coin diagonal 10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2. Les concepts de LDAP</a:t>
            </a:r>
          </a:p>
        </p:txBody>
      </p:sp>
      <p:sp>
        <p:nvSpPr>
          <p:cNvPr id="12" name="Rogner un rectangle avec un coin diagonal 11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3. LDAP en pratique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66562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66563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3130A83-9AF0-4223-B0F7-0A9F12D7BEA1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39</a:t>
            </a:fld>
            <a:endParaRPr lang="fr-BE"/>
          </a:p>
        </p:txBody>
      </p:sp>
      <p:sp>
        <p:nvSpPr>
          <p:cNvPr id="66564" name="Espace réservé du contenu 7"/>
          <p:cNvSpPr>
            <a:spLocks noGrp="1"/>
          </p:cNvSpPr>
          <p:nvPr>
            <p:ph idx="4294967295"/>
          </p:nvPr>
        </p:nvSpPr>
        <p:spPr>
          <a:xfrm>
            <a:off x="414338" y="857250"/>
            <a:ext cx="8372475" cy="5572125"/>
          </a:xfrm>
        </p:spPr>
        <p:txBody>
          <a:bodyPr/>
          <a:lstStyle/>
          <a:p>
            <a:pPr marL="623888" indent="-514350"/>
            <a:endParaRPr lang="fr-FR" smtClean="0"/>
          </a:p>
          <a:p>
            <a:pPr marL="623888" indent="-514350"/>
            <a:r>
              <a:rPr lang="fr-FR" smtClean="0"/>
              <a:t>Démonstration</a:t>
            </a:r>
          </a:p>
          <a:p>
            <a:pPr marL="1117600" lvl="2" indent="-514350"/>
            <a:endParaRPr lang="fr-FR" smtClean="0"/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  <p:sp>
        <p:nvSpPr>
          <p:cNvPr id="11" name="Rogner un rectangle avec un coin diagonal 10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2. Les concepts de LDAP</a:t>
            </a:r>
          </a:p>
        </p:txBody>
      </p:sp>
      <p:sp>
        <p:nvSpPr>
          <p:cNvPr id="12" name="Rogner un rectangle avec un coin diagonal 11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3. LDAP en pratique</a:t>
            </a:r>
          </a:p>
        </p:txBody>
      </p:sp>
      <p:pic>
        <p:nvPicPr>
          <p:cNvPr id="66577" name="Picture 6" descr="C:\Documents and Settings\Administrateur\Local Settings\Temporary Internet Files\Content.IE5\5YTS447R\MCj0431632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25" y="2143125"/>
            <a:ext cx="3214688" cy="321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1.Les services d’annuaire</a:t>
            </a:r>
            <a:endParaRPr lang="fr-FR" dirty="0"/>
          </a:p>
        </p:txBody>
      </p:sp>
      <p:sp>
        <p:nvSpPr>
          <p:cNvPr id="19458" name="Espace réservé du texte 7"/>
          <p:cNvSpPr>
            <a:spLocks noGrp="1"/>
          </p:cNvSpPr>
          <p:nvPr>
            <p:ph type="body" idx="1"/>
          </p:nvPr>
        </p:nvSpPr>
        <p:spPr>
          <a:xfrm>
            <a:off x="3922713" y="2932113"/>
            <a:ext cx="4572000" cy="1454150"/>
          </a:xfrm>
        </p:spPr>
        <p:txBody>
          <a:bodyPr/>
          <a:lstStyle/>
          <a:p>
            <a:r>
              <a:rPr lang="fr-FR" smtClean="0"/>
              <a:t>A. Présentation</a:t>
            </a:r>
          </a:p>
        </p:txBody>
      </p:sp>
      <p:sp>
        <p:nvSpPr>
          <p:cNvPr id="19459" name="Espace réservé de la date 2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19460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BE"/>
              <a:t>Marc OLORY – LDAP et les services d’annuaire</a:t>
            </a:r>
          </a:p>
        </p:txBody>
      </p:sp>
      <p:sp>
        <p:nvSpPr>
          <p:cNvPr id="19461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E31E063-A3CA-45B5-8233-14A36462CEF8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BE"/>
          </a:p>
        </p:txBody>
      </p:sp>
    </p:spTree>
  </p:cSld>
  <p:clrMapOvr>
    <a:masterClrMapping/>
  </p:clrMapOvr>
  <p:transition advTm="3891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3. LDAP en pratique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3929063" y="3000375"/>
            <a:ext cx="5078412" cy="1454150"/>
          </a:xfrm>
        </p:spPr>
        <p:txBody>
          <a:bodyPr>
            <a:normAutofit/>
          </a:bodyPr>
          <a:lstStyle/>
          <a:p>
            <a:pPr marL="0" lvl="2" indent="0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2"/>
              <a:buNone/>
              <a:defRPr/>
            </a:pPr>
            <a:r>
              <a:rPr lang="fr-FR" dirty="0" smtClean="0"/>
              <a:t>B. Sécuriser le service </a:t>
            </a:r>
          </a:p>
          <a:p>
            <a:pPr marL="0" lvl="2" indent="0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2"/>
              <a:buNone/>
              <a:defRPr/>
            </a:pPr>
            <a:endParaRPr lang="fr-FR" dirty="0"/>
          </a:p>
        </p:txBody>
      </p:sp>
      <p:sp>
        <p:nvSpPr>
          <p:cNvPr id="67587" name="Espace réservé de la date 2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67588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BE"/>
              <a:t>Marc OLORY – LDAP et les services d’annuaire</a:t>
            </a:r>
          </a:p>
        </p:txBody>
      </p:sp>
      <p:sp>
        <p:nvSpPr>
          <p:cNvPr id="67589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FDCAE16-6EA0-4AA1-A9D4-DE30FBAB441A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40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Espace réservé du contenu 7"/>
          <p:cNvSpPr>
            <a:spLocks noGrp="1"/>
          </p:cNvSpPr>
          <p:nvPr>
            <p:ph idx="1"/>
          </p:nvPr>
        </p:nvSpPr>
        <p:spPr>
          <a:xfrm>
            <a:off x="457200" y="1643063"/>
            <a:ext cx="8229600" cy="4364037"/>
          </a:xfrm>
        </p:spPr>
        <p:txBody>
          <a:bodyPr/>
          <a:lstStyle/>
          <a:p>
            <a:pPr marL="623888" indent="-514350"/>
            <a:r>
              <a:rPr lang="fr-FR" smtClean="0"/>
              <a:t>Utilisation des ACL</a:t>
            </a:r>
          </a:p>
          <a:p>
            <a:pPr marL="879475" lvl="1" indent="-514350"/>
            <a:r>
              <a:rPr lang="fr-FR" smtClean="0"/>
              <a:t>fichier de configuration /etc/ldap/slapd.conf</a:t>
            </a:r>
          </a:p>
          <a:p>
            <a:pPr marL="623888" indent="-514350"/>
            <a:endParaRPr lang="fr-FR" smtClean="0"/>
          </a:p>
          <a:p>
            <a:pPr marL="623888" indent="-514350"/>
            <a:r>
              <a:rPr lang="fr-FR" smtClean="0"/>
              <a:t>Plusieurs niveaux d’accès</a:t>
            </a:r>
          </a:p>
          <a:p>
            <a:pPr marL="623888" indent="-514350"/>
            <a:endParaRPr lang="fr-FR" smtClean="0"/>
          </a:p>
          <a:p>
            <a:pPr marL="623888" indent="-514350"/>
            <a:endParaRPr lang="fr-FR" smtClean="0"/>
          </a:p>
          <a:p>
            <a:pPr marL="623888" indent="-514350"/>
            <a:endParaRPr lang="fr-FR" smtClean="0"/>
          </a:p>
        </p:txBody>
      </p:sp>
      <p:sp>
        <p:nvSpPr>
          <p:cNvPr id="68610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68611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68612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14E8949-57D1-4558-8A92-754ACBE27FA8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41</a:t>
            </a:fld>
            <a:endParaRPr lang="fr-BE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28596" y="428612"/>
            <a:ext cx="8229600" cy="1143000"/>
          </a:xfrm>
        </p:spPr>
        <p:txBody>
          <a:bodyPr/>
          <a:lstStyle/>
          <a:p>
            <a:pPr marL="624078" indent="-514350" fontAlgn="auto">
              <a:spcAft>
                <a:spcPts val="0"/>
              </a:spcAft>
              <a:defRPr/>
            </a:pPr>
            <a:r>
              <a:rPr lang="fr-FR" sz="4000" dirty="0" smtClean="0"/>
              <a:t>B. Sécuriser le service</a:t>
            </a:r>
          </a:p>
        </p:txBody>
      </p:sp>
      <p:sp>
        <p:nvSpPr>
          <p:cNvPr id="13" name="Rogner un rectangle avec un coin diagonal 12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2. Les concepts de LDAP</a:t>
            </a:r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5" name="Rogner un rectangle avec un coin diagonal 14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3. LDAP en pratique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1785938" y="3500438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322"/>
                <a:gridCol w="473867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Niveau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Description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none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pas d’accès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compare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aseline="0" dirty="0" smtClean="0"/>
                        <a:t>pour comparer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auth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aseline="0" dirty="0" smtClean="0"/>
                        <a:t>pour l’authentification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search</a:t>
                      </a:r>
                      <a:r>
                        <a:rPr lang="fr-FR" dirty="0" smtClean="0"/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pour</a:t>
                      </a:r>
                      <a:r>
                        <a:rPr lang="fr-FR" baseline="0" dirty="0" smtClean="0"/>
                        <a:t> rechercher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read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pour lire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write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pour écrire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70658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70659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CB388E9-83A9-4FC1-8C53-E9FA9927883F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42</a:t>
            </a:fld>
            <a:endParaRPr lang="fr-BE"/>
          </a:p>
        </p:txBody>
      </p:sp>
      <p:sp>
        <p:nvSpPr>
          <p:cNvPr id="70660" name="Espace réservé du contenu 7"/>
          <p:cNvSpPr>
            <a:spLocks noGrp="1"/>
          </p:cNvSpPr>
          <p:nvPr>
            <p:ph idx="4294967295"/>
          </p:nvPr>
        </p:nvSpPr>
        <p:spPr>
          <a:xfrm>
            <a:off x="428625" y="642938"/>
            <a:ext cx="8229600" cy="4864100"/>
          </a:xfrm>
        </p:spPr>
        <p:txBody>
          <a:bodyPr/>
          <a:lstStyle/>
          <a:p>
            <a:pPr marL="623888" indent="-514350"/>
            <a:r>
              <a:rPr lang="fr-FR" smtClean="0"/>
              <a:t>Plusieurs types d’utilisateur</a:t>
            </a:r>
          </a:p>
          <a:p>
            <a:pPr marL="623888" indent="-514350"/>
            <a:endParaRPr lang="fr-FR" smtClean="0"/>
          </a:p>
          <a:p>
            <a:pPr marL="623888" indent="-514350"/>
            <a:endParaRPr lang="fr-FR" smtClean="0"/>
          </a:p>
          <a:p>
            <a:pPr marL="623888" indent="-514350"/>
            <a:endParaRPr lang="fr-FR" smtClean="0"/>
          </a:p>
          <a:p>
            <a:pPr marL="623888" indent="-514350"/>
            <a:endParaRPr lang="fr-FR" smtClean="0"/>
          </a:p>
          <a:p>
            <a:pPr marL="623888" indent="-514350"/>
            <a:endParaRPr lang="fr-FR" smtClean="0"/>
          </a:p>
          <a:p>
            <a:pPr marL="623888" indent="-514350"/>
            <a:r>
              <a:rPr lang="fr-FR" smtClean="0"/>
              <a:t>Exemple:</a:t>
            </a:r>
          </a:p>
          <a:p>
            <a:pPr marL="623888" indent="-514350"/>
            <a:endParaRPr lang="fr-FR" smtClean="0"/>
          </a:p>
          <a:p>
            <a:pPr marL="623888" indent="-514350"/>
            <a:endParaRPr lang="fr-FR" smtClean="0"/>
          </a:p>
          <a:p>
            <a:pPr marL="623888" indent="-514350"/>
            <a:endParaRPr lang="fr-FR" smtClean="0"/>
          </a:p>
        </p:txBody>
      </p:sp>
      <p:sp>
        <p:nvSpPr>
          <p:cNvPr id="13" name="Rogner un rectangle avec un coin diagonal 12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2. Les concepts de LDAP</a:t>
            </a:r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5" name="Rogner un rectangle avec un coin diagonal 14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3. LDAP en pratique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357188" y="1143000"/>
          <a:ext cx="842968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6526"/>
                <a:gridCol w="468315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Niveau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Description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*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tous les types d’utilisateurs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anonymous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aseline="0" dirty="0" smtClean="0"/>
                        <a:t>utilisateur anonyme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users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aseline="0" dirty="0" smtClean="0"/>
                        <a:t>utilisateur authentifié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self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utilisateur</a:t>
                      </a:r>
                      <a:r>
                        <a:rPr lang="fr-FR" baseline="0" dirty="0" smtClean="0"/>
                        <a:t> associé à l’entrée recherchée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err="1" smtClean="0"/>
                        <a:t>dn</a:t>
                      </a:r>
                      <a:r>
                        <a:rPr lang="fr-FR" dirty="0" smtClean="0"/>
                        <a:t>.&lt;scope-style&gt;=&lt;DN&gt;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utilisateur</a:t>
                      </a:r>
                      <a:r>
                        <a:rPr lang="fr-FR" baseline="0" dirty="0" smtClean="0"/>
                        <a:t>s appartenant à un « groupe »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ZoneTexte 11"/>
          <p:cNvSpPr txBox="1"/>
          <p:nvPr/>
        </p:nvSpPr>
        <p:spPr>
          <a:xfrm>
            <a:off x="500034" y="4000504"/>
            <a:ext cx="8143932" cy="120032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access to *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by self write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by anonymous auth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by * read </a:t>
            </a:r>
            <a:endParaRPr lang="fr-FR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500034" y="3929066"/>
            <a:ext cx="8143932" cy="230832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access to </a:t>
            </a:r>
            <a:r>
              <a:rPr lang="en-US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dn.subtree</a:t>
            </a: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="dc=</a:t>
            </a:r>
            <a:r>
              <a:rPr lang="en-US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example,dc</a:t>
            </a: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=com" </a:t>
            </a:r>
            <a:r>
              <a:rPr lang="en-US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attrs</a:t>
            </a: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homePhone</a:t>
            </a: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	by self write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by </a:t>
            </a:r>
            <a:r>
              <a:rPr lang="en-US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dn.children</a:t>
            </a: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="dc=</a:t>
            </a:r>
            <a:r>
              <a:rPr lang="en-US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example,dc</a:t>
            </a: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=com" search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by </a:t>
            </a:r>
            <a:r>
              <a:rPr lang="en-US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peername.regex</a:t>
            </a: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=IP:10\..+ read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access to </a:t>
            </a:r>
            <a:r>
              <a:rPr lang="en-US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dn.subtree</a:t>
            </a: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="dc=</a:t>
            </a:r>
            <a:r>
              <a:rPr lang="en-US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example,dc</a:t>
            </a: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=com"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by self write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by </a:t>
            </a:r>
            <a:r>
              <a:rPr lang="en-US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dn.children</a:t>
            </a: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="dc=</a:t>
            </a:r>
            <a:r>
              <a:rPr lang="en-US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example,dc</a:t>
            </a: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=com" search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by anonymous auth </a:t>
            </a:r>
            <a:endParaRPr lang="fr-FR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4.Conclusions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3929063" y="3000375"/>
            <a:ext cx="5078412" cy="1454150"/>
          </a:xfrm>
        </p:spPr>
        <p:txBody>
          <a:bodyPr>
            <a:normAutofit/>
          </a:bodyPr>
          <a:lstStyle/>
          <a:p>
            <a:pPr marL="0" lvl="2" indent="0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2"/>
              <a:buNone/>
              <a:defRPr/>
            </a:pPr>
            <a:r>
              <a:rPr lang="fr-FR" dirty="0" smtClean="0"/>
              <a:t>A. LDAP actuellement</a:t>
            </a:r>
          </a:p>
          <a:p>
            <a:pPr marL="0" lvl="2" indent="0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2"/>
              <a:buNone/>
              <a:defRPr/>
            </a:pPr>
            <a:endParaRPr lang="fr-FR" dirty="0"/>
          </a:p>
        </p:txBody>
      </p:sp>
      <p:sp>
        <p:nvSpPr>
          <p:cNvPr id="72707" name="Espace réservé de la date 2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72708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BE"/>
              <a:t>Marc OLORY – LDAP et les services d’annuaire</a:t>
            </a:r>
          </a:p>
        </p:txBody>
      </p:sp>
      <p:sp>
        <p:nvSpPr>
          <p:cNvPr id="72709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FE7F022-83E1-4884-A14C-8F32AF8D0F19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43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Espace réservé du contenu 7"/>
          <p:cNvSpPr>
            <a:spLocks noGrp="1"/>
          </p:cNvSpPr>
          <p:nvPr>
            <p:ph idx="1"/>
          </p:nvPr>
        </p:nvSpPr>
        <p:spPr>
          <a:xfrm>
            <a:off x="457200" y="1714500"/>
            <a:ext cx="8229600" cy="4292600"/>
          </a:xfrm>
        </p:spPr>
        <p:txBody>
          <a:bodyPr/>
          <a:lstStyle/>
          <a:p>
            <a:pPr marL="623888" indent="-514350"/>
            <a:r>
              <a:rPr lang="fr-FR" smtClean="0"/>
              <a:t>Les serveurs LDAP les plus connus sont:	</a:t>
            </a:r>
          </a:p>
          <a:p>
            <a:pPr marL="879475" lvl="1" indent="-514350"/>
            <a:r>
              <a:rPr lang="fr-FR" smtClean="0"/>
              <a:t>OpenLDAP</a:t>
            </a:r>
          </a:p>
          <a:p>
            <a:pPr marL="879475" lvl="1" indent="-514350"/>
            <a:r>
              <a:rPr lang="fr-FR" smtClean="0"/>
              <a:t>TinyLDAP</a:t>
            </a:r>
          </a:p>
          <a:p>
            <a:pPr marL="879475" lvl="1" indent="-514350"/>
            <a:r>
              <a:rPr lang="fr-FR" smtClean="0"/>
              <a:t>Apache Directory Server</a:t>
            </a:r>
          </a:p>
          <a:p>
            <a:pPr marL="879475" lvl="1" indent="-514350"/>
            <a:r>
              <a:rPr lang="fr-FR" smtClean="0"/>
              <a:t>Oracle Internet Directory</a:t>
            </a:r>
          </a:p>
          <a:p>
            <a:pPr marL="879475" lvl="1" indent="-514350"/>
            <a:r>
              <a:rPr lang="fr-FR" smtClean="0"/>
              <a:t>Sun Java System Directory Server</a:t>
            </a:r>
          </a:p>
          <a:p>
            <a:pPr marL="879475" lvl="1" indent="-514350"/>
            <a:r>
              <a:rPr lang="fr-FR" smtClean="0"/>
              <a:t>…</a:t>
            </a:r>
          </a:p>
          <a:p>
            <a:pPr marL="879475" lvl="1" indent="-514350"/>
            <a:endParaRPr lang="fr-FR" smtClean="0"/>
          </a:p>
          <a:p>
            <a:pPr marL="879475" lvl="1" indent="-514350"/>
            <a:endParaRPr lang="fr-FR" smtClean="0"/>
          </a:p>
        </p:txBody>
      </p:sp>
      <p:sp>
        <p:nvSpPr>
          <p:cNvPr id="73730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73731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73732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E8146BB-5051-431C-93DF-19C38ED0424F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44</a:t>
            </a:fld>
            <a:endParaRPr lang="fr-BE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28596" y="428612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sz="4000" dirty="0" smtClean="0"/>
              <a:t>A. LDAP actuellement</a:t>
            </a:r>
            <a:endParaRPr lang="fr-FR" sz="2700" dirty="0"/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4. Conclusions</a:t>
            </a:r>
          </a:p>
        </p:txBody>
      </p:sp>
      <p:sp>
        <p:nvSpPr>
          <p:cNvPr id="11" name="Rogner un rectangle avec un coin diagonal 10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2. Les concepts de LDAP</a:t>
            </a:r>
          </a:p>
        </p:txBody>
      </p:sp>
      <p:sp>
        <p:nvSpPr>
          <p:cNvPr id="12" name="Rogner un rectangle avec un coin diagonal 11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3. LDAP en pratique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457200" y="1714500"/>
            <a:ext cx="8686800" cy="4292600"/>
          </a:xfrm>
        </p:spPr>
        <p:txBody>
          <a:bodyPr>
            <a:normAutofit fontScale="92500"/>
          </a:bodyPr>
          <a:lstStyle/>
          <a:p>
            <a:pPr marL="624078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r-FR" dirty="0" smtClean="0"/>
              <a:t>Les annuaires LDAP sont utilisés pour :</a:t>
            </a:r>
          </a:p>
          <a:p>
            <a:pPr marL="1117854" lvl="2" indent="-514350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dirty="0" smtClean="0"/>
              <a:t>des applications systèmes</a:t>
            </a:r>
          </a:p>
          <a:p>
            <a:pPr marL="1117854" lvl="2" indent="-514350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dirty="0" smtClean="0"/>
              <a:t>des applications Intranet/Extranet/Internet</a:t>
            </a:r>
          </a:p>
          <a:p>
            <a:pPr marL="1117854" lvl="2" indent="-514350" fontAlgn="auto">
              <a:spcAft>
                <a:spcPts val="0"/>
              </a:spcAft>
              <a:buFont typeface="Wingdings 2"/>
              <a:buChar char=""/>
              <a:defRPr/>
            </a:pPr>
            <a:endParaRPr lang="fr-FR" dirty="0" smtClean="0"/>
          </a:p>
          <a:p>
            <a:pPr marL="624078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r-FR" dirty="0" smtClean="0"/>
              <a:t>Différentes API destinées à créer ces applications :</a:t>
            </a:r>
          </a:p>
          <a:p>
            <a:pPr marL="1117854" lvl="2" indent="-514350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dirty="0" smtClean="0"/>
              <a:t>API d’</a:t>
            </a:r>
            <a:r>
              <a:rPr lang="fr-FR" dirty="0" err="1" smtClean="0"/>
              <a:t>OpenLDAP</a:t>
            </a:r>
            <a:r>
              <a:rPr lang="fr-FR" dirty="0" smtClean="0"/>
              <a:t> </a:t>
            </a:r>
            <a:r>
              <a:rPr lang="fr-FR" dirty="0" smtClean="0">
                <a:sym typeface="Wingdings" pitchFamily="2" charset="2"/>
              </a:rPr>
              <a:t> C</a:t>
            </a:r>
          </a:p>
          <a:p>
            <a:pPr marL="1117854" lvl="2" indent="-514350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dirty="0" smtClean="0">
                <a:sym typeface="Wingdings" pitchFamily="2" charset="2"/>
              </a:rPr>
              <a:t>Sun ONE directory SDK  C et Java</a:t>
            </a:r>
          </a:p>
          <a:p>
            <a:pPr marL="1117854" lvl="2" indent="-514350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dirty="0" smtClean="0"/>
              <a:t>Mozilla Directory SDK </a:t>
            </a:r>
            <a:r>
              <a:rPr lang="fr-FR" dirty="0" smtClean="0">
                <a:sym typeface="Wingdings" pitchFamily="2" charset="2"/>
              </a:rPr>
              <a:t> Java</a:t>
            </a:r>
          </a:p>
          <a:p>
            <a:pPr marL="1117854" lvl="2" indent="-514350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dirty="0" smtClean="0">
                <a:sym typeface="Wingdings" pitchFamily="2" charset="2"/>
              </a:rPr>
              <a:t>Net::LDAP  Perl</a:t>
            </a:r>
          </a:p>
          <a:p>
            <a:pPr marL="1117854" lvl="2" indent="-514350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dirty="0" smtClean="0">
                <a:sym typeface="Wingdings" pitchFamily="2" charset="2"/>
              </a:rPr>
              <a:t>API python LDAP  Python</a:t>
            </a:r>
          </a:p>
          <a:p>
            <a:pPr marL="1117854" lvl="2" indent="-514350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dirty="0" smtClean="0">
                <a:sym typeface="Wingdings" pitchFamily="2" charset="2"/>
              </a:rPr>
              <a:t>API </a:t>
            </a:r>
            <a:r>
              <a:rPr lang="fr-FR" dirty="0" err="1" smtClean="0">
                <a:sym typeface="Wingdings" pitchFamily="2" charset="2"/>
              </a:rPr>
              <a:t>php</a:t>
            </a:r>
            <a:r>
              <a:rPr lang="fr-FR" dirty="0" smtClean="0">
                <a:sym typeface="Wingdings" pitchFamily="2" charset="2"/>
              </a:rPr>
              <a:t> LDAP  PHP</a:t>
            </a:r>
            <a:endParaRPr lang="fr-FR" dirty="0" smtClean="0"/>
          </a:p>
          <a:p>
            <a:pPr marL="880110" lvl="1" indent="-514350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fr-FR" dirty="0" smtClean="0"/>
          </a:p>
        </p:txBody>
      </p:sp>
      <p:sp>
        <p:nvSpPr>
          <p:cNvPr id="74754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7475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7475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4E72D06-BE11-493E-8B67-A90385658215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45</a:t>
            </a:fld>
            <a:endParaRPr lang="fr-BE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28596" y="428612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sz="4000" dirty="0" smtClean="0"/>
              <a:t>A. LDAP actuellement</a:t>
            </a:r>
            <a:endParaRPr lang="fr-FR" sz="2700" dirty="0"/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4. Conclusions</a:t>
            </a:r>
          </a:p>
        </p:txBody>
      </p:sp>
      <p:sp>
        <p:nvSpPr>
          <p:cNvPr id="11" name="Rogner un rectangle avec un coin diagonal 10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2. Les concepts de LDAP</a:t>
            </a:r>
          </a:p>
        </p:txBody>
      </p:sp>
      <p:sp>
        <p:nvSpPr>
          <p:cNvPr id="12" name="Rogner un rectangle avec un coin diagonal 11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3. LDAP en pratique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4.Conclusions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3929063" y="3000375"/>
            <a:ext cx="5078412" cy="1454150"/>
          </a:xfrm>
        </p:spPr>
        <p:txBody>
          <a:bodyPr>
            <a:normAutofit/>
          </a:bodyPr>
          <a:lstStyle/>
          <a:p>
            <a:pPr marL="0" lvl="2" indent="0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2"/>
              <a:buNone/>
              <a:defRPr/>
            </a:pPr>
            <a:r>
              <a:rPr lang="fr-FR" dirty="0" smtClean="0"/>
              <a:t>B. Les évolutions possibles</a:t>
            </a:r>
          </a:p>
          <a:p>
            <a:pPr marL="0" lvl="2" indent="0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2"/>
              <a:buNone/>
              <a:defRPr/>
            </a:pPr>
            <a:endParaRPr lang="fr-FR" dirty="0"/>
          </a:p>
        </p:txBody>
      </p:sp>
      <p:sp>
        <p:nvSpPr>
          <p:cNvPr id="75779" name="Espace réservé de la date 2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75780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BE"/>
              <a:t>Marc OLORY – LDAP et les services d’annuaire</a:t>
            </a:r>
          </a:p>
        </p:txBody>
      </p:sp>
      <p:sp>
        <p:nvSpPr>
          <p:cNvPr id="75781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A3C80CA-3848-49F3-9D7E-1B639A12661D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46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Espace réservé du contenu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8" indent="-514350"/>
            <a:endParaRPr lang="fr-FR" smtClean="0"/>
          </a:p>
          <a:p>
            <a:pPr marL="623888" indent="-514350"/>
            <a:r>
              <a:rPr lang="fr-FR" smtClean="0"/>
              <a:t>Serveur LDAP centralisé </a:t>
            </a:r>
            <a:r>
              <a:rPr lang="fr-FR" smtClean="0">
                <a:sym typeface="Wingdings" pitchFamily="2" charset="2"/>
              </a:rPr>
              <a:t> Single Sign-On</a:t>
            </a:r>
          </a:p>
          <a:p>
            <a:pPr marL="879475" lvl="1" indent="-514350"/>
            <a:r>
              <a:rPr lang="fr-FR" smtClean="0"/>
              <a:t>résout le problème de multiples mots de passe</a:t>
            </a:r>
          </a:p>
          <a:p>
            <a:pPr marL="879475" lvl="1" indent="-514350"/>
            <a:r>
              <a:rPr lang="fr-FR" smtClean="0"/>
              <a:t>problème de sécurité (</a:t>
            </a:r>
            <a:r>
              <a:rPr lang="fr-FR" smtClean="0">
                <a:sym typeface="Wingdings" pitchFamily="2" charset="2"/>
              </a:rPr>
              <a:t>1 clé = accès à tout)</a:t>
            </a:r>
            <a:endParaRPr lang="fr-FR" smtClean="0"/>
          </a:p>
          <a:p>
            <a:pPr marL="879475" lvl="1" indent="-514350"/>
            <a:r>
              <a:rPr lang="fr-FR" smtClean="0"/>
              <a:t>exemple :</a:t>
            </a:r>
          </a:p>
          <a:p>
            <a:pPr marL="1400175" lvl="3" indent="-514350"/>
            <a:r>
              <a:rPr lang="fr-FR" smtClean="0"/>
              <a:t>Microsoft avec Live ID </a:t>
            </a:r>
          </a:p>
          <a:p>
            <a:pPr marL="1400175" lvl="3" indent="-514350"/>
            <a:r>
              <a:rPr lang="fr-FR" smtClean="0"/>
              <a:t>Google avec Google Account</a:t>
            </a:r>
          </a:p>
          <a:p>
            <a:pPr marL="1117600" lvl="2" indent="-514350">
              <a:buFont typeface="Wingdings 2" pitchFamily="18" charset="2"/>
              <a:buNone/>
            </a:pPr>
            <a:endParaRPr lang="fr-FR" smtClean="0"/>
          </a:p>
          <a:p>
            <a:pPr marL="623888" indent="-514350"/>
            <a:r>
              <a:rPr lang="fr-FR" smtClean="0"/>
              <a:t>Remplacer les SGBD classiques ?</a:t>
            </a:r>
          </a:p>
        </p:txBody>
      </p:sp>
      <p:sp>
        <p:nvSpPr>
          <p:cNvPr id="76802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76803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76804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947572F-AD1D-4253-8F84-176266133AAD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47</a:t>
            </a:fld>
            <a:endParaRPr lang="fr-BE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28596" y="428612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sz="4000" dirty="0" smtClean="0"/>
              <a:t>B. Les évolutions possibles</a:t>
            </a:r>
            <a:endParaRPr lang="fr-FR" sz="2700" dirty="0"/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4. Conclusions</a:t>
            </a:r>
          </a:p>
        </p:txBody>
      </p:sp>
      <p:sp>
        <p:nvSpPr>
          <p:cNvPr id="11" name="Rogner un rectangle avec un coin diagonal 10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2. Les concepts de LDAP</a:t>
            </a:r>
          </a:p>
        </p:txBody>
      </p:sp>
      <p:sp>
        <p:nvSpPr>
          <p:cNvPr id="12" name="Rogner un rectangle avec un coin diagonal 11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3. LDAP en pratique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ZoneTexte 9"/>
          <p:cNvSpPr txBox="1">
            <a:spLocks noChangeArrowheads="1"/>
          </p:cNvSpPr>
          <p:nvPr/>
        </p:nvSpPr>
        <p:spPr bwMode="auto">
          <a:xfrm>
            <a:off x="428625" y="3000375"/>
            <a:ext cx="82153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latin typeface="Lucida Sans Unicode" pitchFamily="34" charset="0"/>
              </a:rPr>
              <a:t>Merci de votre attention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Espace réservé du contenu 7"/>
          <p:cNvSpPr>
            <a:spLocks noGrp="1"/>
          </p:cNvSpPr>
          <p:nvPr>
            <p:ph idx="1"/>
          </p:nvPr>
        </p:nvSpPr>
        <p:spPr>
          <a:xfrm>
            <a:off x="0" y="1481138"/>
            <a:ext cx="8686800" cy="4525962"/>
          </a:xfrm>
        </p:spPr>
        <p:txBody>
          <a:bodyPr/>
          <a:lstStyle/>
          <a:p>
            <a:pPr marL="623888" indent="-514350"/>
            <a:endParaRPr lang="fr-FR" sz="1400" dirty="0" smtClean="0"/>
          </a:p>
          <a:p>
            <a:pPr marL="623888" indent="-514350">
              <a:buNone/>
            </a:pPr>
            <a:r>
              <a:rPr lang="fr-FR" sz="1400" dirty="0" smtClean="0"/>
              <a:t>Sites Web :</a:t>
            </a:r>
          </a:p>
          <a:p>
            <a:pPr marL="623888" indent="-514350">
              <a:buNone/>
            </a:pPr>
            <a:endParaRPr lang="fr-FR" sz="1400" dirty="0" smtClean="0"/>
          </a:p>
          <a:p>
            <a:pPr marL="623888" indent="-514350"/>
            <a:r>
              <a:rPr lang="fr-FR" sz="1400" dirty="0" err="1" smtClean="0"/>
              <a:t>Wikipedia</a:t>
            </a:r>
            <a:r>
              <a:rPr lang="fr-FR" sz="1400" dirty="0" smtClean="0"/>
              <a:t> - http://fr.wikipedia.org/wiki/Lightweight_Directory_Access_Protocol</a:t>
            </a:r>
          </a:p>
          <a:p>
            <a:pPr marL="623888" indent="-514350"/>
            <a:r>
              <a:rPr lang="fr-FR" sz="1400" dirty="0" err="1" smtClean="0"/>
              <a:t>Commentcamarche</a:t>
            </a:r>
            <a:r>
              <a:rPr lang="fr-FR" sz="1400" dirty="0" smtClean="0"/>
              <a:t> - http://www.commentcamarche.net/contents/ldap/ldapintro.php3</a:t>
            </a:r>
          </a:p>
          <a:p>
            <a:pPr marL="623888" indent="-514350"/>
            <a:r>
              <a:rPr lang="fr-FR" sz="1400" dirty="0" err="1" smtClean="0"/>
              <a:t>Mongueurs</a:t>
            </a:r>
            <a:r>
              <a:rPr lang="fr-FR" sz="1400" dirty="0" smtClean="0"/>
              <a:t> - http://articles.mongueurs.net/magazines/linuxmag65.html</a:t>
            </a:r>
          </a:p>
          <a:p>
            <a:pPr marL="623888" indent="-514350"/>
            <a:r>
              <a:rPr lang="fr-FR" sz="1400" dirty="0" smtClean="0"/>
              <a:t>TLDP  - http://tldp.org/HOWTO/LDAP-HOWTO/</a:t>
            </a:r>
          </a:p>
          <a:p>
            <a:pPr marL="623888" indent="-514350"/>
            <a:r>
              <a:rPr lang="fr-FR" sz="1400" dirty="0" smtClean="0"/>
              <a:t>Doc </a:t>
            </a:r>
            <a:r>
              <a:rPr lang="fr-FR" sz="1400" dirty="0" err="1" smtClean="0"/>
              <a:t>Ubuntu</a:t>
            </a:r>
            <a:r>
              <a:rPr lang="fr-FR" sz="1400" dirty="0" smtClean="0"/>
              <a:t> - http://doc.ubuntu-fr.org/slapd</a:t>
            </a:r>
          </a:p>
          <a:p>
            <a:pPr marL="623888" indent="-514350"/>
            <a:endParaRPr lang="fr-FR" sz="1400" dirty="0" smtClean="0"/>
          </a:p>
          <a:p>
            <a:pPr marL="623888" indent="-514350">
              <a:buNone/>
            </a:pPr>
            <a:r>
              <a:rPr lang="fr-FR" sz="1400" dirty="0" smtClean="0"/>
              <a:t>Livres : </a:t>
            </a:r>
          </a:p>
          <a:p>
            <a:pPr marL="623888" indent="-514350">
              <a:buNone/>
            </a:pPr>
            <a:endParaRPr lang="fr-FR" sz="1400" dirty="0" smtClean="0"/>
          </a:p>
          <a:p>
            <a:pPr marL="623888" indent="-514350"/>
            <a:r>
              <a:rPr lang="fr-FR" sz="1400" dirty="0" smtClean="0"/>
              <a:t>Annuaires LDAP  -  Marcel </a:t>
            </a:r>
            <a:r>
              <a:rPr lang="fr-FR" sz="1400" dirty="0" err="1" smtClean="0"/>
              <a:t>Rizcallah</a:t>
            </a:r>
            <a:r>
              <a:rPr lang="fr-FR" sz="1400" dirty="0" smtClean="0"/>
              <a:t> (</a:t>
            </a:r>
            <a:r>
              <a:rPr lang="fr-FR" sz="1400" b="1" dirty="0" smtClean="0"/>
              <a:t>Broché</a:t>
            </a:r>
            <a:r>
              <a:rPr lang="fr-FR" sz="1400" dirty="0" smtClean="0"/>
              <a:t>)</a:t>
            </a:r>
            <a:endParaRPr lang="fr-FR" sz="1400" dirty="0" smtClean="0"/>
          </a:p>
          <a:p>
            <a:pPr marL="623888" indent="-514350"/>
            <a:r>
              <a:rPr lang="fr-FR" sz="1400" dirty="0" smtClean="0"/>
              <a:t>LDAP : Administration système - Gerald Carter et Sébastien </a:t>
            </a:r>
            <a:r>
              <a:rPr lang="fr-FR" sz="1400" dirty="0" err="1" smtClean="0"/>
              <a:t>Pujadas</a:t>
            </a:r>
            <a:r>
              <a:rPr lang="fr-FR" sz="1400" dirty="0" smtClean="0"/>
              <a:t> (</a:t>
            </a:r>
            <a:r>
              <a:rPr lang="fr-FR" sz="1400" b="1" dirty="0" smtClean="0"/>
              <a:t>Broché</a:t>
            </a:r>
            <a:r>
              <a:rPr lang="fr-FR" sz="1400" dirty="0" smtClean="0"/>
              <a:t>)</a:t>
            </a:r>
            <a:endParaRPr lang="fr-FR" sz="1400" dirty="0" smtClean="0"/>
          </a:p>
          <a:p>
            <a:pPr marL="623888" indent="-514350"/>
            <a:endParaRPr lang="fr-FR" sz="1400" dirty="0" smtClean="0"/>
          </a:p>
        </p:txBody>
      </p:sp>
      <p:sp>
        <p:nvSpPr>
          <p:cNvPr id="76802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76803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76804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947572F-AD1D-4253-8F84-176266133AAD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49</a:t>
            </a:fld>
            <a:endParaRPr lang="fr-BE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28596" y="428612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sz="4000" dirty="0" smtClean="0"/>
              <a:t>Bibliographie</a:t>
            </a:r>
            <a:endParaRPr lang="fr-FR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457200" y="1643063"/>
            <a:ext cx="8229600" cy="436403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r-FR" sz="2800" smtClean="0">
                <a:latin typeface="Calibri" pitchFamily="34" charset="0"/>
              </a:rPr>
              <a:t>Un système de stockage de données</a:t>
            </a:r>
          </a:p>
          <a:p>
            <a:pPr>
              <a:lnSpc>
                <a:spcPct val="90000"/>
              </a:lnSpc>
            </a:pPr>
            <a:endParaRPr lang="fr-FR" sz="2800" smtClean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fr-FR" sz="2800" smtClean="0">
                <a:latin typeface="Calibri" pitchFamily="34" charset="0"/>
              </a:rPr>
              <a:t>Dérivé des BDD relationnelles</a:t>
            </a:r>
          </a:p>
          <a:p>
            <a:pPr>
              <a:lnSpc>
                <a:spcPct val="90000"/>
              </a:lnSpc>
            </a:pPr>
            <a:endParaRPr lang="fr-FR" sz="2800" smtClean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fr-FR" sz="2800" smtClean="0">
                <a:latin typeface="Calibri" pitchFamily="34" charset="0"/>
              </a:rPr>
              <a:t>Organisé de manière hiérarchique</a:t>
            </a:r>
          </a:p>
          <a:p>
            <a:pPr>
              <a:lnSpc>
                <a:spcPct val="90000"/>
              </a:lnSpc>
            </a:pPr>
            <a:endParaRPr lang="fr-FR" sz="2800" smtClean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fr-FR" sz="2800" smtClean="0">
                <a:latin typeface="Calibri" pitchFamily="34" charset="0"/>
                <a:sym typeface="Wingdings" pitchFamily="2" charset="2"/>
              </a:rPr>
              <a:t>Comparaison entre annuaires et base de données :</a:t>
            </a:r>
          </a:p>
          <a:p>
            <a:pPr lvl="2">
              <a:lnSpc>
                <a:spcPct val="90000"/>
              </a:lnSpc>
            </a:pPr>
            <a:r>
              <a:rPr lang="fr-FR" sz="2200" smtClean="0">
                <a:latin typeface="Calibri" pitchFamily="34" charset="0"/>
                <a:sym typeface="Wingdings" pitchFamily="2" charset="2"/>
              </a:rPr>
              <a:t>rapport lecture/écriture plus élevé </a:t>
            </a:r>
          </a:p>
          <a:p>
            <a:pPr lvl="2">
              <a:lnSpc>
                <a:spcPct val="90000"/>
              </a:lnSpc>
            </a:pPr>
            <a:r>
              <a:rPr lang="fr-FR" sz="2200" smtClean="0">
                <a:latin typeface="Calibri" pitchFamily="34" charset="0"/>
                <a:sym typeface="Wingdings" pitchFamily="2" charset="2"/>
              </a:rPr>
              <a:t>duplication de l’information</a:t>
            </a:r>
          </a:p>
          <a:p>
            <a:pPr lvl="2">
              <a:lnSpc>
                <a:spcPct val="90000"/>
              </a:lnSpc>
            </a:pPr>
            <a:r>
              <a:rPr lang="fr-FR" sz="2200" smtClean="0">
                <a:latin typeface="Calibri" pitchFamily="34" charset="0"/>
                <a:sym typeface="Wingdings" pitchFamily="2" charset="2"/>
              </a:rPr>
              <a:t>fortes quantités d’enregistrements dans un faible espace.</a:t>
            </a:r>
            <a:endParaRPr lang="fr-FR" smtClean="0"/>
          </a:p>
        </p:txBody>
      </p:sp>
      <p:sp>
        <p:nvSpPr>
          <p:cNvPr id="20482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20483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20484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986A979-3541-44F6-A649-DF8770EB7561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r-BE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28596" y="428612"/>
            <a:ext cx="8229600" cy="1143000"/>
          </a:xfrm>
        </p:spPr>
        <p:txBody>
          <a:bodyPr/>
          <a:lstStyle/>
          <a:p>
            <a:pPr marL="624078" indent="-514350" fontAlgn="auto">
              <a:spcAft>
                <a:spcPts val="0"/>
              </a:spcAft>
              <a:defRPr/>
            </a:pPr>
            <a:r>
              <a:rPr lang="fr-FR" sz="2800" dirty="0" smtClean="0"/>
              <a:t>A. Présentation</a:t>
            </a:r>
          </a:p>
        </p:txBody>
      </p:sp>
      <p:sp>
        <p:nvSpPr>
          <p:cNvPr id="13" name="Rogner un rectangle avec un coin diagonal 12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2. Les concepts de LDAP</a:t>
            </a:r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1. Les services d’annuaire</a:t>
            </a:r>
          </a:p>
        </p:txBody>
      </p:sp>
      <p:sp>
        <p:nvSpPr>
          <p:cNvPr id="15" name="Rogner un rectangle avec un coin diagonal 14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</p:spTree>
  </p:cSld>
  <p:clrMapOvr>
    <a:masterClrMapping/>
  </p:clrMapOvr>
  <p:transition advTm="35375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Espace réservé de la date 2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22530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BE"/>
              <a:t>Marc OLORY – LDAP et les services d’annuaire</a:t>
            </a:r>
          </a:p>
        </p:txBody>
      </p:sp>
      <p:sp>
        <p:nvSpPr>
          <p:cNvPr id="22531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8DA7C1E-D01F-46EE-A894-65B10A871C25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fr-BE"/>
          </a:p>
        </p:txBody>
      </p:sp>
      <p:sp>
        <p:nvSpPr>
          <p:cNvPr id="22532" name="Espace réservé du contenu 40"/>
          <p:cNvSpPr txBox="1">
            <a:spLocks/>
          </p:cNvSpPr>
          <p:nvPr/>
        </p:nvSpPr>
        <p:spPr bwMode="auto">
          <a:xfrm>
            <a:off x="214313" y="1071563"/>
            <a:ext cx="8572500" cy="507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endParaRPr lang="fr-FR" sz="280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r>
              <a:rPr lang="fr-FR" sz="2800">
                <a:latin typeface="Calibri" pitchFamily="34" charset="0"/>
                <a:ea typeface="Calibri" pitchFamily="34" charset="0"/>
                <a:cs typeface="Calibri" pitchFamily="34" charset="0"/>
              </a:rPr>
              <a:t>Rôle </a:t>
            </a:r>
            <a:r>
              <a:rPr lang="fr-FR" sz="280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 rendre accessible des informations utiles pour un système à partir de différents critères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endParaRPr lang="fr-FR" sz="280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r>
              <a:rPr lang="fr-FR" sz="280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Avantages  rapide, </a:t>
            </a:r>
            <a:r>
              <a:rPr lang="fr-FR" sz="2800" u="sng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centralisé</a:t>
            </a:r>
            <a:r>
              <a:rPr lang="fr-FR" sz="280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, sécurisé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endParaRPr lang="fr-FR" sz="280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r>
              <a:rPr lang="fr-FR" sz="280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Exemple d’annuaires : carnet d’adresses, répertoire téléphoniques, DNS…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endParaRPr lang="fr-FR" sz="280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endParaRPr lang="fr-FR" sz="2800" u="sng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endParaRPr lang="fr-FR" sz="2800" u="sng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endParaRPr lang="fr-FR" sz="2800" u="sng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</p:txBody>
      </p:sp>
      <p:sp>
        <p:nvSpPr>
          <p:cNvPr id="8" name="Rogner un rectangle avec un coin diagonal 7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2. Les concepts de LDAP</a:t>
            </a:r>
          </a:p>
        </p:txBody>
      </p:sp>
      <p:sp>
        <p:nvSpPr>
          <p:cNvPr id="9" name="Rogner un rectangle avec un coin diagonal 8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1. Les services d’annuaire</a:t>
            </a:r>
          </a:p>
        </p:txBody>
      </p:sp>
      <p:sp>
        <p:nvSpPr>
          <p:cNvPr id="10" name="Rogner un rectangle avec un coin diagonal 9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1" name="Rogner un rectangle avec un coin diagonal 10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</p:spTree>
  </p:cSld>
  <p:clrMapOvr>
    <a:masterClrMapping/>
  </p:clrMapOvr>
  <p:transition advTm="47812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Espace réservé de la date 2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24578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BE"/>
              <a:t>Marc OLORY – LDAP et les services d’annuaire</a:t>
            </a:r>
          </a:p>
        </p:txBody>
      </p:sp>
      <p:sp>
        <p:nvSpPr>
          <p:cNvPr id="24579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B7A6592-52AC-4DCC-A6CE-1B83B2C258FA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fr-BE"/>
          </a:p>
        </p:txBody>
      </p:sp>
      <p:sp>
        <p:nvSpPr>
          <p:cNvPr id="7" name="Espace réservé du contenu 40"/>
          <p:cNvSpPr txBox="1">
            <a:spLocks/>
          </p:cNvSpPr>
          <p:nvPr/>
        </p:nvSpPr>
        <p:spPr>
          <a:xfrm>
            <a:off x="214313" y="1071563"/>
            <a:ext cx="8572500" cy="507206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65760" indent="-256032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  <a:defRPr/>
            </a:pPr>
            <a:endParaRPr lang="fr-FR" sz="2800" dirty="0">
              <a:solidFill>
                <a:prstClr val="black"/>
              </a:solidFill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65760" indent="-256032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  <a:defRPr/>
            </a:pPr>
            <a:r>
              <a:rPr lang="fr-FR" sz="28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Il existe plusieurs types d’annuaire :</a:t>
            </a:r>
          </a:p>
          <a:p>
            <a:pPr marL="365760" indent="-256032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  <a:defRPr/>
            </a:pPr>
            <a:endParaRPr lang="fr-FR" sz="2800" dirty="0">
              <a:solidFill>
                <a:prstClr val="black"/>
              </a:solidFill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621792" lvl="1" indent="-228600" fontAlgn="auto">
              <a:spcBef>
                <a:spcPts val="324"/>
              </a:spcBef>
              <a:spcAft>
                <a:spcPts val="0"/>
              </a:spcAft>
              <a:buClr>
                <a:srgbClr val="2DA2BF"/>
              </a:buClr>
              <a:buFont typeface="Verdana"/>
              <a:buChar char="◦"/>
              <a:defRPr/>
            </a:pPr>
            <a:r>
              <a:rPr lang="fr-FR" sz="24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X.500 : normes définies par l’UIT-T</a:t>
            </a:r>
          </a:p>
          <a:p>
            <a:pPr marL="621792" lvl="1" indent="-228600" fontAlgn="auto">
              <a:spcBef>
                <a:spcPts val="324"/>
              </a:spcBef>
              <a:spcAft>
                <a:spcPts val="0"/>
              </a:spcAft>
              <a:buClr>
                <a:srgbClr val="2DA2BF"/>
              </a:buClr>
              <a:buFont typeface="Verdana"/>
              <a:buChar char="◦"/>
              <a:defRPr/>
            </a:pPr>
            <a:endParaRPr lang="fr-FR" sz="2200" dirty="0">
              <a:solidFill>
                <a:prstClr val="black"/>
              </a:solidFill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621792" lvl="1" indent="-228600" fontAlgn="auto">
              <a:spcBef>
                <a:spcPts val="324"/>
              </a:spcBef>
              <a:spcAft>
                <a:spcPts val="0"/>
              </a:spcAft>
              <a:buClr>
                <a:srgbClr val="2DA2BF"/>
              </a:buClr>
              <a:buFont typeface="Verdana"/>
              <a:buChar char="◦"/>
              <a:defRPr/>
            </a:pPr>
            <a:r>
              <a:rPr lang="fr-FR" sz="24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Active Directory : développé par Microsoft pour Windows</a:t>
            </a:r>
          </a:p>
          <a:p>
            <a:pPr marL="621792" lvl="1" indent="-228600" fontAlgn="auto">
              <a:spcBef>
                <a:spcPts val="324"/>
              </a:spcBef>
              <a:spcAft>
                <a:spcPts val="0"/>
              </a:spcAft>
              <a:buClr>
                <a:srgbClr val="2DA2BF"/>
              </a:buClr>
              <a:buFont typeface="Verdana"/>
              <a:buChar char="◦"/>
              <a:defRPr/>
            </a:pPr>
            <a:endParaRPr lang="fr-FR" sz="2400" dirty="0">
              <a:solidFill>
                <a:prstClr val="black"/>
              </a:solidFill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621792" lvl="1" indent="-228600" fontAlgn="auto">
              <a:spcBef>
                <a:spcPts val="324"/>
              </a:spcBef>
              <a:spcAft>
                <a:spcPts val="0"/>
              </a:spcAft>
              <a:buClr>
                <a:srgbClr val="2DA2BF"/>
              </a:buClr>
              <a:buFont typeface="Verdana"/>
              <a:buChar char="◦"/>
              <a:defRPr/>
            </a:pPr>
            <a:r>
              <a:rPr lang="fr-FR" sz="24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NIS : Network Information Service, développé par SUN</a:t>
            </a:r>
          </a:p>
          <a:p>
            <a:pPr marL="621792" lvl="1" indent="-228600" fontAlgn="auto">
              <a:spcBef>
                <a:spcPts val="324"/>
              </a:spcBef>
              <a:spcAft>
                <a:spcPts val="0"/>
              </a:spcAft>
              <a:buClr>
                <a:srgbClr val="2DA2BF"/>
              </a:buClr>
              <a:buFont typeface="Verdana"/>
              <a:buChar char="◦"/>
              <a:defRPr/>
            </a:pPr>
            <a:endParaRPr lang="fr-FR" sz="2400" dirty="0">
              <a:solidFill>
                <a:prstClr val="black"/>
              </a:solidFill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621792" lvl="1" indent="-228600" fontAlgn="auto">
              <a:spcBef>
                <a:spcPts val="324"/>
              </a:spcBef>
              <a:spcAft>
                <a:spcPts val="0"/>
              </a:spcAft>
              <a:buClr>
                <a:srgbClr val="2DA2BF"/>
              </a:buClr>
              <a:buFont typeface="Verdana"/>
              <a:buChar char="◦"/>
              <a:defRPr/>
            </a:pPr>
            <a:r>
              <a:rPr lang="fr-FR" sz="24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LDAP : protocole reposant sur TCP/IP</a:t>
            </a:r>
          </a:p>
          <a:p>
            <a:pPr marL="621792" lvl="1" indent="-228600" fontAlgn="auto">
              <a:spcBef>
                <a:spcPts val="324"/>
              </a:spcBef>
              <a:spcAft>
                <a:spcPts val="0"/>
              </a:spcAft>
              <a:buClr>
                <a:srgbClr val="2DA2BF"/>
              </a:buClr>
              <a:buFont typeface="Verdana"/>
              <a:buChar char="◦"/>
              <a:defRPr/>
            </a:pPr>
            <a:endParaRPr lang="fr-FR" sz="2400" dirty="0">
              <a:solidFill>
                <a:prstClr val="black"/>
              </a:solidFill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621792" lvl="1" indent="-228600" fontAlgn="auto">
              <a:spcBef>
                <a:spcPts val="324"/>
              </a:spcBef>
              <a:spcAft>
                <a:spcPts val="0"/>
              </a:spcAft>
              <a:buClr>
                <a:srgbClr val="2DA2BF"/>
              </a:buClr>
              <a:buFont typeface="Verdana"/>
              <a:buChar char="◦"/>
              <a:defRPr/>
            </a:pPr>
            <a:r>
              <a:rPr lang="fr-FR" sz="24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…</a:t>
            </a:r>
            <a:endParaRPr lang="fr-FR" sz="24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marL="621792" lvl="1" indent="-228600" fontAlgn="auto">
              <a:spcBef>
                <a:spcPts val="324"/>
              </a:spcBef>
              <a:spcAft>
                <a:spcPts val="0"/>
              </a:spcAft>
              <a:buClr>
                <a:srgbClr val="2DA2BF"/>
              </a:buClr>
              <a:buFont typeface="Verdana"/>
              <a:buChar char="◦"/>
              <a:defRPr/>
            </a:pPr>
            <a:endParaRPr lang="fr-FR" sz="2400" dirty="0">
              <a:solidFill>
                <a:prstClr val="black"/>
              </a:solidFill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621792" lvl="1" indent="-228600" fontAlgn="auto">
              <a:spcBef>
                <a:spcPts val="324"/>
              </a:spcBef>
              <a:spcAft>
                <a:spcPts val="0"/>
              </a:spcAft>
              <a:buClr>
                <a:srgbClr val="2DA2BF"/>
              </a:buClr>
              <a:buFont typeface="Verdana"/>
              <a:buChar char="◦"/>
              <a:defRPr/>
            </a:pPr>
            <a:endParaRPr lang="fr-FR" sz="2400" dirty="0">
              <a:solidFill>
                <a:prstClr val="black"/>
              </a:solidFill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65760" indent="-256032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endParaRPr lang="fr-FR" sz="2800" u="sng" dirty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65760" indent="-256032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endParaRPr lang="fr-FR" sz="2800" u="sng" dirty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65760" indent="-256032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endParaRPr lang="fr-FR" sz="2800" u="sng" dirty="0">
              <a:latin typeface="Calibri" pitchFamily="34" charset="0"/>
              <a:cs typeface="Calibri" pitchFamily="34" charset="0"/>
              <a:sym typeface="Wingdings" pitchFamily="2" charset="2"/>
            </a:endParaRPr>
          </a:p>
        </p:txBody>
      </p:sp>
      <p:sp>
        <p:nvSpPr>
          <p:cNvPr id="8" name="Rogner un rectangle avec un coin diagonal 7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2. Les concepts de LDAP</a:t>
            </a:r>
          </a:p>
        </p:txBody>
      </p:sp>
      <p:sp>
        <p:nvSpPr>
          <p:cNvPr id="9" name="Rogner un rectangle avec un coin diagonal 8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1. Les services d’annuaire</a:t>
            </a:r>
          </a:p>
        </p:txBody>
      </p:sp>
      <p:sp>
        <p:nvSpPr>
          <p:cNvPr id="10" name="Rogner un rectangle avec un coin diagonal 9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1" name="Rogner un rectangle avec un coin diagonal 10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</p:spTree>
  </p:cSld>
  <p:clrMapOvr>
    <a:masterClrMapping/>
  </p:clrMapOvr>
  <p:transition advTm="38531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Espace réservé de la date 2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25602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BE"/>
              <a:t>Marc OLORY – LDAP et les services d’annuaire</a:t>
            </a:r>
          </a:p>
        </p:txBody>
      </p:sp>
      <p:sp>
        <p:nvSpPr>
          <p:cNvPr id="25603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3E019F9-587B-4C1C-BDD9-1093DE5C75FF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fr-BE"/>
          </a:p>
        </p:txBody>
      </p:sp>
      <p:sp>
        <p:nvSpPr>
          <p:cNvPr id="25604" name="Espace réservé du contenu 40"/>
          <p:cNvSpPr txBox="1">
            <a:spLocks/>
          </p:cNvSpPr>
          <p:nvPr/>
        </p:nvSpPr>
        <p:spPr bwMode="auto">
          <a:xfrm>
            <a:off x="214313" y="1071563"/>
            <a:ext cx="8572500" cy="507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rgbClr val="2DA2BF"/>
              </a:buClr>
              <a:buSzPct val="68000"/>
              <a:buFont typeface="Wingdings 3" pitchFamily="18" charset="2"/>
              <a:buChar char=""/>
            </a:pPr>
            <a:r>
              <a:rPr lang="fr-FR" sz="280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X.500</a:t>
            </a:r>
          </a:p>
          <a:p>
            <a:pPr marL="365125" indent="-255588">
              <a:spcBef>
                <a:spcPts val="400"/>
              </a:spcBef>
              <a:buClr>
                <a:srgbClr val="2DA2BF"/>
              </a:buClr>
              <a:buSzPct val="68000"/>
              <a:buFont typeface="Wingdings 3" pitchFamily="18" charset="2"/>
              <a:buChar char=""/>
            </a:pPr>
            <a:endParaRPr lang="fr-FR" sz="2800">
              <a:solidFill>
                <a:srgbClr val="000000"/>
              </a:solidFill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marL="620713" lvl="1" indent="-228600">
              <a:spcBef>
                <a:spcPts val="325"/>
              </a:spcBef>
              <a:buClr>
                <a:srgbClr val="2DA2BF"/>
              </a:buClr>
              <a:buFont typeface="Verdana" pitchFamily="34" charset="0"/>
              <a:buChar char="◦"/>
            </a:pPr>
            <a:r>
              <a:rPr lang="fr-FR" sz="240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Standard conçu en 1988 par l’UIT-T pour interconnecter leurs annuaires téléphoniques</a:t>
            </a:r>
          </a:p>
          <a:p>
            <a:pPr marL="620713" lvl="1" indent="-228600">
              <a:spcBef>
                <a:spcPts val="325"/>
              </a:spcBef>
              <a:buClr>
                <a:srgbClr val="2DA2BF"/>
              </a:buClr>
              <a:buFont typeface="Verdana" pitchFamily="34" charset="0"/>
              <a:buChar char="◦"/>
            </a:pPr>
            <a:endParaRPr lang="fr-FR" sz="2400">
              <a:solidFill>
                <a:srgbClr val="000000"/>
              </a:solidFill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marL="620713" lvl="1" indent="-228600">
              <a:spcBef>
                <a:spcPts val="325"/>
              </a:spcBef>
              <a:buClr>
                <a:srgbClr val="2DA2BF"/>
              </a:buClr>
              <a:buFont typeface="Verdana" pitchFamily="34" charset="0"/>
              <a:buChar char="◦"/>
            </a:pPr>
            <a:r>
              <a:rPr lang="fr-FR" sz="240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Destiné à normaliser les services d’annuaires</a:t>
            </a:r>
          </a:p>
          <a:p>
            <a:pPr marL="620713" lvl="1" indent="-228600">
              <a:spcBef>
                <a:spcPts val="325"/>
              </a:spcBef>
              <a:buClr>
                <a:srgbClr val="2DA2BF"/>
              </a:buClr>
              <a:buFont typeface="Verdana" pitchFamily="34" charset="0"/>
              <a:buChar char="◦"/>
            </a:pPr>
            <a:endParaRPr lang="fr-FR" sz="2400">
              <a:solidFill>
                <a:srgbClr val="000000"/>
              </a:solidFill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marL="620713" lvl="1" indent="-228600">
              <a:spcBef>
                <a:spcPts val="325"/>
              </a:spcBef>
              <a:buClr>
                <a:srgbClr val="2DA2BF"/>
              </a:buClr>
              <a:buFont typeface="Verdana" pitchFamily="34" charset="0"/>
              <a:buChar char="◦"/>
            </a:pPr>
            <a:r>
              <a:rPr lang="fr-FR" sz="240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Définit  :</a:t>
            </a:r>
          </a:p>
          <a:p>
            <a:pPr marL="858838" lvl="2" indent="-228600">
              <a:spcBef>
                <a:spcPts val="350"/>
              </a:spcBef>
              <a:buClr>
                <a:srgbClr val="DA1F28"/>
              </a:buClr>
              <a:buSzPct val="100000"/>
              <a:buFont typeface="Wingdings 2" pitchFamily="18" charset="2"/>
              <a:buChar char=""/>
            </a:pPr>
            <a:r>
              <a:rPr lang="fr-FR" sz="220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des règles de nommage pour les données de l’annuaire</a:t>
            </a:r>
          </a:p>
          <a:p>
            <a:pPr marL="858838" lvl="2" indent="-228600">
              <a:spcBef>
                <a:spcPts val="350"/>
              </a:spcBef>
              <a:buClr>
                <a:srgbClr val="DA1F28"/>
              </a:buClr>
              <a:buSzPct val="100000"/>
              <a:buFont typeface="Wingdings 2" pitchFamily="18" charset="2"/>
              <a:buChar char=""/>
            </a:pPr>
            <a:r>
              <a:rPr lang="fr-FR" sz="220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des protocoles d’accès à l’annuaire (DAP)</a:t>
            </a:r>
          </a:p>
          <a:p>
            <a:pPr marL="858838" lvl="2" indent="-228600">
              <a:spcBef>
                <a:spcPts val="350"/>
              </a:spcBef>
              <a:buClr>
                <a:srgbClr val="DA1F28"/>
              </a:buClr>
              <a:buSzPct val="100000"/>
              <a:buFont typeface="Wingdings 2" pitchFamily="18" charset="2"/>
              <a:buChar char=""/>
            </a:pPr>
            <a:r>
              <a:rPr lang="fr-FR" sz="220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un mécanisme d’authentification</a:t>
            </a:r>
          </a:p>
          <a:p>
            <a:pPr marL="620713" lvl="1" indent="-228600">
              <a:spcBef>
                <a:spcPts val="325"/>
              </a:spcBef>
              <a:buClr>
                <a:srgbClr val="2DA2BF"/>
              </a:buClr>
              <a:buFont typeface="Verdana" pitchFamily="34" charset="0"/>
              <a:buChar char="◦"/>
            </a:pPr>
            <a:endParaRPr lang="fr-FR" sz="2400">
              <a:solidFill>
                <a:srgbClr val="000000"/>
              </a:solidFill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marL="620713" lvl="1" indent="-228600">
              <a:spcBef>
                <a:spcPts val="325"/>
              </a:spcBef>
              <a:buClr>
                <a:srgbClr val="2DA2BF"/>
              </a:buClr>
              <a:buFont typeface="Verdana" pitchFamily="34" charset="0"/>
              <a:buChar char="◦"/>
            </a:pPr>
            <a:endParaRPr lang="fr-FR" sz="2400">
              <a:solidFill>
                <a:srgbClr val="000000"/>
              </a:solidFill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</p:txBody>
      </p:sp>
      <p:sp>
        <p:nvSpPr>
          <p:cNvPr id="8" name="Rogner un rectangle avec un coin diagonal 7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2. Les concepts de LDAP</a:t>
            </a:r>
          </a:p>
        </p:txBody>
      </p:sp>
      <p:sp>
        <p:nvSpPr>
          <p:cNvPr id="9" name="Rogner un rectangle avec un coin diagonal 8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1. Les services d’annuaire</a:t>
            </a:r>
          </a:p>
        </p:txBody>
      </p:sp>
      <p:sp>
        <p:nvSpPr>
          <p:cNvPr id="10" name="Rogner un rectangle avec un coin diagonal 9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1" name="Rogner un rectangle avec un coin diagonal 10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</p:spTree>
  </p:cSld>
  <p:clrMapOvr>
    <a:masterClrMapping/>
  </p:clrMapOvr>
  <p:transition advTm="31453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Espace réservé de la date 2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26626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BE"/>
              <a:t>Marc OLORY – LDAP et les services d’annuaire</a:t>
            </a:r>
          </a:p>
        </p:txBody>
      </p:sp>
      <p:sp>
        <p:nvSpPr>
          <p:cNvPr id="26627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9ED601-07E8-4A66-952E-361D171CBD70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fr-BE"/>
          </a:p>
        </p:txBody>
      </p:sp>
      <p:sp>
        <p:nvSpPr>
          <p:cNvPr id="26628" name="Espace réservé du contenu 40"/>
          <p:cNvSpPr txBox="1">
            <a:spLocks/>
          </p:cNvSpPr>
          <p:nvPr/>
        </p:nvSpPr>
        <p:spPr bwMode="auto">
          <a:xfrm>
            <a:off x="214313" y="1071563"/>
            <a:ext cx="8572500" cy="507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20713" lvl="1" indent="-228600">
              <a:spcBef>
                <a:spcPts val="325"/>
              </a:spcBef>
              <a:buClr>
                <a:srgbClr val="2DA2BF"/>
              </a:buClr>
              <a:buFont typeface="Verdana" pitchFamily="34" charset="0"/>
              <a:buChar char="◦"/>
            </a:pPr>
            <a:r>
              <a:rPr lang="fr-FR" sz="240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Echec car inadapté aux communications distantes</a:t>
            </a:r>
          </a:p>
          <a:p>
            <a:pPr marL="858838" lvl="2" indent="-228600">
              <a:spcBef>
                <a:spcPts val="350"/>
              </a:spcBef>
              <a:buClr>
                <a:srgbClr val="DA1F28"/>
              </a:buClr>
              <a:buSzPct val="100000"/>
              <a:buFont typeface="Wingdings 2" pitchFamily="18" charset="2"/>
              <a:buChar char=""/>
            </a:pPr>
            <a:r>
              <a:rPr lang="fr-FR" sz="200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ne profite pas de l’essor de TCP/IP</a:t>
            </a:r>
          </a:p>
        </p:txBody>
      </p:sp>
      <p:sp>
        <p:nvSpPr>
          <p:cNvPr id="8" name="Rogner un rectangle avec un coin diagonal 7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2. Les concepts de LDAP</a:t>
            </a:r>
          </a:p>
        </p:txBody>
      </p:sp>
      <p:sp>
        <p:nvSpPr>
          <p:cNvPr id="9" name="Rogner un rectangle avec un coin diagonal 8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1. Les services d’annuaire</a:t>
            </a:r>
          </a:p>
        </p:txBody>
      </p:sp>
      <p:sp>
        <p:nvSpPr>
          <p:cNvPr id="10" name="Rogner un rectangle avec un coin diagonal 9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1" name="Rogner un rectangle avec un coin diagonal 10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  <p:pic>
        <p:nvPicPr>
          <p:cNvPr id="26641" name="Image 12" descr="LDAP STACK.bmp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25" y="2071688"/>
            <a:ext cx="4219575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39093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Rotond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Rotond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Rotond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Rotond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2453</TotalTime>
  <Words>3304</Words>
  <Application>Microsoft Office PowerPoint</Application>
  <PresentationFormat>Affichage à l'écran (4:3)</PresentationFormat>
  <Paragraphs>818</Paragraphs>
  <Slides>49</Slides>
  <Notes>16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49</vt:i4>
      </vt:variant>
    </vt:vector>
  </HeadingPairs>
  <TitlesOfParts>
    <vt:vector size="50" baseType="lpstr">
      <vt:lpstr>Rotonde</vt:lpstr>
      <vt:lpstr>LDAP et les services d’annuaire</vt:lpstr>
      <vt:lpstr>Objectifs de la présentation</vt:lpstr>
      <vt:lpstr>Sommaire</vt:lpstr>
      <vt:lpstr>1.Les services d’annuaire</vt:lpstr>
      <vt:lpstr>A. Présentation</vt:lpstr>
      <vt:lpstr>Diapositive 6</vt:lpstr>
      <vt:lpstr>Diapositive 7</vt:lpstr>
      <vt:lpstr>Diapositive 8</vt:lpstr>
      <vt:lpstr>Diapositive 9</vt:lpstr>
      <vt:lpstr>1.Les services d’annuaire</vt:lpstr>
      <vt:lpstr>B. LDAP</vt:lpstr>
      <vt:lpstr>Diapositive 12</vt:lpstr>
      <vt:lpstr>2. Les concepts LDAP</vt:lpstr>
      <vt:lpstr>A. Organisation client/serveur serveur/serveur</vt:lpstr>
      <vt:lpstr>Diapositive 15</vt:lpstr>
      <vt:lpstr>Diapositive 16</vt:lpstr>
      <vt:lpstr>2. Les concepts LDAP</vt:lpstr>
      <vt:lpstr>B. Les modèles de LDAP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  <vt:lpstr>Diapositive 28</vt:lpstr>
      <vt:lpstr>Diapositive 29</vt:lpstr>
      <vt:lpstr>Diapositive 30</vt:lpstr>
      <vt:lpstr>Diapositive 31</vt:lpstr>
      <vt:lpstr>Diapositive 32</vt:lpstr>
      <vt:lpstr>Diapositive 33</vt:lpstr>
      <vt:lpstr>3. LDAP en pratique</vt:lpstr>
      <vt:lpstr>A. Déployer un service d’annuaire LDAP</vt:lpstr>
      <vt:lpstr>Diapositive 36</vt:lpstr>
      <vt:lpstr>Diapositive 37</vt:lpstr>
      <vt:lpstr>Diapositive 38</vt:lpstr>
      <vt:lpstr>Diapositive 39</vt:lpstr>
      <vt:lpstr>3. LDAP en pratique</vt:lpstr>
      <vt:lpstr>B. Sécuriser le service</vt:lpstr>
      <vt:lpstr>Diapositive 42</vt:lpstr>
      <vt:lpstr>4.Conclusions</vt:lpstr>
      <vt:lpstr>A. LDAP actuellement</vt:lpstr>
      <vt:lpstr>A. LDAP actuellement</vt:lpstr>
      <vt:lpstr>4.Conclusions</vt:lpstr>
      <vt:lpstr>B. Les évolutions possibles</vt:lpstr>
      <vt:lpstr>Diapositive 48</vt:lpstr>
      <vt:lpstr>Bibliographie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LDAP et les services d’annuaire</dc:title>
  <cp:lastModifiedBy>Marc OLORY</cp:lastModifiedBy>
  <cp:revision>365</cp:revision>
  <dcterms:modified xsi:type="dcterms:W3CDTF">2010-04-03T13:50:04Z</dcterms:modified>
</cp:coreProperties>
</file>