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2" r:id="rId7"/>
    <p:sldId id="272" r:id="rId8"/>
    <p:sldId id="264" r:id="rId9"/>
    <p:sldId id="273" r:id="rId10"/>
    <p:sldId id="274" r:id="rId11"/>
    <p:sldId id="265" r:id="rId12"/>
    <p:sldId id="266" r:id="rId13"/>
    <p:sldId id="275" r:id="rId14"/>
    <p:sldId id="276" r:id="rId15"/>
    <p:sldId id="267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68" r:id="rId24"/>
    <p:sldId id="284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4497A-BE61-4BCE-9533-E5C40E5CA715}" type="datetimeFigureOut">
              <a:rPr lang="fr-FR" smtClean="0"/>
              <a:pPr/>
              <a:t>27/03/2011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C5B28-250B-40B5-8A89-BDB554F8A6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Vincent Ruch - Ingénieur 2000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Vincent Ruch - Ingénieur 2000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Vincent Ruch - Ingénieur 2000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Vincent Ruch - Ingénieur 2000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Vincent Ruch - Ingénieur 2000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Vincent Ruch - Ingénieur 2000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Vincent Ruch - Ingénieur 2000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Vincent Ruch - Ingénieur 2000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Vincent Ruch - Ingénieur 2000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Vincent Ruch - Ingénieur 2000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Vincent Ruch - Ingénieur 2000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Vincent Ruch - Ingénieur 2000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9AC26-335F-4321-A4BB-1C38EBBF7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over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9600" dirty="0" err="1" smtClean="0"/>
              <a:t>Jailbreak</a:t>
            </a:r>
            <a:endParaRPr lang="fr-FR" sz="9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Vincent </a:t>
            </a:r>
            <a:r>
              <a:rPr lang="fr-FR" dirty="0" err="1" smtClean="0">
                <a:solidFill>
                  <a:schemeClr val="tx1"/>
                </a:solidFill>
              </a:rPr>
              <a:t>Ruch</a:t>
            </a:r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IR3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Ingénieur 2000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Forme 14"/>
          <p:cNvCxnSpPr>
            <a:stCxn id="4" idx="0"/>
            <a:endCxn id="13" idx="1"/>
          </p:cNvCxnSpPr>
          <p:nvPr/>
        </p:nvCxnSpPr>
        <p:spPr>
          <a:xfrm rot="5400000" flipH="1" flipV="1">
            <a:off x="4049942" y="2258870"/>
            <a:ext cx="3168352" cy="2196244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Forme 16"/>
          <p:cNvCxnSpPr>
            <a:stCxn id="4" idx="0"/>
            <a:endCxn id="9" idx="3"/>
          </p:cNvCxnSpPr>
          <p:nvPr/>
        </p:nvCxnSpPr>
        <p:spPr>
          <a:xfrm rot="16200000" flipV="1">
            <a:off x="1853698" y="2258870"/>
            <a:ext cx="3168352" cy="2196244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Forme 18"/>
          <p:cNvCxnSpPr>
            <a:stCxn id="4" idx="0"/>
            <a:endCxn id="8" idx="3"/>
          </p:cNvCxnSpPr>
          <p:nvPr/>
        </p:nvCxnSpPr>
        <p:spPr>
          <a:xfrm rot="16200000" flipV="1">
            <a:off x="2321750" y="2726922"/>
            <a:ext cx="2232248" cy="2196244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Forme 20"/>
          <p:cNvCxnSpPr>
            <a:stCxn id="4" idx="0"/>
            <a:endCxn id="7" idx="3"/>
          </p:cNvCxnSpPr>
          <p:nvPr/>
        </p:nvCxnSpPr>
        <p:spPr>
          <a:xfrm rot="16200000" flipV="1">
            <a:off x="2753798" y="3158970"/>
            <a:ext cx="1368152" cy="2196244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Forme 22"/>
          <p:cNvCxnSpPr>
            <a:stCxn id="4" idx="0"/>
            <a:endCxn id="5" idx="3"/>
          </p:cNvCxnSpPr>
          <p:nvPr/>
        </p:nvCxnSpPr>
        <p:spPr>
          <a:xfrm rot="16200000" flipV="1">
            <a:off x="3185846" y="3591018"/>
            <a:ext cx="504056" cy="2196244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Forme 24"/>
          <p:cNvCxnSpPr>
            <a:stCxn id="4" idx="0"/>
            <a:endCxn id="12" idx="1"/>
          </p:cNvCxnSpPr>
          <p:nvPr/>
        </p:nvCxnSpPr>
        <p:spPr>
          <a:xfrm rot="5400000" flipH="1" flipV="1">
            <a:off x="4517994" y="2726922"/>
            <a:ext cx="2232248" cy="2196244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Forme 26"/>
          <p:cNvCxnSpPr>
            <a:stCxn id="4" idx="0"/>
            <a:endCxn id="11" idx="1"/>
          </p:cNvCxnSpPr>
          <p:nvPr/>
        </p:nvCxnSpPr>
        <p:spPr>
          <a:xfrm rot="5400000" flipH="1" flipV="1">
            <a:off x="4950042" y="3158970"/>
            <a:ext cx="1368152" cy="2196244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Forme 28"/>
          <p:cNvCxnSpPr>
            <a:stCxn id="4" idx="0"/>
            <a:endCxn id="10" idx="1"/>
          </p:cNvCxnSpPr>
          <p:nvPr/>
        </p:nvCxnSpPr>
        <p:spPr>
          <a:xfrm rot="5400000" flipH="1" flipV="1">
            <a:off x="5382090" y="3591018"/>
            <a:ext cx="504056" cy="2196244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Processeur CELL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115616" y="4941168"/>
            <a:ext cx="6840760" cy="7200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PowerPC </a:t>
            </a:r>
            <a:r>
              <a:rPr lang="fr-FR" sz="2400" dirty="0" err="1" smtClean="0"/>
              <a:t>Processing</a:t>
            </a:r>
            <a:r>
              <a:rPr lang="fr-FR" sz="2400" dirty="0" smtClean="0"/>
              <a:t> </a:t>
            </a:r>
            <a:r>
              <a:rPr lang="fr-FR" sz="2400" dirty="0" err="1" smtClean="0"/>
              <a:t>Element</a:t>
            </a:r>
            <a:r>
              <a:rPr lang="fr-FR" sz="2400" dirty="0" smtClean="0"/>
              <a:t> (PPE)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1115616" y="4077072"/>
            <a:ext cx="1224136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SPE*</a:t>
            </a:r>
            <a:endParaRPr lang="fr-FR" sz="2400" dirty="0"/>
          </a:p>
        </p:txBody>
      </p:sp>
      <p:sp>
        <p:nvSpPr>
          <p:cNvPr id="6" name="Rectangle 5"/>
          <p:cNvSpPr/>
          <p:nvPr/>
        </p:nvSpPr>
        <p:spPr>
          <a:xfrm>
            <a:off x="4716016" y="5805264"/>
            <a:ext cx="4421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*</a:t>
            </a:r>
            <a:r>
              <a:rPr lang="fr-FR" sz="2400" dirty="0" err="1" smtClean="0"/>
              <a:t>Synergystic</a:t>
            </a:r>
            <a:r>
              <a:rPr lang="fr-FR" sz="2400" dirty="0" smtClean="0"/>
              <a:t> </a:t>
            </a:r>
            <a:r>
              <a:rPr lang="fr-FR" sz="2400" dirty="0" err="1" smtClean="0"/>
              <a:t>Processing</a:t>
            </a:r>
            <a:r>
              <a:rPr lang="fr-FR" sz="2400" dirty="0" smtClean="0"/>
              <a:t> </a:t>
            </a:r>
            <a:r>
              <a:rPr lang="fr-FR" sz="2400" dirty="0" err="1" smtClean="0"/>
              <a:t>Elements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7" name="Rectangle 6"/>
          <p:cNvSpPr/>
          <p:nvPr/>
        </p:nvSpPr>
        <p:spPr>
          <a:xfrm>
            <a:off x="1115616" y="3212976"/>
            <a:ext cx="1224136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SPE*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1115616" y="2348880"/>
            <a:ext cx="1224136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SPE*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1115616" y="1412776"/>
            <a:ext cx="1224136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SPE*</a:t>
            </a:r>
            <a:endParaRPr lang="fr-FR" sz="2400" dirty="0"/>
          </a:p>
        </p:txBody>
      </p:sp>
      <p:sp>
        <p:nvSpPr>
          <p:cNvPr id="10" name="Rectangle 9"/>
          <p:cNvSpPr/>
          <p:nvPr/>
        </p:nvSpPr>
        <p:spPr>
          <a:xfrm>
            <a:off x="6732240" y="4077072"/>
            <a:ext cx="1224136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shade val="95000"/>
                <a:satMod val="10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SPE*</a:t>
            </a:r>
            <a:endParaRPr lang="fr-FR" sz="2400" dirty="0"/>
          </a:p>
        </p:txBody>
      </p:sp>
      <p:sp>
        <p:nvSpPr>
          <p:cNvPr id="11" name="Rectangle 10"/>
          <p:cNvSpPr/>
          <p:nvPr/>
        </p:nvSpPr>
        <p:spPr>
          <a:xfrm>
            <a:off x="6732240" y="3212976"/>
            <a:ext cx="1224136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SPE*</a:t>
            </a:r>
            <a:endParaRPr lang="fr-FR" sz="2400" dirty="0"/>
          </a:p>
        </p:txBody>
      </p:sp>
      <p:sp>
        <p:nvSpPr>
          <p:cNvPr id="12" name="Rectangle 11"/>
          <p:cNvSpPr/>
          <p:nvPr/>
        </p:nvSpPr>
        <p:spPr>
          <a:xfrm>
            <a:off x="6732240" y="2348880"/>
            <a:ext cx="1224136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SPE*</a:t>
            </a:r>
            <a:endParaRPr lang="fr-FR" sz="2400" dirty="0"/>
          </a:p>
        </p:txBody>
      </p:sp>
      <p:sp>
        <p:nvSpPr>
          <p:cNvPr id="13" name="Rectangle 12"/>
          <p:cNvSpPr/>
          <p:nvPr/>
        </p:nvSpPr>
        <p:spPr>
          <a:xfrm>
            <a:off x="6732240" y="1412776"/>
            <a:ext cx="1224136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SPE*</a:t>
            </a:r>
            <a:endParaRPr lang="fr-FR" sz="2400" dirty="0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33" name="Espace réservé de la date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2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Protection contre le code malicieux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Code signé, identifié et validé par SONY</a:t>
            </a:r>
          </a:p>
          <a:p>
            <a:endParaRPr lang="fr-FR" dirty="0" smtClean="0"/>
          </a:p>
          <a:p>
            <a:r>
              <a:rPr lang="fr-FR" dirty="0" smtClean="0"/>
              <a:t>Vérification de l’identifiant du fichier</a:t>
            </a:r>
          </a:p>
          <a:p>
            <a:endParaRPr lang="fr-FR" dirty="0" smtClean="0"/>
          </a:p>
          <a:p>
            <a:r>
              <a:rPr lang="fr-FR" dirty="0" smtClean="0"/>
              <a:t>Vérification du hash</a:t>
            </a:r>
          </a:p>
          <a:p>
            <a:endParaRPr lang="fr-FR" dirty="0" smtClean="0"/>
          </a:p>
          <a:p>
            <a:r>
              <a:rPr lang="fr-FR" dirty="0" smtClean="0"/>
              <a:t>Décryptage par un SPE</a:t>
            </a:r>
          </a:p>
          <a:p>
            <a:endParaRPr lang="fr-FR" dirty="0" smtClean="0"/>
          </a:p>
          <a:p>
            <a:r>
              <a:rPr lang="fr-FR" dirty="0" smtClean="0"/>
              <a:t>Exécuter par le 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Protection contre le buffer overflow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r>
              <a:rPr lang="fr-FR" dirty="0" smtClean="0"/>
              <a:t>Buffer overflow </a:t>
            </a:r>
            <a:endParaRPr lang="fr-FR" dirty="0"/>
          </a:p>
        </p:txBody>
      </p:sp>
      <p:pic>
        <p:nvPicPr>
          <p:cNvPr id="4" name="Image 3" descr="bufferove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852936"/>
            <a:ext cx="5523810" cy="11809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Image 4" descr="bufferover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4653136"/>
            <a:ext cx="5536508" cy="12063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ZoneTexte 5"/>
          <p:cNvSpPr txBox="1"/>
          <p:nvPr/>
        </p:nvSpPr>
        <p:spPr>
          <a:xfrm>
            <a:off x="6516216" y="60932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Source : </a:t>
            </a:r>
            <a:r>
              <a:rPr lang="fr-FR" dirty="0" err="1" smtClean="0">
                <a:solidFill>
                  <a:schemeClr val="bg1">
                    <a:lumMod val="65000"/>
                  </a:schemeClr>
                </a:solidFill>
              </a:rPr>
              <a:t>wikipedia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Protection contre le buffer overflow</a:t>
            </a:r>
            <a:endParaRPr lang="fr-FR" dirty="0"/>
          </a:p>
        </p:txBody>
      </p:sp>
      <p:pic>
        <p:nvPicPr>
          <p:cNvPr id="4" name="Image 3" descr="Stack_Overflow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88232"/>
            <a:ext cx="2651399" cy="3789040"/>
          </a:xfrm>
          <a:prstGeom prst="rect">
            <a:avLst/>
          </a:prstGeom>
        </p:spPr>
      </p:pic>
      <p:pic>
        <p:nvPicPr>
          <p:cNvPr id="5" name="Image 4" descr="Stack_Overflow_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2098661"/>
            <a:ext cx="2644101" cy="3778610"/>
          </a:xfrm>
          <a:prstGeom prst="rect">
            <a:avLst/>
          </a:prstGeom>
        </p:spPr>
      </p:pic>
      <p:pic>
        <p:nvPicPr>
          <p:cNvPr id="6" name="Image 5" descr="Stack_Overflow_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2088232"/>
            <a:ext cx="3203968" cy="3789040"/>
          </a:xfrm>
          <a:prstGeom prst="rect">
            <a:avLst/>
          </a:prstGeom>
        </p:spPr>
      </p:pic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820688"/>
          </a:xfrm>
        </p:spPr>
        <p:txBody>
          <a:bodyPr/>
          <a:lstStyle/>
          <a:p>
            <a:r>
              <a:rPr lang="fr-FR" dirty="0" err="1" smtClean="0"/>
              <a:t>Stack</a:t>
            </a:r>
            <a:r>
              <a:rPr lang="fr-FR" dirty="0" smtClean="0"/>
              <a:t> Buffer Overflow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491880" y="56519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Appel avec "hello"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588224" y="5589240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Appel avec "</a:t>
            </a:r>
            <a:r>
              <a:rPr lang="pt-BR" dirty="0" smtClean="0"/>
              <a:t>A​A​A​A​A​A​A​A​A​A​A​A​A​A​A​A​A​A​A​A​\x08​\x35​\xC0​\x80</a:t>
            </a:r>
            <a:r>
              <a:rPr lang="fr-FR" dirty="0" smtClean="0"/>
              <a:t>"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95536" y="58052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Source : </a:t>
            </a:r>
            <a:r>
              <a:rPr lang="fr-FR" dirty="0" err="1" smtClean="0">
                <a:solidFill>
                  <a:schemeClr val="bg1">
                    <a:lumMod val="65000"/>
                  </a:schemeClr>
                </a:solidFill>
              </a:rPr>
              <a:t>wikipedia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The </a:t>
            </a:r>
            <a:r>
              <a:rPr lang="fr-FR" dirty="0" err="1" smtClean="0"/>
              <a:t>Twilight</a:t>
            </a:r>
            <a:r>
              <a:rPr lang="fr-FR" dirty="0" smtClean="0"/>
              <a:t> Hack : </a:t>
            </a:r>
            <a:r>
              <a:rPr lang="fr-FR" dirty="0" err="1" smtClean="0"/>
              <a:t>Wii</a:t>
            </a:r>
            <a:endParaRPr lang="fr-FR" dirty="0" smtClean="0"/>
          </a:p>
          <a:p>
            <a:endParaRPr lang="fr-FR" dirty="0" smtClean="0"/>
          </a:p>
          <a:p>
            <a:pPr lvl="1"/>
            <a:r>
              <a:rPr lang="fr-FR" dirty="0" smtClean="0"/>
              <a:t>Nom de la sauvegarde : nom du cheval 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Buffer overflow sur le nom de la sauvegarde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Exécution de programmes placés sur la carte SD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Protection contre le buffer overflow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Protection contre le buffer overflow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Microkernel</a:t>
            </a:r>
            <a:r>
              <a:rPr lang="fr-FR" dirty="0" smtClean="0"/>
              <a:t> chargé de la détection 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Détection d’un buffer overflow : il relance le module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Protection par l’</a:t>
            </a:r>
            <a:r>
              <a:rPr lang="fr-FR" dirty="0" err="1" smtClean="0"/>
              <a:t>hyperviseur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Gestionnaire de hardware</a:t>
            </a:r>
          </a:p>
          <a:p>
            <a:endParaRPr lang="fr-FR" dirty="0" smtClean="0"/>
          </a:p>
          <a:p>
            <a:r>
              <a:rPr lang="fr-FR" dirty="0" smtClean="0"/>
              <a:t>Tout appel système passe par l’</a:t>
            </a:r>
            <a:r>
              <a:rPr lang="fr-FR" dirty="0" err="1" smtClean="0"/>
              <a:t>hyperviseur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Sous linux : pas d’accès au GPU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Hack de l’</a:t>
            </a:r>
            <a:r>
              <a:rPr lang="fr-FR" dirty="0" err="1" smtClean="0"/>
              <a:t>hyperviseur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Contexte :</a:t>
            </a:r>
          </a:p>
          <a:p>
            <a:pPr lvl="1"/>
            <a:r>
              <a:rPr lang="fr-FR" dirty="0" smtClean="0"/>
              <a:t>3 ans après la sortie de la console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George (</a:t>
            </a:r>
            <a:r>
              <a:rPr lang="fr-FR" dirty="0" err="1" smtClean="0"/>
              <a:t>GeoHot</a:t>
            </a:r>
            <a:r>
              <a:rPr lang="fr-FR" dirty="0" smtClean="0"/>
              <a:t>) </a:t>
            </a:r>
            <a:r>
              <a:rPr lang="fr-FR" dirty="0" err="1" smtClean="0"/>
              <a:t>Hotz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5 semaines : " J'ai un accès en lecture/écriture sur l'ensemble du système mémoire, et un accès au processeur au niveau de l'</a:t>
            </a:r>
            <a:r>
              <a:rPr lang="fr-FR" dirty="0" err="1" smtClean="0"/>
              <a:t>Hyperviseur</a:t>
            </a:r>
            <a:r>
              <a:rPr lang="fr-FR" dirty="0" smtClean="0"/>
              <a:t>. Autrement dit, j'ai </a:t>
            </a:r>
            <a:r>
              <a:rPr lang="fr-FR" dirty="0" err="1" smtClean="0"/>
              <a:t>hacké</a:t>
            </a:r>
            <a:r>
              <a:rPr lang="fr-FR" dirty="0" smtClean="0"/>
              <a:t> la PS3 " </a:t>
            </a:r>
          </a:p>
          <a:p>
            <a:pPr lvl="1"/>
            <a:endParaRPr lang="fr-FR" dirty="0" smtClean="0"/>
          </a:p>
          <a:p>
            <a:endParaRPr lang="fr-FR" dirty="0" smtClean="0"/>
          </a:p>
          <a:p>
            <a:pPr lvl="1"/>
            <a:endParaRPr lang="fr-FR" dirty="0"/>
          </a:p>
        </p:txBody>
      </p:sp>
      <p:pic>
        <p:nvPicPr>
          <p:cNvPr id="4" name="Image 3" descr="539px-George_Hot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1412776"/>
            <a:ext cx="2393426" cy="2664296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Hack de l’</a:t>
            </a:r>
            <a:r>
              <a:rPr lang="fr-FR" dirty="0" err="1" smtClean="0"/>
              <a:t>hyperviseur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Moyen : </a:t>
            </a:r>
          </a:p>
          <a:p>
            <a:pPr lvl="1"/>
            <a:r>
              <a:rPr lang="fr-FR" dirty="0" smtClean="0"/>
              <a:t>Fonctionnalité "</a:t>
            </a:r>
            <a:r>
              <a:rPr lang="fr-FR" dirty="0" err="1" smtClean="0"/>
              <a:t>OtherOS</a:t>
            </a:r>
            <a:r>
              <a:rPr lang="fr-FR" dirty="0" smtClean="0"/>
              <a:t>" 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Un circuit logique programmable</a:t>
            </a:r>
          </a:p>
          <a:p>
            <a:endParaRPr lang="fr-FR" dirty="0" smtClean="0"/>
          </a:p>
          <a:p>
            <a:r>
              <a:rPr lang="fr-FR" dirty="0" smtClean="0"/>
              <a:t> But :</a:t>
            </a:r>
          </a:p>
          <a:p>
            <a:pPr lvl="1"/>
            <a:r>
              <a:rPr lang="fr-FR" dirty="0" smtClean="0"/>
              <a:t>Compromettre la HTAB pour avoir les accès lecture / écriture sur le segment principale qui </a:t>
            </a:r>
            <a:r>
              <a:rPr lang="fr-FR" dirty="0" err="1" smtClean="0"/>
              <a:t>maps</a:t>
            </a:r>
            <a:r>
              <a:rPr lang="fr-FR" dirty="0" smtClean="0"/>
              <a:t>, entre autre, la mémoire de l’</a:t>
            </a:r>
            <a:r>
              <a:rPr lang="fr-FR" dirty="0" err="1" smtClean="0"/>
              <a:t>hyperviseur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Hack de l’</a:t>
            </a:r>
            <a:r>
              <a:rPr lang="fr-FR" dirty="0" err="1" smtClean="0"/>
              <a:t>hyperviseur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1 - Allocation d’un buffer</a:t>
            </a:r>
          </a:p>
          <a:p>
            <a:endParaRPr lang="fr-FR" dirty="0" smtClean="0"/>
          </a:p>
          <a:p>
            <a:r>
              <a:rPr lang="fr-FR" dirty="0" smtClean="0"/>
              <a:t>2 - Demande à l’</a:t>
            </a:r>
            <a:r>
              <a:rPr lang="fr-FR" dirty="0" err="1" smtClean="0"/>
              <a:t>hyperviseur</a:t>
            </a:r>
            <a:r>
              <a:rPr lang="fr-FR" dirty="0" smtClean="0"/>
              <a:t> de créer des entrées dans la HTAB </a:t>
            </a:r>
          </a:p>
          <a:p>
            <a:endParaRPr lang="fr-FR" dirty="0" smtClean="0"/>
          </a:p>
          <a:p>
            <a:r>
              <a:rPr lang="fr-FR" dirty="0" smtClean="0"/>
              <a:t>3 - </a:t>
            </a:r>
            <a:r>
              <a:rPr lang="fr-FR" dirty="0" err="1" smtClean="0"/>
              <a:t>Désallocation</a:t>
            </a:r>
            <a:r>
              <a:rPr lang="fr-FR" dirty="0" smtClean="0"/>
              <a:t> du buffer sans avoir supprimé les entrées dans la HTAB : lv1_release_memory()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Qu’est-ce que c’est ?</a:t>
            </a:r>
          </a:p>
          <a:p>
            <a:endParaRPr lang="fr-FR" dirty="0" smtClean="0"/>
          </a:p>
          <a:p>
            <a:r>
              <a:rPr lang="fr-FR" dirty="0" smtClean="0"/>
              <a:t>A quoi ça sert ? </a:t>
            </a:r>
          </a:p>
          <a:p>
            <a:endParaRPr lang="fr-FR" dirty="0" smtClean="0"/>
          </a:p>
          <a:p>
            <a:r>
              <a:rPr lang="fr-FR" dirty="0" smtClean="0"/>
              <a:t>Est-ce légal ?</a:t>
            </a:r>
          </a:p>
          <a:p>
            <a:endParaRPr lang="fr-FR" dirty="0" smtClean="0"/>
          </a:p>
          <a:p>
            <a:r>
              <a:rPr lang="fr-FR" dirty="0" smtClean="0"/>
              <a:t>Comment faire ?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Hack de l’</a:t>
            </a:r>
            <a:r>
              <a:rPr lang="fr-FR" dirty="0" err="1" smtClean="0"/>
              <a:t>hyperviseur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4 - L‘</a:t>
            </a:r>
            <a:r>
              <a:rPr lang="fr-FR" dirty="0" err="1" smtClean="0"/>
              <a:t>hyperviseur</a:t>
            </a:r>
            <a:r>
              <a:rPr lang="fr-FR" dirty="0" smtClean="0"/>
              <a:t> commence à détruire les entrées dans la HTAB</a:t>
            </a:r>
          </a:p>
          <a:p>
            <a:endParaRPr lang="fr-FR" dirty="0" smtClean="0"/>
          </a:p>
          <a:p>
            <a:r>
              <a:rPr lang="fr-FR" dirty="0" smtClean="0"/>
              <a:t>5 - Impulsions</a:t>
            </a:r>
          </a:p>
          <a:p>
            <a:endParaRPr lang="fr-FR" dirty="0" smtClean="0"/>
          </a:p>
          <a:p>
            <a:r>
              <a:rPr lang="fr-FR" dirty="0" smtClean="0"/>
              <a:t>6 - Entrées en lecture / écriture dans la HTAB qui pointent vers un emplacement vide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Hack de l’</a:t>
            </a:r>
            <a:r>
              <a:rPr lang="fr-FR" dirty="0" err="1" smtClean="0"/>
              <a:t>hyperviseur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7 - Création de segments virtuels jusqu’à ce que la HTAB associée soit créée à l’endroit du premier buffer</a:t>
            </a:r>
          </a:p>
          <a:p>
            <a:r>
              <a:rPr lang="fr-FR" dirty="0" smtClean="0"/>
              <a:t>8 - Rajoute des entrées dans la HTAB qui lui donne accès au segment principale qui </a:t>
            </a:r>
            <a:r>
              <a:rPr lang="fr-FR" dirty="0" err="1" smtClean="0"/>
              <a:t>map</a:t>
            </a:r>
            <a:r>
              <a:rPr lang="fr-FR" dirty="0" smtClean="0"/>
              <a:t> toute la mémoire</a:t>
            </a:r>
          </a:p>
          <a:p>
            <a:r>
              <a:rPr lang="fr-FR" dirty="0" smtClean="0"/>
              <a:t>9 - Il contrôle ainsi toute la mémoire et l’</a:t>
            </a:r>
            <a:r>
              <a:rPr lang="fr-FR" dirty="0" err="1" smtClean="0"/>
              <a:t>hyperviseur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hvcall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07241"/>
            <a:ext cx="9144000" cy="5643517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62064"/>
            <a:ext cx="8229600" cy="1143000"/>
          </a:xfrm>
        </p:spPr>
        <p:txBody>
          <a:bodyPr/>
          <a:lstStyle/>
          <a:p>
            <a:r>
              <a:rPr lang="fr-FR" dirty="0" smtClean="0"/>
              <a:t>Conclusion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62064"/>
            <a:ext cx="8229600" cy="1143000"/>
          </a:xfrm>
        </p:spPr>
        <p:txBody>
          <a:bodyPr/>
          <a:lstStyle/>
          <a:p>
            <a:r>
              <a:rPr lang="fr-FR" dirty="0" smtClean="0"/>
              <a:t>Questions ?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Qu’est ce que le </a:t>
            </a:r>
            <a:r>
              <a:rPr lang="fr-FR" dirty="0" err="1" smtClean="0"/>
              <a:t>jailbreak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"Le </a:t>
            </a:r>
            <a:r>
              <a:rPr lang="fr-FR" b="1" i="1" dirty="0" err="1" smtClean="0"/>
              <a:t>jailbreaking</a:t>
            </a:r>
            <a:r>
              <a:rPr lang="fr-FR" dirty="0" smtClean="0"/>
              <a:t> est une opération consistant à </a:t>
            </a:r>
            <a:r>
              <a:rPr lang="fr-FR" dirty="0" err="1" smtClean="0"/>
              <a:t>outre-passer</a:t>
            </a:r>
            <a:r>
              <a:rPr lang="fr-FR" dirty="0" smtClean="0"/>
              <a:t> une restriction à l'utilisation d'un système électronique, généralement en pratiquant une élévation des privilèges."</a:t>
            </a:r>
          </a:p>
          <a:p>
            <a:pPr>
              <a:buNone/>
            </a:pPr>
            <a:r>
              <a:rPr lang="fr-FR" i="1" dirty="0" smtClean="0"/>
              <a:t>    </a:t>
            </a:r>
            <a:r>
              <a:rPr lang="fr-F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Wikipedia</a:t>
            </a:r>
          </a:p>
          <a:p>
            <a:pPr lvl="4">
              <a:buNone/>
            </a:pPr>
            <a:endParaRPr lang="fr-FR" dirty="0" smtClean="0"/>
          </a:p>
          <a:p>
            <a:pPr lvl="4">
              <a:buNone/>
            </a:pPr>
            <a:r>
              <a:rPr lang="fr-FR" dirty="0"/>
              <a:t>	</a:t>
            </a:r>
            <a:r>
              <a:rPr lang="fr-FR" dirty="0" smtClean="0"/>
              <a:t>				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Dans quel but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Installer un linux</a:t>
            </a:r>
          </a:p>
          <a:p>
            <a:endParaRPr lang="fr-FR" dirty="0" smtClean="0"/>
          </a:p>
          <a:p>
            <a:r>
              <a:rPr lang="fr-FR" dirty="0" smtClean="0"/>
              <a:t>Installer de nouvelles applications / fonctionnalités</a:t>
            </a:r>
          </a:p>
          <a:p>
            <a:endParaRPr lang="fr-FR" dirty="0" smtClean="0"/>
          </a:p>
          <a:p>
            <a:r>
              <a:rPr lang="fr-FR" dirty="0" smtClean="0"/>
              <a:t>Installer des applications "</a:t>
            </a:r>
            <a:r>
              <a:rPr lang="fr-FR" dirty="0" err="1" smtClean="0"/>
              <a:t>crackées</a:t>
            </a:r>
            <a:r>
              <a:rPr lang="fr-FR" dirty="0" smtClean="0"/>
              <a:t>"</a:t>
            </a:r>
          </a:p>
          <a:p>
            <a:endParaRPr lang="fr-FR" dirty="0" smtClean="0"/>
          </a:p>
          <a:p>
            <a:r>
              <a:rPr lang="fr-FR" dirty="0" smtClean="0"/>
              <a:t>Pour le défis / la renommée : </a:t>
            </a:r>
            <a:r>
              <a:rPr lang="fr-FR" b="1" dirty="0" err="1" smtClean="0"/>
              <a:t>GeoHot</a:t>
            </a:r>
            <a:endParaRPr lang="fr-FR" b="1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Est-ce légal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r-FR" dirty="0" smtClean="0"/>
          </a:p>
          <a:p>
            <a:r>
              <a:rPr lang="fr-FR" dirty="0" err="1" smtClean="0"/>
              <a:t>Jailbreak</a:t>
            </a:r>
            <a:r>
              <a:rPr lang="fr-FR" dirty="0" smtClean="0"/>
              <a:t> : Oui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Installer des copies d’applications / jeux : Non</a:t>
            </a:r>
          </a:p>
          <a:p>
            <a:endParaRPr lang="fr-FR" dirty="0" smtClean="0"/>
          </a:p>
          <a:p>
            <a:r>
              <a:rPr lang="fr-FR" dirty="0" smtClean="0"/>
              <a:t>USA</a:t>
            </a:r>
          </a:p>
          <a:p>
            <a:endParaRPr lang="fr-FR" dirty="0" smtClean="0"/>
          </a:p>
          <a:p>
            <a:r>
              <a:rPr lang="fr-FR" dirty="0" err="1" smtClean="0"/>
              <a:t>Autralie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Quelles sont les protections ? 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Exemple de la Playstation 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Playstation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Console de jeux vidéo</a:t>
            </a:r>
          </a:p>
          <a:p>
            <a:endParaRPr lang="fr-FR" dirty="0" smtClean="0"/>
          </a:p>
          <a:p>
            <a:r>
              <a:rPr lang="fr-FR" dirty="0" smtClean="0"/>
              <a:t>Sony</a:t>
            </a:r>
          </a:p>
          <a:p>
            <a:endParaRPr lang="fr-FR" dirty="0" smtClean="0"/>
          </a:p>
          <a:p>
            <a:r>
              <a:rPr lang="fr-FR" dirty="0" smtClean="0"/>
              <a:t>Novembre 2006</a:t>
            </a:r>
          </a:p>
          <a:p>
            <a:endParaRPr lang="fr-FR" dirty="0" smtClean="0"/>
          </a:p>
          <a:p>
            <a:r>
              <a:rPr lang="fr-FR" dirty="0" smtClean="0"/>
              <a:t>Lecteur </a:t>
            </a:r>
            <a:r>
              <a:rPr lang="fr-FR" dirty="0" err="1" smtClean="0"/>
              <a:t>Blu</a:t>
            </a:r>
            <a:r>
              <a:rPr lang="fr-FR" dirty="0" smtClean="0"/>
              <a:t>-ray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bluray.jpeg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3779912" y="1569384"/>
            <a:ext cx="5288616" cy="528861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Protection lecteur </a:t>
            </a:r>
            <a:r>
              <a:rPr lang="fr-FR" dirty="0" err="1" smtClean="0"/>
              <a:t>Blu</a:t>
            </a:r>
            <a:r>
              <a:rPr lang="fr-FR" dirty="0" smtClean="0"/>
              <a:t>-ray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Le format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Zone de protection sur les </a:t>
            </a:r>
            <a:r>
              <a:rPr lang="fr-FR" dirty="0" err="1" smtClean="0"/>
              <a:t>blu</a:t>
            </a:r>
            <a:r>
              <a:rPr lang="fr-FR" dirty="0" smtClean="0"/>
              <a:t>-ray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o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844617"/>
            <a:ext cx="3881389" cy="3952535"/>
          </a:xfrm>
          <a:prstGeom prst="rect">
            <a:avLst/>
          </a:prstGeom>
        </p:spPr>
      </p:pic>
      <p:pic>
        <p:nvPicPr>
          <p:cNvPr id="5" name="Image 4" descr="disqu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77036" y="826741"/>
            <a:ext cx="3952535" cy="39604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1520" y="5303530"/>
            <a:ext cx="4572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500" dirty="0" smtClean="0"/>
              <a:t>Sony Computer </a:t>
            </a:r>
            <a:r>
              <a:rPr lang="fr-FR" sz="2500" dirty="0" err="1" smtClean="0"/>
              <a:t>Entertaiment</a:t>
            </a:r>
            <a:r>
              <a:rPr lang="fr-FR" sz="2500" dirty="0" smtClean="0"/>
              <a:t> </a:t>
            </a:r>
            <a:r>
              <a:rPr lang="fr-FR" sz="2500" dirty="0" err="1" smtClean="0"/>
              <a:t>IDxx</a:t>
            </a:r>
            <a:r>
              <a:rPr lang="fr-FR" sz="2500" dirty="0" smtClean="0"/>
              <a:t/>
            </a:r>
            <a:br>
              <a:rPr lang="fr-FR" sz="2500" dirty="0" smtClean="0"/>
            </a:br>
            <a:endParaRPr lang="fr-FR" sz="2500" dirty="0"/>
          </a:p>
        </p:txBody>
      </p:sp>
      <p:sp>
        <p:nvSpPr>
          <p:cNvPr id="7" name="Rectangle 6"/>
          <p:cNvSpPr/>
          <p:nvPr/>
        </p:nvSpPr>
        <p:spPr>
          <a:xfrm>
            <a:off x="5220072" y="5301208"/>
            <a:ext cx="352897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500" dirty="0" err="1" smtClean="0"/>
              <a:t>Recordable</a:t>
            </a:r>
            <a:r>
              <a:rPr lang="fr-FR" sz="2500" dirty="0" smtClean="0"/>
              <a:t> </a:t>
            </a:r>
            <a:r>
              <a:rPr lang="fr-FR" sz="2500" dirty="0" err="1" smtClean="0"/>
              <a:t>Disk</a:t>
            </a:r>
            <a:r>
              <a:rPr lang="fr-FR" sz="2500" dirty="0" smtClean="0"/>
              <a:t> Verbatim</a:t>
            </a:r>
            <a:endParaRPr lang="fr-FR" sz="2500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AC26-335F-4321-A4BB-1C38EBBF72D4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2011</a:t>
            </a:r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fr-FR" dirty="0" smtClean="0"/>
              <a:t>Vincent </a:t>
            </a:r>
            <a:r>
              <a:rPr lang="fr-FR" dirty="0" err="1" smtClean="0"/>
              <a:t>Ruch</a:t>
            </a:r>
            <a:r>
              <a:rPr lang="fr-FR" dirty="0" smtClean="0"/>
              <a:t> - </a:t>
            </a:r>
            <a:r>
              <a:rPr lang="fr-FR" dirty="0" smtClean="0"/>
              <a:t>Ingénieurs </a:t>
            </a:r>
            <a:r>
              <a:rPr lang="fr-FR" dirty="0" smtClean="0"/>
              <a:t>2000</a:t>
            </a:r>
            <a:endParaRPr lang="fr-F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665</Words>
  <Application>Microsoft Office PowerPoint</Application>
  <PresentationFormat>Affichage à l'écran (4:3)</PresentationFormat>
  <Paragraphs>214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Jailbreak</vt:lpstr>
      <vt:lpstr>PLAN</vt:lpstr>
      <vt:lpstr>Qu’est ce que le jailbreak ?</vt:lpstr>
      <vt:lpstr>Dans quel but ?</vt:lpstr>
      <vt:lpstr>Est-ce légal ?</vt:lpstr>
      <vt:lpstr>Comment ?</vt:lpstr>
      <vt:lpstr>Playstation 3</vt:lpstr>
      <vt:lpstr>Protection lecteur Blu-ray</vt:lpstr>
      <vt:lpstr>Diapositive 9</vt:lpstr>
      <vt:lpstr>Processeur CELL</vt:lpstr>
      <vt:lpstr>Protection contre le code malicieux</vt:lpstr>
      <vt:lpstr>Protection contre le buffer overflow</vt:lpstr>
      <vt:lpstr>Protection contre le buffer overflow</vt:lpstr>
      <vt:lpstr>Protection contre le buffer overflow</vt:lpstr>
      <vt:lpstr>Protection contre le buffer overflow</vt:lpstr>
      <vt:lpstr>Protection par l’hyperviseur</vt:lpstr>
      <vt:lpstr>Hack de l’hyperviseur</vt:lpstr>
      <vt:lpstr>Hack de l’hyperviseur</vt:lpstr>
      <vt:lpstr>Hack de l’hyperviseur</vt:lpstr>
      <vt:lpstr>Hack de l’hyperviseur</vt:lpstr>
      <vt:lpstr>Hack de l’hyperviseur</vt:lpstr>
      <vt:lpstr>Diapositive 22</vt:lpstr>
      <vt:lpstr>Conclusion </vt:lpstr>
      <vt:lpstr>Questions 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Jailbreak</dc:title>
  <dc:creator>Baminou</dc:creator>
  <cp:lastModifiedBy>Baminou</cp:lastModifiedBy>
  <cp:revision>49</cp:revision>
  <dcterms:created xsi:type="dcterms:W3CDTF">2011-01-16T19:57:04Z</dcterms:created>
  <dcterms:modified xsi:type="dcterms:W3CDTF">2011-03-27T17:28:27Z</dcterms:modified>
</cp:coreProperties>
</file>