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7" r:id="rId3"/>
    <p:sldId id="275" r:id="rId4"/>
    <p:sldId id="268" r:id="rId5"/>
    <p:sldId id="269" r:id="rId6"/>
    <p:sldId id="276" r:id="rId7"/>
    <p:sldId id="270" r:id="rId8"/>
    <p:sldId id="288" r:id="rId9"/>
    <p:sldId id="271" r:id="rId10"/>
    <p:sldId id="289" r:id="rId11"/>
    <p:sldId id="287" r:id="rId12"/>
    <p:sldId id="272" r:id="rId13"/>
    <p:sldId id="277" r:id="rId14"/>
    <p:sldId id="273" r:id="rId15"/>
    <p:sldId id="290" r:id="rId16"/>
    <p:sldId id="278" r:id="rId17"/>
    <p:sldId id="279" r:id="rId18"/>
    <p:sldId id="281" r:id="rId19"/>
    <p:sldId id="291" r:id="rId20"/>
    <p:sldId id="282" r:id="rId21"/>
    <p:sldId id="292" r:id="rId22"/>
    <p:sldId id="293" r:id="rId23"/>
    <p:sldId id="294" r:id="rId24"/>
    <p:sldId id="295" r:id="rId25"/>
    <p:sldId id="283" r:id="rId26"/>
    <p:sldId id="296" r:id="rId27"/>
    <p:sldId id="284" r:id="rId28"/>
    <p:sldId id="299" r:id="rId29"/>
    <p:sldId id="285" r:id="rId30"/>
    <p:sldId id="300" r:id="rId31"/>
    <p:sldId id="298" r:id="rId32"/>
    <p:sldId id="280" r:id="rId33"/>
    <p:sldId id="301" r:id="rId34"/>
    <p:sldId id="286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36" autoAdjust="0"/>
  </p:normalViewPr>
  <p:slideViewPr>
    <p:cSldViewPr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8A77FFDC-80BE-194D-A905-6FF90C290FD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Logo-Esipe-ml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15684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CFA_ingenieurs200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229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de rentrée</a:t>
            </a:r>
          </a:p>
          <a:p>
            <a:r>
              <a:rPr lang="fr-FR"/>
              <a:t>29 septembre 2011</a:t>
            </a:r>
          </a:p>
          <a:p>
            <a:fld id="{672F6B7F-6C31-7E41-84A6-5C4535A7D9E5}" type="slidenum">
              <a:rPr lang="fr-FR"/>
              <a:pPr/>
              <a:t>‹#›</a:t>
            </a:fld>
            <a:r>
              <a:rPr lang="fr-FR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4676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10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5795963" y="6021388"/>
            <a:ext cx="28956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/>
              <a:t>Assemblée de rentrée</a:t>
            </a:r>
          </a:p>
          <a:p>
            <a:r>
              <a:rPr lang="fr-FR"/>
              <a:t>29 septembre 2011</a:t>
            </a:r>
          </a:p>
          <a:p>
            <a:fld id="{AF3CF859-2095-4F42-B04F-4C8D96A6A0A8}" type="slidenum">
              <a:rPr lang="fr-FR"/>
              <a:pPr/>
              <a:t>‹#›</a:t>
            </a:fld>
            <a:r>
              <a:rPr lang="fr-FR"/>
              <a:t>/30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Plugin </a:t>
            </a:r>
            <a:r>
              <a:rPr lang="fr-FR" dirty="0">
                <a:latin typeface="Arial" charset="0"/>
              </a:rPr>
              <a:t>E</a:t>
            </a:r>
            <a:r>
              <a:rPr lang="fr-FR" dirty="0" smtClean="0">
                <a:latin typeface="Arial" charset="0"/>
              </a:rPr>
              <a:t>clipse - Scout</a:t>
            </a:r>
            <a:endParaRPr lang="fr-FR" dirty="0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5" y="4267200"/>
            <a:ext cx="3843536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fr-FR" dirty="0" smtClean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dirty="0" smtClean="0">
                <a:latin typeface="Arial" charset="0"/>
              </a:rPr>
              <a:t>26 novembre 2012</a:t>
            </a:r>
          </a:p>
          <a:p>
            <a:pPr eaLnBrk="1" hangingPunct="1">
              <a:buFont typeface="Wingdings" charset="0"/>
              <a:buNone/>
            </a:pPr>
            <a:r>
              <a:rPr lang="fr-FR" dirty="0" smtClean="0">
                <a:latin typeface="Arial" charset="0"/>
              </a:rPr>
              <a:t>Julien VERNEAU</a:t>
            </a:r>
            <a:endParaRPr lang="fr-FR" dirty="0"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15888"/>
          <a:ext cx="24955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r:id="rId3" imgW="3486637" imgH="1638529" progId="MSPhotoEd.3">
                  <p:embed/>
                </p:oleObj>
              </mc:Choice>
              <mc:Fallback>
                <p:oleObj r:id="rId3" imgW="3486637" imgH="16385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9167"/>
                      <a:stretch>
                        <a:fillRect/>
                      </a:stretch>
                    </p:blipFill>
                    <p:spPr bwMode="auto">
                      <a:xfrm>
                        <a:off x="0" y="115888"/>
                        <a:ext cx="249555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6"/>
          <p:cNvSpPr>
            <a:spLocks noChangeAspect="1" noChangeArrowheads="1" noTextEdit="1"/>
          </p:cNvSpPr>
          <p:nvPr/>
        </p:nvSpPr>
        <p:spPr bwMode="auto">
          <a:xfrm>
            <a:off x="6659563" y="765175"/>
            <a:ext cx="22479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119063"/>
            <a:ext cx="35321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FA_ingenieurs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scout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partie </a:t>
            </a:r>
            <a:r>
              <a:rPr lang="fr-FR" dirty="0" err="1" smtClean="0"/>
              <a:t>runtime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Eclipse Scout génère le rendu graphique</a:t>
            </a:r>
          </a:p>
          <a:p>
            <a:endParaRPr lang="fr-FR" dirty="0" smtClean="0"/>
          </a:p>
          <a:p>
            <a:r>
              <a:rPr lang="fr-FR" dirty="0" smtClean="0"/>
              <a:t>Le développeur </a:t>
            </a:r>
            <a:r>
              <a:rPr lang="fr-FR" dirty="0" smtClean="0"/>
              <a:t>ne s’occupe </a:t>
            </a:r>
            <a:r>
              <a:rPr lang="fr-FR" dirty="0" smtClean="0"/>
              <a:t>que du contenu et de la présentation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21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Client / Serveur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149080"/>
            <a:ext cx="5092700" cy="838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84984"/>
            <a:ext cx="5092700" cy="1727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204864"/>
            <a:ext cx="5143500" cy="2819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204864"/>
            <a:ext cx="5143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</a:t>
            </a:r>
            <a:r>
              <a:rPr lang="fr-FR" dirty="0" smtClean="0"/>
              <a:t>réalisées </a:t>
            </a:r>
            <a:r>
              <a:rPr lang="fr-FR" dirty="0" smtClean="0"/>
              <a:t>avec </a:t>
            </a:r>
            <a:r>
              <a:rPr lang="fr-FR" dirty="0" smtClean="0"/>
              <a:t>Scout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 descr="mcq_a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494796" cy="47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Sommaire</a:t>
            </a:r>
            <a:endParaRPr lang="fr-FR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98341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Introduction</a:t>
            </a:r>
            <a:endParaRPr lang="fr-F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Présentation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Construire une application</a:t>
            </a:r>
            <a:endParaRPr lang="fr-F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</a:rPr>
              <a:t>D</a:t>
            </a:r>
            <a:r>
              <a:rPr lang="fr-FR" sz="2000" dirty="0" smtClean="0">
                <a:latin typeface="Arial" charset="0"/>
              </a:rPr>
              <a:t>éveloppement </a:t>
            </a:r>
            <a:r>
              <a:rPr lang="fr-FR" sz="2000" dirty="0" smtClean="0">
                <a:latin typeface="Arial" charset="0"/>
              </a:rPr>
              <a:t>par « click »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Modification simple et ciblée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Exemple d’utilisation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580063" y="6021388"/>
            <a:ext cx="28956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 smtClean="0"/>
              <a:t>Plugin </a:t>
            </a:r>
            <a:r>
              <a:rPr lang="fr-FR" b="1" dirty="0"/>
              <a:t>E</a:t>
            </a:r>
            <a:r>
              <a:rPr lang="fr-FR" b="1" dirty="0" smtClean="0"/>
              <a:t>clipse </a:t>
            </a:r>
            <a:r>
              <a:rPr lang="fr-FR" b="1" dirty="0" smtClean="0"/>
              <a:t>- scout</a:t>
            </a:r>
            <a:endParaRPr lang="fr-FR" b="1" dirty="0"/>
          </a:p>
          <a:p>
            <a:r>
              <a:rPr lang="fr-FR" dirty="0"/>
              <a:t>26 novembre 2012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3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</a:t>
            </a:r>
            <a:r>
              <a:rPr lang="fr-FR" dirty="0" smtClean="0"/>
              <a:t>par « click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développeur sélectionne ce qu’il veut et le code est généré en conséquence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 descr="Capture d’écran 2012-11-24 à 15.2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" y="2170696"/>
            <a:ext cx="2461624" cy="3231741"/>
          </a:xfrm>
          <a:prstGeom prst="rect">
            <a:avLst/>
          </a:prstGeom>
        </p:spPr>
      </p:pic>
      <p:pic>
        <p:nvPicPr>
          <p:cNvPr id="6" name="Image 5" descr="Capture d’écran 2012-11-24 à 15.2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1"/>
            <a:ext cx="2664296" cy="1683411"/>
          </a:xfrm>
          <a:prstGeom prst="rect">
            <a:avLst/>
          </a:prstGeom>
        </p:spPr>
      </p:pic>
      <p:pic>
        <p:nvPicPr>
          <p:cNvPr id="7" name="Image 6" descr="Capture d’écran 2012-11-24 à 15.22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4752528" cy="2592288"/>
          </a:xfrm>
          <a:prstGeom prst="rect">
            <a:avLst/>
          </a:prstGeom>
          <a:ln>
            <a:solidFill>
              <a:srgbClr val="69B4FF"/>
            </a:solidFill>
          </a:ln>
        </p:spPr>
      </p:pic>
    </p:spTree>
    <p:extLst>
      <p:ext uri="{BB962C8B-B14F-4D97-AF65-F5344CB8AC3E}">
        <p14:creationId xmlns:p14="http://schemas.microsoft.com/office/powerpoint/2010/main" val="234423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</a:t>
            </a:r>
            <a:r>
              <a:rPr lang="fr-FR" dirty="0"/>
              <a:t>par « click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</a:t>
            </a:r>
            <a:r>
              <a:rPr lang="fr-FR" dirty="0" smtClean="0"/>
              <a:t>2012</a:t>
            </a:r>
            <a:endParaRPr lang="fr-FR" dirty="0" smtClean="0"/>
          </a:p>
          <a:p>
            <a:fld id="{672F6B7F-6C31-7E41-84A6-5C4535A7D9E5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 descr="Capture d’écran 2012-11-24 à 15.3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708400" cy="2082800"/>
          </a:xfrm>
          <a:prstGeom prst="rect">
            <a:avLst/>
          </a:prstGeom>
        </p:spPr>
      </p:pic>
      <p:pic>
        <p:nvPicPr>
          <p:cNvPr id="10" name="Image 9" descr="Capture d’écran 2012-11-24 à 15.3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40200" cy="1879600"/>
          </a:xfrm>
          <a:prstGeom prst="rect">
            <a:avLst/>
          </a:prstGeom>
          <a:ln>
            <a:solidFill>
              <a:srgbClr val="69B4FF"/>
            </a:solidFill>
          </a:ln>
        </p:spPr>
      </p:pic>
      <p:cxnSp>
        <p:nvCxnSpPr>
          <p:cNvPr id="11" name="Connecteur droit 10"/>
          <p:cNvCxnSpPr/>
          <p:nvPr/>
        </p:nvCxnSpPr>
        <p:spPr>
          <a:xfrm>
            <a:off x="2915816" y="3645024"/>
            <a:ext cx="1944216" cy="432048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apture d’écran 2012-11-24 à 15.3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530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simple et ciblée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Modification manuelle </a:t>
            </a:r>
            <a:r>
              <a:rPr lang="fr-FR" dirty="0" smtClean="0"/>
              <a:t>autorisée </a:t>
            </a:r>
            <a:r>
              <a:rPr lang="fr-FR" dirty="0" smtClean="0"/>
              <a:t>et </a:t>
            </a:r>
            <a:r>
              <a:rPr lang="fr-FR" dirty="0" smtClean="0"/>
              <a:t>conseillée</a:t>
            </a:r>
            <a:endParaRPr lang="fr-FR" dirty="0" smtClean="0"/>
          </a:p>
          <a:p>
            <a:r>
              <a:rPr lang="fr-FR" dirty="0" smtClean="0"/>
              <a:t>Ajouts d’éléments fonctionnels particuliers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 descr="Capture d’écran 2012-11-24 à 15.4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406724" cy="2658029"/>
          </a:xfrm>
          <a:prstGeom prst="rect">
            <a:avLst/>
          </a:prstGeom>
        </p:spPr>
      </p:pic>
      <p:pic>
        <p:nvPicPr>
          <p:cNvPr id="6" name="Image 5" descr="Capture d’écran 2012-11-24 à 15.4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5180519" cy="900451"/>
          </a:xfrm>
          <a:prstGeom prst="rect">
            <a:avLst/>
          </a:prstGeom>
          <a:ln>
            <a:solidFill>
              <a:srgbClr val="69B4FF"/>
            </a:solidFill>
          </a:ln>
        </p:spPr>
      </p:pic>
      <p:cxnSp>
        <p:nvCxnSpPr>
          <p:cNvPr id="7" name="Connecteur droit 6"/>
          <p:cNvCxnSpPr/>
          <p:nvPr/>
        </p:nvCxnSpPr>
        <p:spPr>
          <a:xfrm>
            <a:off x="2339752" y="3645024"/>
            <a:ext cx="1296144" cy="576064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3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</a:rPr>
              <a:t>Introduction</a:t>
            </a: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</a:rPr>
              <a:t>Présentation 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</a:rPr>
              <a:t>Construire une application</a:t>
            </a: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Exemple d’utilisation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Création d’un projet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Ajout d’éléments</a:t>
            </a:r>
            <a:endParaRPr lang="fr-F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Connexion à une base de </a:t>
            </a:r>
            <a:r>
              <a:rPr lang="fr-FR" sz="2000" dirty="0" smtClean="0">
                <a:latin typeface="Arial" charset="0"/>
              </a:rPr>
              <a:t>données</a:t>
            </a:r>
            <a:endParaRPr lang="fr-F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Liaison du </a:t>
            </a:r>
            <a:r>
              <a:rPr lang="fr-FR" sz="2000" dirty="0" smtClean="0">
                <a:latin typeface="Arial" charset="0"/>
              </a:rPr>
              <a:t>contenu à la base de </a:t>
            </a:r>
            <a:r>
              <a:rPr lang="fr-FR" sz="2000" dirty="0" smtClean="0">
                <a:latin typeface="Arial" charset="0"/>
              </a:rPr>
              <a:t>données</a:t>
            </a:r>
            <a:endParaRPr lang="fr-F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Mise </a:t>
            </a:r>
            <a:r>
              <a:rPr lang="fr-FR" sz="2000" dirty="0" smtClean="0">
                <a:latin typeface="Arial" charset="0"/>
              </a:rPr>
              <a:t>en production</a:t>
            </a: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</a:rPr>
              <a:t>Conclusion</a:t>
            </a: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000" dirty="0">
              <a:latin typeface="Arial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48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5" name="Image 4" descr="Capture d’écran 2012-11-24 à 16.2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958965" cy="3602948"/>
          </a:xfrm>
          <a:prstGeom prst="rect">
            <a:avLst/>
          </a:prstGeom>
        </p:spPr>
      </p:pic>
      <p:pic>
        <p:nvPicPr>
          <p:cNvPr id="6" name="Image 5" descr="new_proj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fonctionnelle dès le départ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5" name="Image 4" descr="Capture d’écran 2012-11-24 à 13.5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802212" cy="3483229"/>
          </a:xfrm>
          <a:prstGeom prst="rect">
            <a:avLst/>
          </a:prstGeom>
        </p:spPr>
      </p:pic>
      <p:pic>
        <p:nvPicPr>
          <p:cNvPr id="6" name="Image 5" descr="Capture d’écran 2012-11-24 à 14.1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572252" cy="38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Sommaire</a:t>
            </a:r>
            <a:endParaRPr lang="fr-FR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98341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Présentation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Construire une application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Exemple d’utilisation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</a:endParaRPr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580063" y="6021388"/>
            <a:ext cx="28956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 smtClean="0"/>
              <a:t>Plugin </a:t>
            </a:r>
            <a:r>
              <a:rPr lang="fr-FR" b="1" dirty="0"/>
              <a:t>E</a:t>
            </a:r>
            <a:r>
              <a:rPr lang="fr-FR" b="1" dirty="0" smtClean="0"/>
              <a:t>clipse - scout</a:t>
            </a:r>
            <a:endParaRPr lang="fr-FR" b="1" dirty="0"/>
          </a:p>
          <a:p>
            <a:r>
              <a:rPr lang="fr-FR" dirty="0"/>
              <a:t>26 novembre 2012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d’éléments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5" name="Image 4" descr="Capture d’écran 2012-11-24 à 13.5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402460" cy="3803725"/>
          </a:xfrm>
          <a:prstGeom prst="rect">
            <a:avLst/>
          </a:prstGeom>
        </p:spPr>
      </p:pic>
      <p:pic>
        <p:nvPicPr>
          <p:cNvPr id="6" name="Image 5" descr="Capture d’écran 2012-11-24 à 14.0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508104" cy="3867623"/>
          </a:xfrm>
          <a:prstGeom prst="rect">
            <a:avLst/>
          </a:prstGeom>
        </p:spPr>
      </p:pic>
      <p:pic>
        <p:nvPicPr>
          <p:cNvPr id="7" name="Image 6" descr="Capture d’écran 2012-11-24 à 14.02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4889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d’éléments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Image 4" descr="Capture d’écran 2012-11-24 à 14.0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5270500" cy="3517900"/>
          </a:xfrm>
          <a:prstGeom prst="rect">
            <a:avLst/>
          </a:prstGeom>
        </p:spPr>
      </p:pic>
      <p:pic>
        <p:nvPicPr>
          <p:cNvPr id="6" name="Image 5" descr="Capture d’écran 2012-11-24 à 14.0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4813300" cy="1968500"/>
          </a:xfrm>
          <a:prstGeom prst="rect">
            <a:avLst/>
          </a:prstGeom>
        </p:spPr>
      </p:pic>
      <p:pic>
        <p:nvPicPr>
          <p:cNvPr id="7" name="Image 6" descr="Capture d’écran 2012-11-24 à 14.04.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6"/>
          <a:stretch/>
        </p:blipFill>
        <p:spPr>
          <a:xfrm>
            <a:off x="5449448" y="1943694"/>
            <a:ext cx="3299016" cy="443125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940152" y="5949280"/>
            <a:ext cx="2880320" cy="534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7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d’éléments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Remplissage du tableau créé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5" name="Image 4" descr="Capture d’écran 2012-11-24 à 16.0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3073400" cy="1524000"/>
          </a:xfrm>
          <a:prstGeom prst="rect">
            <a:avLst/>
          </a:prstGeom>
        </p:spPr>
      </p:pic>
      <p:pic>
        <p:nvPicPr>
          <p:cNvPr id="7" name="Image 6" descr="Capture d’écran 2012-11-24 à 16.04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6" y="4293096"/>
            <a:ext cx="8928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d’éléments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Vision d’avancement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" name="Image 4" descr="Capture d’écran 2012-11-24 à 16.3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8001000" cy="3530600"/>
          </a:xfrm>
          <a:prstGeom prst="rect">
            <a:avLst/>
          </a:prstGeom>
        </p:spPr>
      </p:pic>
      <p:pic>
        <p:nvPicPr>
          <p:cNvPr id="6" name="Image 5" descr="Capture d’écran 2012-11-24 à 16.4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6238777" cy="40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d’éléments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Traduction de tous les éléments créés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" name="Image 4" descr="Capture d’écran 2012-11-24 à 14.0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699000" cy="673100"/>
          </a:xfrm>
          <a:prstGeom prst="rect">
            <a:avLst/>
          </a:prstGeom>
        </p:spPr>
      </p:pic>
      <p:pic>
        <p:nvPicPr>
          <p:cNvPr id="6" name="Image 5" descr="Capture d’écran 2012-11-24 à 14.0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4804962" cy="28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Connexion à une base de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technologies de BDD autorisées dans Scout</a:t>
            </a:r>
          </a:p>
          <a:p>
            <a:r>
              <a:rPr lang="fr-FR" dirty="0" smtClean="0"/>
              <a:t>Configuration suivant nos besoins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Image 4" descr="Capture d’écran 2012-11-25 à 11.2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42291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8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à une base de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Configuration de la BDD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" name="Image 5" descr="Capture d’écran 2012-11-25 à 11.3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086100" cy="2781300"/>
          </a:xfrm>
          <a:prstGeom prst="rect">
            <a:avLst/>
          </a:prstGeom>
        </p:spPr>
      </p:pic>
      <p:pic>
        <p:nvPicPr>
          <p:cNvPr id="7" name="Image 6" descr="Capture d’écran 2012-11-24 à 16.4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5432474" cy="1350268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1979712" y="3717032"/>
            <a:ext cx="2664296" cy="360040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apture d’écran 2012-11-25 à 11.36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59563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du </a:t>
            </a:r>
            <a:r>
              <a:rPr lang="fr-FR" dirty="0" smtClean="0"/>
              <a:t>contenu à la base de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Avoir des notions de SQL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5" name="Image 4" descr="Capture d’écran 2012-11-24 à 16.0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073400" cy="1524000"/>
          </a:xfrm>
          <a:prstGeom prst="rect">
            <a:avLst/>
          </a:prstGeom>
        </p:spPr>
      </p:pic>
      <p:pic>
        <p:nvPicPr>
          <p:cNvPr id="6" name="Image 5" descr="Capture d’écran 2012-11-25 à 13.1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6661846" cy="187220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3275856" y="4221088"/>
            <a:ext cx="360040" cy="720080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Capture d’écran 2012-11-24 à 16.33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8001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utres moyens d’interrogation d’une BDD via Scout</a:t>
            </a:r>
          </a:p>
          <a:p>
            <a:endParaRPr lang="fr-FR" dirty="0" smtClean="0"/>
          </a:p>
          <a:p>
            <a:r>
              <a:rPr lang="fr-FR" dirty="0" smtClean="0"/>
              <a:t>Mise en place de sauvegarde des réponses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du </a:t>
            </a:r>
            <a:r>
              <a:rPr lang="fr-FR" dirty="0"/>
              <a:t>contenu à la base de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Image 5" descr="Capture d’écran 2012-11-25 à 15.0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098800" cy="2374900"/>
          </a:xfrm>
          <a:prstGeom prst="rect">
            <a:avLst/>
          </a:prstGeom>
        </p:spPr>
      </p:pic>
      <p:pic>
        <p:nvPicPr>
          <p:cNvPr id="7" name="Image 6" descr="Capture d’écran 2012-11-25 à 15.01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5626100" cy="2070100"/>
          </a:xfrm>
          <a:prstGeom prst="rect">
            <a:avLst/>
          </a:prstGeom>
        </p:spPr>
      </p:pic>
      <p:pic>
        <p:nvPicPr>
          <p:cNvPr id="8" name="Image 7" descr="Capture d’écran 2012-11-25 à 14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5029200" cy="4699000"/>
          </a:xfrm>
          <a:prstGeom prst="rect">
            <a:avLst/>
          </a:prstGeom>
        </p:spPr>
      </p:pic>
      <p:pic>
        <p:nvPicPr>
          <p:cNvPr id="9" name="Image 8" descr="Capture d’écran 2012-11-25 à 15.00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997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</a:t>
            </a:r>
            <a:r>
              <a:rPr lang="fr-FR" dirty="0" smtClean="0"/>
              <a:t>en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Déploiement de l’application</a:t>
            </a:r>
          </a:p>
          <a:p>
            <a:pPr lvl="1"/>
            <a:r>
              <a:rPr lang="fr-FR" dirty="0" smtClean="0"/>
              <a:t>Simple et rapide</a:t>
            </a:r>
            <a:endParaRPr lang="fr-FR" dirty="0" smtClean="0"/>
          </a:p>
          <a:p>
            <a:pPr lvl="1"/>
            <a:r>
              <a:rPr lang="fr-FR" dirty="0" smtClean="0"/>
              <a:t>Export en WAR pour serveur </a:t>
            </a:r>
            <a:r>
              <a:rPr lang="fr-FR" dirty="0" err="1" smtClean="0"/>
              <a:t>Tomcat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Suite de la configuration sur le serveur </a:t>
            </a:r>
            <a:r>
              <a:rPr lang="fr-FR" dirty="0" err="1" smtClean="0"/>
              <a:t>Tomcat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85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Sommaire</a:t>
            </a:r>
            <a:endParaRPr lang="fr-FR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98341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Introduction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Historique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Objectifs du projet </a:t>
            </a:r>
            <a:r>
              <a:rPr lang="fr-FR" sz="2000" dirty="0" smtClean="0">
                <a:latin typeface="Arial" charset="0"/>
              </a:rPr>
              <a:t>Scout</a:t>
            </a:r>
            <a:endParaRPr lang="fr-F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Présentation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Construire une application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Exemple d’utilisation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</a:endParaRPr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580063" y="6021388"/>
            <a:ext cx="28956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 smtClean="0"/>
              <a:t>Plugin </a:t>
            </a:r>
            <a:r>
              <a:rPr lang="fr-FR" b="1" dirty="0"/>
              <a:t>E</a:t>
            </a:r>
            <a:r>
              <a:rPr lang="fr-FR" b="1" dirty="0" smtClean="0"/>
              <a:t>clipse - scout</a:t>
            </a:r>
            <a:endParaRPr lang="fr-FR" b="1" dirty="0"/>
          </a:p>
          <a:p>
            <a:r>
              <a:rPr lang="fr-FR" dirty="0"/>
              <a:t>26 novembre 2012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5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Rendu final de l’application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5" name="Image 4" descr="Capture d’écran 2012-11-25 à 13.4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406275" cy="3756560"/>
          </a:xfrm>
          <a:prstGeom prst="rect">
            <a:avLst/>
          </a:prstGeom>
        </p:spPr>
      </p:pic>
      <p:pic>
        <p:nvPicPr>
          <p:cNvPr id="6" name="Image 5" descr="Capture d’écran 2012-11-25 à 13.5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444208" cy="42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Gestion optimisée des permissions</a:t>
            </a:r>
          </a:p>
          <a:p>
            <a:endParaRPr lang="fr-FR" dirty="0" smtClean="0"/>
          </a:p>
          <a:p>
            <a:r>
              <a:rPr lang="fr-FR" dirty="0" smtClean="0"/>
              <a:t>Intégration du Framework </a:t>
            </a:r>
            <a:r>
              <a:rPr lang="fr-FR" dirty="0" err="1" smtClean="0"/>
              <a:t>Jython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Intégration de </a:t>
            </a:r>
            <a:r>
              <a:rPr lang="fr-FR" dirty="0" err="1" smtClean="0"/>
              <a:t>JasperReports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2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2816"/>
            <a:ext cx="8229600" cy="3886200"/>
          </a:xfrm>
        </p:spPr>
        <p:txBody>
          <a:bodyPr/>
          <a:lstStyle/>
          <a:p>
            <a:r>
              <a:rPr lang="fr-FR" dirty="0" smtClean="0"/>
              <a:t>Projet </a:t>
            </a:r>
            <a:r>
              <a:rPr lang="fr-FR" dirty="0" smtClean="0"/>
              <a:t>récent </a:t>
            </a:r>
            <a:r>
              <a:rPr lang="fr-FR" dirty="0" smtClean="0"/>
              <a:t>pas actuellement adapté pour toutes les applications</a:t>
            </a:r>
            <a:endParaRPr lang="fr-FR" dirty="0" smtClean="0"/>
          </a:p>
          <a:p>
            <a:r>
              <a:rPr lang="fr-FR" dirty="0" smtClean="0"/>
              <a:t>A grand potentiel</a:t>
            </a:r>
          </a:p>
          <a:p>
            <a:r>
              <a:rPr lang="fr-FR" dirty="0" smtClean="0"/>
              <a:t>Commence </a:t>
            </a:r>
            <a:r>
              <a:rPr lang="fr-FR" dirty="0" smtClean="0"/>
              <a:t>à être </a:t>
            </a:r>
            <a:r>
              <a:rPr lang="fr-FR" dirty="0" smtClean="0"/>
              <a:t>utilisé </a:t>
            </a:r>
            <a:r>
              <a:rPr lang="fr-FR" dirty="0" smtClean="0"/>
              <a:t>dans le monde de l’entreprise</a:t>
            </a:r>
          </a:p>
          <a:p>
            <a:r>
              <a:rPr lang="fr-FR" dirty="0" smtClean="0"/>
              <a:t>Nécessite des </a:t>
            </a:r>
            <a:r>
              <a:rPr lang="fr-FR" dirty="0"/>
              <a:t>bases en java et en </a:t>
            </a:r>
            <a:r>
              <a:rPr lang="fr-FR" dirty="0" smtClean="0"/>
              <a:t>SQL</a:t>
            </a:r>
            <a:endParaRPr lang="fr-FR" dirty="0" smtClean="0"/>
          </a:p>
          <a:p>
            <a:r>
              <a:rPr lang="fr-FR" dirty="0" smtClean="0"/>
              <a:t>Extension du Framework possible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0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Site officiel </a:t>
            </a:r>
          </a:p>
          <a:p>
            <a:pPr lvl="1"/>
            <a:r>
              <a:rPr lang="fr-FR" dirty="0"/>
              <a:t>http://www.eclipse.org/scout</a:t>
            </a:r>
            <a:r>
              <a:rPr lang="fr-FR" dirty="0" smtClean="0"/>
              <a:t>/</a:t>
            </a:r>
          </a:p>
          <a:p>
            <a:r>
              <a:rPr lang="fr-FR" dirty="0" smtClean="0"/>
              <a:t>Wiki </a:t>
            </a:r>
          </a:p>
          <a:p>
            <a:pPr lvl="1"/>
            <a:r>
              <a:rPr lang="fr-FR" dirty="0"/>
              <a:t>http://wiki.eclipse.org/Scout</a:t>
            </a:r>
            <a:r>
              <a:rPr lang="fr-FR" dirty="0" smtClean="0"/>
              <a:t>/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5" name="Image 4" descr="Capture d’écran 2012-11-21 à 17.25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7155" r="1625" b="10561"/>
          <a:stretch/>
        </p:blipFill>
        <p:spPr>
          <a:xfrm>
            <a:off x="2139243" y="4653136"/>
            <a:ext cx="5313077" cy="6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7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36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fondation </a:t>
            </a:r>
            <a:r>
              <a:rPr lang="fr-FR" dirty="0"/>
              <a:t>E</a:t>
            </a:r>
            <a:r>
              <a:rPr lang="fr-FR" dirty="0" smtClean="0"/>
              <a:t>clipse existe depuis 2003</a:t>
            </a:r>
          </a:p>
          <a:p>
            <a:r>
              <a:rPr lang="fr-FR" dirty="0" smtClean="0"/>
              <a:t>Fondée </a:t>
            </a:r>
            <a:r>
              <a:rPr lang="fr-FR" dirty="0" smtClean="0"/>
              <a:t>par IBM</a:t>
            </a:r>
          </a:p>
          <a:p>
            <a:r>
              <a:rPr lang="fr-FR" dirty="0" smtClean="0"/>
              <a:t>Depuis </a:t>
            </a:r>
            <a:r>
              <a:rPr lang="fr-FR" dirty="0" smtClean="0"/>
              <a:t>2010, </a:t>
            </a:r>
            <a:r>
              <a:rPr lang="fr-FR" dirty="0" smtClean="0"/>
              <a:t>Eclipse Scout est un projet de la fondation Eclipse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80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projet </a:t>
            </a:r>
            <a:r>
              <a:rPr lang="fr-FR" dirty="0" smtClean="0"/>
              <a:t>Scout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Permettre un développement rapide et bien </a:t>
            </a:r>
            <a:r>
              <a:rPr lang="fr-FR" dirty="0" smtClean="0"/>
              <a:t>formé</a:t>
            </a:r>
          </a:p>
          <a:p>
            <a:endParaRPr lang="fr-FR" dirty="0"/>
          </a:p>
          <a:p>
            <a:r>
              <a:rPr lang="fr-FR" dirty="0" smtClean="0"/>
              <a:t>Définition </a:t>
            </a:r>
            <a:r>
              <a:rPr lang="fr-FR" dirty="0" smtClean="0"/>
              <a:t>du projet</a:t>
            </a:r>
            <a:endParaRPr lang="fr-FR" dirty="0"/>
          </a:p>
          <a:p>
            <a:pPr lvl="1"/>
            <a:r>
              <a:rPr lang="fr-FR" dirty="0" smtClean="0"/>
              <a:t>« Eclipse Scout est un Framework moderne et ouvert qui permet de réaliser facilement des applications métiers orientés services »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2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Sommaire</a:t>
            </a:r>
            <a:endParaRPr lang="fr-FR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98341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Introduction</a:t>
            </a:r>
            <a:endParaRPr lang="fr-F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Présentation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La partie SDK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La partie </a:t>
            </a:r>
            <a:r>
              <a:rPr lang="fr-FR" sz="2000" dirty="0" err="1" smtClean="0">
                <a:latin typeface="Arial" charset="0"/>
              </a:rPr>
              <a:t>runtime</a:t>
            </a:r>
            <a:endParaRPr lang="fr-F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Architecture client / serveur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</a:rPr>
              <a:t>Applications </a:t>
            </a:r>
            <a:r>
              <a:rPr lang="fr-FR" sz="2000" dirty="0" smtClean="0">
                <a:latin typeface="Arial" charset="0"/>
              </a:rPr>
              <a:t>réalisées </a:t>
            </a:r>
            <a:r>
              <a:rPr lang="fr-FR" sz="2000" dirty="0" smtClean="0">
                <a:latin typeface="Arial" charset="0"/>
              </a:rPr>
              <a:t>avec </a:t>
            </a:r>
            <a:r>
              <a:rPr lang="fr-FR" sz="2000" dirty="0" smtClean="0">
                <a:latin typeface="Arial" charset="0"/>
              </a:rPr>
              <a:t>Scout</a:t>
            </a:r>
            <a:endParaRPr lang="fr-F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Construire une application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Exemple d’utilisation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</a:endParaRPr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580063" y="6021388"/>
            <a:ext cx="28956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 smtClean="0"/>
              <a:t>Plugin </a:t>
            </a:r>
            <a:r>
              <a:rPr lang="fr-FR" b="1" dirty="0"/>
              <a:t>E</a:t>
            </a:r>
            <a:r>
              <a:rPr lang="fr-FR" b="1" dirty="0" smtClean="0"/>
              <a:t>clipse - scout</a:t>
            </a:r>
            <a:endParaRPr lang="fr-FR" b="1" dirty="0"/>
          </a:p>
          <a:p>
            <a:r>
              <a:rPr lang="fr-FR" dirty="0"/>
              <a:t>26 novembre 2012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3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partie SDK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Production d’un code lisible</a:t>
            </a:r>
            <a:endParaRPr lang="fr-FR" dirty="0"/>
          </a:p>
          <a:p>
            <a:r>
              <a:rPr lang="fr-FR" dirty="0" smtClean="0"/>
              <a:t>Développeur concentré sur les données</a:t>
            </a:r>
          </a:p>
          <a:p>
            <a:r>
              <a:rPr lang="fr-FR" dirty="0" smtClean="0"/>
              <a:t>Mise à </a:t>
            </a:r>
            <a:r>
              <a:rPr lang="fr-FR" dirty="0" smtClean="0"/>
              <a:t>disposition </a:t>
            </a:r>
            <a:r>
              <a:rPr lang="fr-FR" dirty="0" smtClean="0"/>
              <a:t>de </a:t>
            </a:r>
            <a:r>
              <a:rPr lang="fr-FR" dirty="0" smtClean="0"/>
              <a:t>vues </a:t>
            </a:r>
            <a:r>
              <a:rPr lang="fr-FR" dirty="0" smtClean="0"/>
              <a:t>et </a:t>
            </a:r>
            <a:r>
              <a:rPr lang="fr-FR" dirty="0" smtClean="0"/>
              <a:t>d’assistants</a:t>
            </a:r>
            <a:endParaRPr lang="fr-FR" dirty="0" smtClean="0"/>
          </a:p>
          <a:p>
            <a:pPr lvl="1"/>
            <a:r>
              <a:rPr lang="fr-FR" dirty="0" smtClean="0"/>
              <a:t>Application sous forme arborescente</a:t>
            </a:r>
          </a:p>
          <a:p>
            <a:pPr lvl="1"/>
            <a:r>
              <a:rPr lang="fr-FR" dirty="0" smtClean="0"/>
              <a:t>Zone </a:t>
            </a:r>
            <a:r>
              <a:rPr lang="fr-FR" dirty="0" smtClean="0"/>
              <a:t>de propriété </a:t>
            </a:r>
            <a:r>
              <a:rPr lang="fr-FR" dirty="0" smtClean="0"/>
              <a:t>d’éléments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58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partie SDK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 descr="Capture d’écran 2012-11-25 à 10.4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088028" cy="4320480"/>
          </a:xfrm>
          <a:prstGeom prst="rect">
            <a:avLst/>
          </a:prstGeom>
        </p:spPr>
      </p:pic>
      <p:pic>
        <p:nvPicPr>
          <p:cNvPr id="7" name="Image 6" descr="Capture d’écran 2012-11-25 à 10.4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091058" cy="4690154"/>
          </a:xfrm>
          <a:prstGeom prst="rect">
            <a:avLst/>
          </a:prstGeom>
        </p:spPr>
      </p:pic>
      <p:pic>
        <p:nvPicPr>
          <p:cNvPr id="8" name="Image 7" descr="Capture d’écran 2012-11-24 à 14.04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893454" cy="4983708"/>
          </a:xfrm>
          <a:prstGeom prst="rect">
            <a:avLst/>
          </a:prstGeom>
        </p:spPr>
      </p:pic>
      <p:pic>
        <p:nvPicPr>
          <p:cNvPr id="9" name="Image 8" descr="Capture d’écran 2012-11-25 à 10.46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921361" cy="49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partie </a:t>
            </a:r>
            <a:r>
              <a:rPr lang="fr-FR" dirty="0" err="1" smtClean="0"/>
              <a:t>runtime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chaque application on retrouve</a:t>
            </a:r>
          </a:p>
          <a:p>
            <a:pPr lvl="1"/>
            <a:r>
              <a:rPr lang="fr-FR" dirty="0" smtClean="0"/>
              <a:t>Une partie client </a:t>
            </a:r>
          </a:p>
          <a:p>
            <a:pPr lvl="1"/>
            <a:r>
              <a:rPr lang="fr-FR" dirty="0" smtClean="0"/>
              <a:t>Une partie serveur</a:t>
            </a:r>
          </a:p>
          <a:p>
            <a:r>
              <a:rPr lang="fr-FR" dirty="0" smtClean="0"/>
              <a:t>Plusieurs </a:t>
            </a:r>
            <a:r>
              <a:rPr lang="fr-FR" dirty="0" smtClean="0"/>
              <a:t>bibliothèques graphiques</a:t>
            </a:r>
            <a:endParaRPr lang="fr-FR" dirty="0" smtClean="0"/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SWT</a:t>
            </a:r>
          </a:p>
          <a:p>
            <a:pPr lvl="1"/>
            <a:r>
              <a:rPr lang="fr-FR" dirty="0" smtClean="0"/>
              <a:t>Web avec RAP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fr-FR" b="1" dirty="0"/>
              <a:t>Plugin Eclipse - scout</a:t>
            </a:r>
          </a:p>
          <a:p>
            <a:r>
              <a:rPr lang="fr-FR" dirty="0"/>
              <a:t>26 novembre 2012</a:t>
            </a:r>
          </a:p>
          <a:p>
            <a:fld id="{672F6B7F-6C31-7E41-84A6-5C4535A7D9E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06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IPE ">
  <a:themeElements>
    <a:clrScheme name="Personnalisé 6">
      <a:dk1>
        <a:srgbClr val="000000"/>
      </a:dk1>
      <a:lt1>
        <a:srgbClr val="FFFFFF"/>
      </a:lt1>
      <a:dk2>
        <a:srgbClr val="000000"/>
      </a:dk2>
      <a:lt2>
        <a:srgbClr val="0582FF"/>
      </a:lt2>
      <a:accent1>
        <a:srgbClr val="69B4FF"/>
      </a:accent1>
      <a:accent2>
        <a:srgbClr val="ABD5FF"/>
      </a:accent2>
      <a:accent3>
        <a:srgbClr val="FFFFFF"/>
      </a:accent3>
      <a:accent4>
        <a:srgbClr val="000000"/>
      </a:accent4>
      <a:accent5>
        <a:srgbClr val="ABD5FF"/>
      </a:accent5>
      <a:accent6>
        <a:srgbClr val="69B4FF"/>
      </a:accent6>
      <a:hlink>
        <a:srgbClr val="9BCDFF"/>
      </a:hlink>
      <a:folHlink>
        <a:srgbClr val="69B4FF"/>
      </a:folHlink>
    </a:clrScheme>
    <a:fontScheme name="3_Pixel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ESIPE .potx</Template>
  <TotalTime>5524</TotalTime>
  <Words>703</Words>
  <Application>Microsoft Macintosh PowerPoint</Application>
  <PresentationFormat>Présentation à l'écran (4:3)</PresentationFormat>
  <Paragraphs>253</Paragraphs>
  <Slides>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ESIPE </vt:lpstr>
      <vt:lpstr>MSPhotoEd.3</vt:lpstr>
      <vt:lpstr>Plugin Eclipse - Scout</vt:lpstr>
      <vt:lpstr>Sommaire</vt:lpstr>
      <vt:lpstr>Sommaire</vt:lpstr>
      <vt:lpstr>Historique</vt:lpstr>
      <vt:lpstr>Objectif du projet Scout</vt:lpstr>
      <vt:lpstr>Sommaire</vt:lpstr>
      <vt:lpstr>La partie SDK</vt:lpstr>
      <vt:lpstr>La partie SDK</vt:lpstr>
      <vt:lpstr>La partie runtime</vt:lpstr>
      <vt:lpstr>La partie runtime</vt:lpstr>
      <vt:lpstr>Architecture Client / Serveur</vt:lpstr>
      <vt:lpstr>Applications réalisées avec Scout</vt:lpstr>
      <vt:lpstr>Sommaire</vt:lpstr>
      <vt:lpstr>Développement par « click »</vt:lpstr>
      <vt:lpstr>Développement par « click »</vt:lpstr>
      <vt:lpstr>Modification simple et ciblée</vt:lpstr>
      <vt:lpstr>Sommaire</vt:lpstr>
      <vt:lpstr>Création d’un projet</vt:lpstr>
      <vt:lpstr>Création d’un projet</vt:lpstr>
      <vt:lpstr>Ajout d’éléments</vt:lpstr>
      <vt:lpstr>Ajout d’éléments</vt:lpstr>
      <vt:lpstr>Ajout d’éléments</vt:lpstr>
      <vt:lpstr>Ajout d’éléments</vt:lpstr>
      <vt:lpstr>Ajout d’éléments</vt:lpstr>
      <vt:lpstr>Connexion à une base de données</vt:lpstr>
      <vt:lpstr>Connexion à une base de données</vt:lpstr>
      <vt:lpstr>Liaison du contenu à la base de données</vt:lpstr>
      <vt:lpstr>Liaison du contenu à la base de données</vt:lpstr>
      <vt:lpstr>Mise en production</vt:lpstr>
      <vt:lpstr>Mise en production</vt:lpstr>
      <vt:lpstr>Extension</vt:lpstr>
      <vt:lpstr>Conclusion</vt:lpstr>
      <vt:lpstr>Sources</vt:lpstr>
      <vt:lpstr>Merci de votre attention</vt:lpstr>
    </vt:vector>
  </TitlesOfParts>
  <Company>Université de Marne la Vallée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à Ingénieurs 2000</dc:title>
  <dc:creator>Luc</dc:creator>
  <cp:lastModifiedBy>Julien Verneau</cp:lastModifiedBy>
  <cp:revision>155</cp:revision>
  <dcterms:created xsi:type="dcterms:W3CDTF">2010-08-23T12:52:05Z</dcterms:created>
  <dcterms:modified xsi:type="dcterms:W3CDTF">2012-11-26T07:20:15Z</dcterms:modified>
</cp:coreProperties>
</file>