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87" r:id="rId4"/>
    <p:sldId id="288" r:id="rId5"/>
    <p:sldId id="289" r:id="rId6"/>
    <p:sldId id="262" r:id="rId7"/>
    <p:sldId id="259" r:id="rId8"/>
    <p:sldId id="260" r:id="rId9"/>
    <p:sldId id="261" r:id="rId10"/>
    <p:sldId id="264" r:id="rId11"/>
    <p:sldId id="266" r:id="rId12"/>
    <p:sldId id="268" r:id="rId13"/>
    <p:sldId id="306" r:id="rId14"/>
    <p:sldId id="269" r:id="rId15"/>
    <p:sldId id="270" r:id="rId16"/>
    <p:sldId id="272" r:id="rId17"/>
    <p:sldId id="273" r:id="rId18"/>
    <p:sldId id="274" r:id="rId19"/>
    <p:sldId id="277" r:id="rId20"/>
    <p:sldId id="278" r:id="rId21"/>
    <p:sldId id="280" r:id="rId22"/>
    <p:sldId id="290" r:id="rId23"/>
    <p:sldId id="291" r:id="rId24"/>
    <p:sldId id="297" r:id="rId25"/>
    <p:sldId id="292" r:id="rId26"/>
    <p:sldId id="294" r:id="rId27"/>
    <p:sldId id="293" r:id="rId28"/>
    <p:sldId id="298" r:id="rId29"/>
    <p:sldId id="295" r:id="rId30"/>
    <p:sldId id="296" r:id="rId31"/>
    <p:sldId id="301" r:id="rId32"/>
    <p:sldId id="300" r:id="rId33"/>
    <p:sldId id="304" r:id="rId34"/>
    <p:sldId id="305" r:id="rId35"/>
    <p:sldId id="286" r:id="rId36"/>
    <p:sldId id="275" r:id="rId37"/>
    <p:sldId id="26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969" autoAdjust="0"/>
  </p:normalViewPr>
  <p:slideViewPr>
    <p:cSldViewPr snapToGrid="0">
      <p:cViewPr varScale="1">
        <p:scale>
          <a:sx n="94" d="100"/>
          <a:sy n="94" d="100"/>
        </p:scale>
        <p:origin x="11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C738C-9CB2-4E74-8DDA-A94A39CA3A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779A93-4856-4012-AA27-7D57C37BE870}">
      <dgm:prSet phldrT="[Texte]" custT="1"/>
      <dgm:spPr/>
      <dgm:t>
        <a:bodyPr/>
        <a:lstStyle/>
        <a:p>
          <a:r>
            <a:rPr lang="fr-FR" sz="1800" noProof="0" dirty="0" smtClean="0"/>
            <a:t>Stockage</a:t>
          </a:r>
          <a:r>
            <a:rPr lang="en-US" sz="1800" noProof="0" dirty="0" smtClean="0"/>
            <a:t> </a:t>
          </a:r>
          <a:r>
            <a:rPr lang="fr-FR" sz="1800" noProof="0" dirty="0" smtClean="0"/>
            <a:t>hiérarchique</a:t>
          </a:r>
          <a:endParaRPr lang="fr-FR" sz="1800" noProof="0" dirty="0"/>
        </a:p>
      </dgm:t>
    </dgm:pt>
    <dgm:pt modelId="{7C65BEDC-58A3-4384-A4D1-90032F9A0329}" type="parTrans" cxnId="{5263B211-B7F2-4767-8A0B-A31FF9E21395}">
      <dgm:prSet/>
      <dgm:spPr/>
      <dgm:t>
        <a:bodyPr/>
        <a:lstStyle/>
        <a:p>
          <a:endParaRPr lang="fr-FR"/>
        </a:p>
      </dgm:t>
    </dgm:pt>
    <dgm:pt modelId="{4BBDD7D6-278B-47F1-93F8-B81CFC9EF21D}" type="sibTrans" cxnId="{5263B211-B7F2-4767-8A0B-A31FF9E21395}">
      <dgm:prSet/>
      <dgm:spPr/>
      <dgm:t>
        <a:bodyPr/>
        <a:lstStyle/>
        <a:p>
          <a:endParaRPr lang="fr-FR"/>
        </a:p>
      </dgm:t>
    </dgm:pt>
    <dgm:pt modelId="{D5F6BB65-893A-4307-9914-7B09CDE01050}" type="pres">
      <dgm:prSet presAssocID="{178C738C-9CB2-4E74-8DDA-A94A39CA3ABA}" presName="linearFlow" presStyleCnt="0">
        <dgm:presLayoutVars>
          <dgm:dir/>
          <dgm:resizeHandles val="exact"/>
        </dgm:presLayoutVars>
      </dgm:prSet>
      <dgm:spPr/>
    </dgm:pt>
    <dgm:pt modelId="{DD0B3AB9-8FD8-46AB-8A92-2F13B17291DF}" type="pres">
      <dgm:prSet presAssocID="{FD779A93-4856-4012-AA27-7D57C37BE870}" presName="composite" presStyleCnt="0"/>
      <dgm:spPr/>
    </dgm:pt>
    <dgm:pt modelId="{79312095-069A-4AB8-B7C9-B0045CEB307D}" type="pres">
      <dgm:prSet presAssocID="{FD779A93-4856-4012-AA27-7D57C37BE87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0ADE1496-5BE4-4EE5-9C5C-7D8F84126F22}" type="pres">
      <dgm:prSet presAssocID="{FD779A93-4856-4012-AA27-7D57C37BE8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333E45-C04E-421C-AC82-ADF76447438F}" type="presOf" srcId="{FD779A93-4856-4012-AA27-7D57C37BE870}" destId="{0ADE1496-5BE4-4EE5-9C5C-7D8F84126F22}" srcOrd="0" destOrd="0" presId="urn:microsoft.com/office/officeart/2005/8/layout/vList3"/>
    <dgm:cxn modelId="{5263B211-B7F2-4767-8A0B-A31FF9E21395}" srcId="{178C738C-9CB2-4E74-8DDA-A94A39CA3ABA}" destId="{FD779A93-4856-4012-AA27-7D57C37BE870}" srcOrd="0" destOrd="0" parTransId="{7C65BEDC-58A3-4384-A4D1-90032F9A0329}" sibTransId="{4BBDD7D6-278B-47F1-93F8-B81CFC9EF21D}"/>
    <dgm:cxn modelId="{28F74AE2-7B7C-48F9-8DD6-C5FFB68CB25F}" type="presOf" srcId="{178C738C-9CB2-4E74-8DDA-A94A39CA3ABA}" destId="{D5F6BB65-893A-4307-9914-7B09CDE01050}" srcOrd="0" destOrd="0" presId="urn:microsoft.com/office/officeart/2005/8/layout/vList3"/>
    <dgm:cxn modelId="{D0FB6B0F-5340-4820-8A3E-A3CDBC0CC591}" type="presParOf" srcId="{D5F6BB65-893A-4307-9914-7B09CDE01050}" destId="{DD0B3AB9-8FD8-46AB-8A92-2F13B17291DF}" srcOrd="0" destOrd="0" presId="urn:microsoft.com/office/officeart/2005/8/layout/vList3"/>
    <dgm:cxn modelId="{B73712E9-82D2-4720-9523-2BA213C61105}" type="presParOf" srcId="{DD0B3AB9-8FD8-46AB-8A92-2F13B17291DF}" destId="{79312095-069A-4AB8-B7C9-B0045CEB307D}" srcOrd="0" destOrd="0" presId="urn:microsoft.com/office/officeart/2005/8/layout/vList3"/>
    <dgm:cxn modelId="{5B1A9A97-70D9-4927-BAEB-D8FB4B428D42}" type="presParOf" srcId="{DD0B3AB9-8FD8-46AB-8A92-2F13B17291DF}" destId="{0ADE1496-5BE4-4EE5-9C5C-7D8F84126F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8C738C-9CB2-4E74-8DDA-A94A39CA3A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779A93-4856-4012-AA27-7D57C37BE870}">
      <dgm:prSet phldrT="[Texte]" custT="1"/>
      <dgm:spPr/>
      <dgm:t>
        <a:bodyPr/>
        <a:lstStyle/>
        <a:p>
          <a:r>
            <a:rPr lang="fr-FR" sz="1800" noProof="0" dirty="0" smtClean="0"/>
            <a:t>Sécurisé</a:t>
          </a:r>
          <a:endParaRPr lang="fr-FR" sz="1800" noProof="0" dirty="0"/>
        </a:p>
      </dgm:t>
    </dgm:pt>
    <dgm:pt modelId="{7C65BEDC-58A3-4384-A4D1-90032F9A0329}" type="parTrans" cxnId="{5263B211-B7F2-4767-8A0B-A31FF9E21395}">
      <dgm:prSet/>
      <dgm:spPr/>
      <dgm:t>
        <a:bodyPr/>
        <a:lstStyle/>
        <a:p>
          <a:endParaRPr lang="fr-FR"/>
        </a:p>
      </dgm:t>
    </dgm:pt>
    <dgm:pt modelId="{4BBDD7D6-278B-47F1-93F8-B81CFC9EF21D}" type="sibTrans" cxnId="{5263B211-B7F2-4767-8A0B-A31FF9E21395}">
      <dgm:prSet/>
      <dgm:spPr/>
      <dgm:t>
        <a:bodyPr/>
        <a:lstStyle/>
        <a:p>
          <a:endParaRPr lang="fr-FR"/>
        </a:p>
      </dgm:t>
    </dgm:pt>
    <dgm:pt modelId="{D5F6BB65-893A-4307-9914-7B09CDE01050}" type="pres">
      <dgm:prSet presAssocID="{178C738C-9CB2-4E74-8DDA-A94A39CA3ABA}" presName="linearFlow" presStyleCnt="0">
        <dgm:presLayoutVars>
          <dgm:dir/>
          <dgm:resizeHandles val="exact"/>
        </dgm:presLayoutVars>
      </dgm:prSet>
      <dgm:spPr/>
    </dgm:pt>
    <dgm:pt modelId="{DD0B3AB9-8FD8-46AB-8A92-2F13B17291DF}" type="pres">
      <dgm:prSet presAssocID="{FD779A93-4856-4012-AA27-7D57C37BE870}" presName="composite" presStyleCnt="0"/>
      <dgm:spPr/>
    </dgm:pt>
    <dgm:pt modelId="{79312095-069A-4AB8-B7C9-B0045CEB307D}" type="pres">
      <dgm:prSet presAssocID="{FD779A93-4856-4012-AA27-7D57C37BE87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0ADE1496-5BE4-4EE5-9C5C-7D8F84126F22}" type="pres">
      <dgm:prSet presAssocID="{FD779A93-4856-4012-AA27-7D57C37BE8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63B211-B7F2-4767-8A0B-A31FF9E21395}" srcId="{178C738C-9CB2-4E74-8DDA-A94A39CA3ABA}" destId="{FD779A93-4856-4012-AA27-7D57C37BE870}" srcOrd="0" destOrd="0" parTransId="{7C65BEDC-58A3-4384-A4D1-90032F9A0329}" sibTransId="{4BBDD7D6-278B-47F1-93F8-B81CFC9EF21D}"/>
    <dgm:cxn modelId="{80E12194-0BD4-4241-8AA1-92FA1480B65C}" type="presOf" srcId="{FD779A93-4856-4012-AA27-7D57C37BE870}" destId="{0ADE1496-5BE4-4EE5-9C5C-7D8F84126F22}" srcOrd="0" destOrd="0" presId="urn:microsoft.com/office/officeart/2005/8/layout/vList3"/>
    <dgm:cxn modelId="{52801526-D9D7-4A41-992D-E84BD9CA4EE1}" type="presOf" srcId="{178C738C-9CB2-4E74-8DDA-A94A39CA3ABA}" destId="{D5F6BB65-893A-4307-9914-7B09CDE01050}" srcOrd="0" destOrd="0" presId="urn:microsoft.com/office/officeart/2005/8/layout/vList3"/>
    <dgm:cxn modelId="{D1A27536-504E-4CD4-A609-80E5B376D090}" type="presParOf" srcId="{D5F6BB65-893A-4307-9914-7B09CDE01050}" destId="{DD0B3AB9-8FD8-46AB-8A92-2F13B17291DF}" srcOrd="0" destOrd="0" presId="urn:microsoft.com/office/officeart/2005/8/layout/vList3"/>
    <dgm:cxn modelId="{9C94A1D7-CF82-4908-A22B-39D369BD4093}" type="presParOf" srcId="{DD0B3AB9-8FD8-46AB-8A92-2F13B17291DF}" destId="{79312095-069A-4AB8-B7C9-B0045CEB307D}" srcOrd="0" destOrd="0" presId="urn:microsoft.com/office/officeart/2005/8/layout/vList3"/>
    <dgm:cxn modelId="{6F723205-F6FC-4E1A-95B7-0D3D9661174D}" type="presParOf" srcId="{DD0B3AB9-8FD8-46AB-8A92-2F13B17291DF}" destId="{0ADE1496-5BE4-4EE5-9C5C-7D8F84126F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8C738C-9CB2-4E74-8DDA-A94A39CA3A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779A93-4856-4012-AA27-7D57C37BE870}">
      <dgm:prSet phldrT="[Texte]" custT="1"/>
      <dgm:spPr/>
      <dgm:t>
        <a:bodyPr/>
        <a:lstStyle/>
        <a:p>
          <a:r>
            <a:rPr lang="fr-FR" sz="1800" noProof="0" dirty="0" smtClean="0"/>
            <a:t>Optimisé pour la lecture</a:t>
          </a:r>
          <a:endParaRPr lang="fr-FR" sz="1800" noProof="0" dirty="0"/>
        </a:p>
      </dgm:t>
    </dgm:pt>
    <dgm:pt modelId="{7C65BEDC-58A3-4384-A4D1-90032F9A0329}" type="parTrans" cxnId="{5263B211-B7F2-4767-8A0B-A31FF9E21395}">
      <dgm:prSet/>
      <dgm:spPr/>
      <dgm:t>
        <a:bodyPr/>
        <a:lstStyle/>
        <a:p>
          <a:endParaRPr lang="fr-FR"/>
        </a:p>
      </dgm:t>
    </dgm:pt>
    <dgm:pt modelId="{4BBDD7D6-278B-47F1-93F8-B81CFC9EF21D}" type="sibTrans" cxnId="{5263B211-B7F2-4767-8A0B-A31FF9E21395}">
      <dgm:prSet/>
      <dgm:spPr/>
      <dgm:t>
        <a:bodyPr/>
        <a:lstStyle/>
        <a:p>
          <a:endParaRPr lang="fr-FR"/>
        </a:p>
      </dgm:t>
    </dgm:pt>
    <dgm:pt modelId="{D5F6BB65-893A-4307-9914-7B09CDE01050}" type="pres">
      <dgm:prSet presAssocID="{178C738C-9CB2-4E74-8DDA-A94A39CA3ABA}" presName="linearFlow" presStyleCnt="0">
        <dgm:presLayoutVars>
          <dgm:dir/>
          <dgm:resizeHandles val="exact"/>
        </dgm:presLayoutVars>
      </dgm:prSet>
      <dgm:spPr/>
    </dgm:pt>
    <dgm:pt modelId="{DD0B3AB9-8FD8-46AB-8A92-2F13B17291DF}" type="pres">
      <dgm:prSet presAssocID="{FD779A93-4856-4012-AA27-7D57C37BE870}" presName="composite" presStyleCnt="0"/>
      <dgm:spPr/>
    </dgm:pt>
    <dgm:pt modelId="{79312095-069A-4AB8-B7C9-B0045CEB307D}" type="pres">
      <dgm:prSet presAssocID="{FD779A93-4856-4012-AA27-7D57C37BE87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0ADE1496-5BE4-4EE5-9C5C-7D8F84126F22}" type="pres">
      <dgm:prSet presAssocID="{FD779A93-4856-4012-AA27-7D57C37BE8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63B211-B7F2-4767-8A0B-A31FF9E21395}" srcId="{178C738C-9CB2-4E74-8DDA-A94A39CA3ABA}" destId="{FD779A93-4856-4012-AA27-7D57C37BE870}" srcOrd="0" destOrd="0" parTransId="{7C65BEDC-58A3-4384-A4D1-90032F9A0329}" sibTransId="{4BBDD7D6-278B-47F1-93F8-B81CFC9EF21D}"/>
    <dgm:cxn modelId="{B8852763-13CE-404D-B5E3-36CE065B599D}" type="presOf" srcId="{FD779A93-4856-4012-AA27-7D57C37BE870}" destId="{0ADE1496-5BE4-4EE5-9C5C-7D8F84126F22}" srcOrd="0" destOrd="0" presId="urn:microsoft.com/office/officeart/2005/8/layout/vList3"/>
    <dgm:cxn modelId="{67B4B31F-B543-49CA-AD62-A14707D76A4D}" type="presOf" srcId="{178C738C-9CB2-4E74-8DDA-A94A39CA3ABA}" destId="{D5F6BB65-893A-4307-9914-7B09CDE01050}" srcOrd="0" destOrd="0" presId="urn:microsoft.com/office/officeart/2005/8/layout/vList3"/>
    <dgm:cxn modelId="{E5122AE3-70DF-45F2-87BA-9C2734B3330E}" type="presParOf" srcId="{D5F6BB65-893A-4307-9914-7B09CDE01050}" destId="{DD0B3AB9-8FD8-46AB-8A92-2F13B17291DF}" srcOrd="0" destOrd="0" presId="urn:microsoft.com/office/officeart/2005/8/layout/vList3"/>
    <dgm:cxn modelId="{D43E39DC-07EB-4A1B-A7F5-F9FEB69A655E}" type="presParOf" srcId="{DD0B3AB9-8FD8-46AB-8A92-2F13B17291DF}" destId="{79312095-069A-4AB8-B7C9-B0045CEB307D}" srcOrd="0" destOrd="0" presId="urn:microsoft.com/office/officeart/2005/8/layout/vList3"/>
    <dgm:cxn modelId="{C38A12A5-CC24-48CC-AA1A-F83B21D8C15E}" type="presParOf" srcId="{DD0B3AB9-8FD8-46AB-8A92-2F13B17291DF}" destId="{0ADE1496-5BE4-4EE5-9C5C-7D8F84126F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8C738C-9CB2-4E74-8DDA-A94A39CA3A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779A93-4856-4012-AA27-7D57C37BE870}">
      <dgm:prSet phldrT="[Texte]" custT="1"/>
      <dgm:spPr/>
      <dgm:t>
        <a:bodyPr/>
        <a:lstStyle/>
        <a:p>
          <a:r>
            <a:rPr lang="fr-FR" sz="1800" noProof="0" dirty="0" smtClean="0"/>
            <a:t>Stockage</a:t>
          </a:r>
          <a:r>
            <a:rPr lang="en-US" sz="1800" noProof="0" dirty="0" smtClean="0"/>
            <a:t> </a:t>
          </a:r>
          <a:r>
            <a:rPr lang="fr-FR" sz="1800" noProof="0" dirty="0" smtClean="0"/>
            <a:t>relationnel</a:t>
          </a:r>
          <a:endParaRPr lang="fr-FR" sz="1800" noProof="0" dirty="0"/>
        </a:p>
      </dgm:t>
    </dgm:pt>
    <dgm:pt modelId="{7C65BEDC-58A3-4384-A4D1-90032F9A0329}" type="parTrans" cxnId="{5263B211-B7F2-4767-8A0B-A31FF9E21395}">
      <dgm:prSet/>
      <dgm:spPr/>
      <dgm:t>
        <a:bodyPr/>
        <a:lstStyle/>
        <a:p>
          <a:endParaRPr lang="fr-FR"/>
        </a:p>
      </dgm:t>
    </dgm:pt>
    <dgm:pt modelId="{4BBDD7D6-278B-47F1-93F8-B81CFC9EF21D}" type="sibTrans" cxnId="{5263B211-B7F2-4767-8A0B-A31FF9E21395}">
      <dgm:prSet/>
      <dgm:spPr/>
      <dgm:t>
        <a:bodyPr/>
        <a:lstStyle/>
        <a:p>
          <a:endParaRPr lang="fr-FR"/>
        </a:p>
      </dgm:t>
    </dgm:pt>
    <dgm:pt modelId="{D5F6BB65-893A-4307-9914-7B09CDE01050}" type="pres">
      <dgm:prSet presAssocID="{178C738C-9CB2-4E74-8DDA-A94A39CA3ABA}" presName="linearFlow" presStyleCnt="0">
        <dgm:presLayoutVars>
          <dgm:dir/>
          <dgm:resizeHandles val="exact"/>
        </dgm:presLayoutVars>
      </dgm:prSet>
      <dgm:spPr/>
    </dgm:pt>
    <dgm:pt modelId="{DD0B3AB9-8FD8-46AB-8A92-2F13B17291DF}" type="pres">
      <dgm:prSet presAssocID="{FD779A93-4856-4012-AA27-7D57C37BE870}" presName="composite" presStyleCnt="0"/>
      <dgm:spPr/>
    </dgm:pt>
    <dgm:pt modelId="{79312095-069A-4AB8-B7C9-B0045CEB307D}" type="pres">
      <dgm:prSet presAssocID="{FD779A93-4856-4012-AA27-7D57C37BE87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0ADE1496-5BE4-4EE5-9C5C-7D8F84126F22}" type="pres">
      <dgm:prSet presAssocID="{FD779A93-4856-4012-AA27-7D57C37BE8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63B211-B7F2-4767-8A0B-A31FF9E21395}" srcId="{178C738C-9CB2-4E74-8DDA-A94A39CA3ABA}" destId="{FD779A93-4856-4012-AA27-7D57C37BE870}" srcOrd="0" destOrd="0" parTransId="{7C65BEDC-58A3-4384-A4D1-90032F9A0329}" sibTransId="{4BBDD7D6-278B-47F1-93F8-B81CFC9EF21D}"/>
    <dgm:cxn modelId="{2185101F-59EB-4AC1-8D0A-DBEF9678F791}" type="presOf" srcId="{178C738C-9CB2-4E74-8DDA-A94A39CA3ABA}" destId="{D5F6BB65-893A-4307-9914-7B09CDE01050}" srcOrd="0" destOrd="0" presId="urn:microsoft.com/office/officeart/2005/8/layout/vList3"/>
    <dgm:cxn modelId="{FA8BAB97-C1C6-4537-AB7C-E753885E5D61}" type="presOf" srcId="{FD779A93-4856-4012-AA27-7D57C37BE870}" destId="{0ADE1496-5BE4-4EE5-9C5C-7D8F84126F22}" srcOrd="0" destOrd="0" presId="urn:microsoft.com/office/officeart/2005/8/layout/vList3"/>
    <dgm:cxn modelId="{1A94E20D-5B1C-43AE-AA73-AA109A0470FF}" type="presParOf" srcId="{D5F6BB65-893A-4307-9914-7B09CDE01050}" destId="{DD0B3AB9-8FD8-46AB-8A92-2F13B17291DF}" srcOrd="0" destOrd="0" presId="urn:microsoft.com/office/officeart/2005/8/layout/vList3"/>
    <dgm:cxn modelId="{4E37FF68-0483-4AA1-A7FC-74EA15C626CA}" type="presParOf" srcId="{DD0B3AB9-8FD8-46AB-8A92-2F13B17291DF}" destId="{79312095-069A-4AB8-B7C9-B0045CEB307D}" srcOrd="0" destOrd="0" presId="urn:microsoft.com/office/officeart/2005/8/layout/vList3"/>
    <dgm:cxn modelId="{CB5485AF-64CF-491D-AF4E-9747B49A4788}" type="presParOf" srcId="{DD0B3AB9-8FD8-46AB-8A92-2F13B17291DF}" destId="{0ADE1496-5BE4-4EE5-9C5C-7D8F84126F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8C738C-9CB2-4E74-8DDA-A94A39CA3A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779A93-4856-4012-AA27-7D57C37BE870}">
      <dgm:prSet phldrT="[Texte]" custT="1"/>
      <dgm:spPr/>
      <dgm:t>
        <a:bodyPr/>
        <a:lstStyle/>
        <a:p>
          <a:r>
            <a:rPr lang="fr-FR" sz="1800" noProof="0" dirty="0" smtClean="0"/>
            <a:t>Jointure entre tables</a:t>
          </a:r>
          <a:endParaRPr lang="fr-FR" sz="1800" noProof="0" dirty="0"/>
        </a:p>
      </dgm:t>
    </dgm:pt>
    <dgm:pt modelId="{7C65BEDC-58A3-4384-A4D1-90032F9A0329}" type="parTrans" cxnId="{5263B211-B7F2-4767-8A0B-A31FF9E21395}">
      <dgm:prSet/>
      <dgm:spPr/>
      <dgm:t>
        <a:bodyPr/>
        <a:lstStyle/>
        <a:p>
          <a:endParaRPr lang="fr-FR"/>
        </a:p>
      </dgm:t>
    </dgm:pt>
    <dgm:pt modelId="{4BBDD7D6-278B-47F1-93F8-B81CFC9EF21D}" type="sibTrans" cxnId="{5263B211-B7F2-4767-8A0B-A31FF9E21395}">
      <dgm:prSet/>
      <dgm:spPr/>
      <dgm:t>
        <a:bodyPr/>
        <a:lstStyle/>
        <a:p>
          <a:endParaRPr lang="fr-FR"/>
        </a:p>
      </dgm:t>
    </dgm:pt>
    <dgm:pt modelId="{D5F6BB65-893A-4307-9914-7B09CDE01050}" type="pres">
      <dgm:prSet presAssocID="{178C738C-9CB2-4E74-8DDA-A94A39CA3ABA}" presName="linearFlow" presStyleCnt="0">
        <dgm:presLayoutVars>
          <dgm:dir/>
          <dgm:resizeHandles val="exact"/>
        </dgm:presLayoutVars>
      </dgm:prSet>
      <dgm:spPr/>
    </dgm:pt>
    <dgm:pt modelId="{DD0B3AB9-8FD8-46AB-8A92-2F13B17291DF}" type="pres">
      <dgm:prSet presAssocID="{FD779A93-4856-4012-AA27-7D57C37BE870}" presName="composite" presStyleCnt="0"/>
      <dgm:spPr/>
    </dgm:pt>
    <dgm:pt modelId="{79312095-069A-4AB8-B7C9-B0045CEB307D}" type="pres">
      <dgm:prSet presAssocID="{FD779A93-4856-4012-AA27-7D57C37BE87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0ADE1496-5BE4-4EE5-9C5C-7D8F84126F22}" type="pres">
      <dgm:prSet presAssocID="{FD779A93-4856-4012-AA27-7D57C37BE8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63B211-B7F2-4767-8A0B-A31FF9E21395}" srcId="{178C738C-9CB2-4E74-8DDA-A94A39CA3ABA}" destId="{FD779A93-4856-4012-AA27-7D57C37BE870}" srcOrd="0" destOrd="0" parTransId="{7C65BEDC-58A3-4384-A4D1-90032F9A0329}" sibTransId="{4BBDD7D6-278B-47F1-93F8-B81CFC9EF21D}"/>
    <dgm:cxn modelId="{162F4746-A462-4028-B081-1E4B4694345D}" type="presOf" srcId="{FD779A93-4856-4012-AA27-7D57C37BE870}" destId="{0ADE1496-5BE4-4EE5-9C5C-7D8F84126F22}" srcOrd="0" destOrd="0" presId="urn:microsoft.com/office/officeart/2005/8/layout/vList3"/>
    <dgm:cxn modelId="{124EB86C-6381-4048-A053-2D8FBC15863D}" type="presOf" srcId="{178C738C-9CB2-4E74-8DDA-A94A39CA3ABA}" destId="{D5F6BB65-893A-4307-9914-7B09CDE01050}" srcOrd="0" destOrd="0" presId="urn:microsoft.com/office/officeart/2005/8/layout/vList3"/>
    <dgm:cxn modelId="{E1B6A927-C622-4563-A61C-83350B891B3D}" type="presParOf" srcId="{D5F6BB65-893A-4307-9914-7B09CDE01050}" destId="{DD0B3AB9-8FD8-46AB-8A92-2F13B17291DF}" srcOrd="0" destOrd="0" presId="urn:microsoft.com/office/officeart/2005/8/layout/vList3"/>
    <dgm:cxn modelId="{47E90975-2503-4EBE-AEA0-DC51E146F6D8}" type="presParOf" srcId="{DD0B3AB9-8FD8-46AB-8A92-2F13B17291DF}" destId="{79312095-069A-4AB8-B7C9-B0045CEB307D}" srcOrd="0" destOrd="0" presId="urn:microsoft.com/office/officeart/2005/8/layout/vList3"/>
    <dgm:cxn modelId="{7276ECAD-BE56-476B-BD49-118489EC2D82}" type="presParOf" srcId="{DD0B3AB9-8FD8-46AB-8A92-2F13B17291DF}" destId="{0ADE1496-5BE4-4EE5-9C5C-7D8F84126F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8C738C-9CB2-4E74-8DDA-A94A39CA3AB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D779A93-4856-4012-AA27-7D57C37BE870}">
      <dgm:prSet phldrT="[Texte]" custT="1"/>
      <dgm:spPr/>
      <dgm:t>
        <a:bodyPr/>
        <a:lstStyle/>
        <a:p>
          <a:r>
            <a:rPr lang="fr-FR" sz="1800" noProof="0" dirty="0" smtClean="0"/>
            <a:t>Réplication des données</a:t>
          </a:r>
          <a:endParaRPr lang="fr-FR" sz="1800" noProof="0" dirty="0"/>
        </a:p>
      </dgm:t>
    </dgm:pt>
    <dgm:pt modelId="{7C65BEDC-58A3-4384-A4D1-90032F9A0329}" type="parTrans" cxnId="{5263B211-B7F2-4767-8A0B-A31FF9E21395}">
      <dgm:prSet/>
      <dgm:spPr/>
      <dgm:t>
        <a:bodyPr/>
        <a:lstStyle/>
        <a:p>
          <a:endParaRPr lang="fr-FR"/>
        </a:p>
      </dgm:t>
    </dgm:pt>
    <dgm:pt modelId="{4BBDD7D6-278B-47F1-93F8-B81CFC9EF21D}" type="sibTrans" cxnId="{5263B211-B7F2-4767-8A0B-A31FF9E21395}">
      <dgm:prSet/>
      <dgm:spPr/>
      <dgm:t>
        <a:bodyPr/>
        <a:lstStyle/>
        <a:p>
          <a:endParaRPr lang="fr-FR"/>
        </a:p>
      </dgm:t>
    </dgm:pt>
    <dgm:pt modelId="{D5F6BB65-893A-4307-9914-7B09CDE01050}" type="pres">
      <dgm:prSet presAssocID="{178C738C-9CB2-4E74-8DDA-A94A39CA3ABA}" presName="linearFlow" presStyleCnt="0">
        <dgm:presLayoutVars>
          <dgm:dir/>
          <dgm:resizeHandles val="exact"/>
        </dgm:presLayoutVars>
      </dgm:prSet>
      <dgm:spPr/>
    </dgm:pt>
    <dgm:pt modelId="{DD0B3AB9-8FD8-46AB-8A92-2F13B17291DF}" type="pres">
      <dgm:prSet presAssocID="{FD779A93-4856-4012-AA27-7D57C37BE870}" presName="composite" presStyleCnt="0"/>
      <dgm:spPr/>
    </dgm:pt>
    <dgm:pt modelId="{79312095-069A-4AB8-B7C9-B0045CEB307D}" type="pres">
      <dgm:prSet presAssocID="{FD779A93-4856-4012-AA27-7D57C37BE870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fr-FR"/>
        </a:p>
      </dgm:t>
    </dgm:pt>
    <dgm:pt modelId="{0ADE1496-5BE4-4EE5-9C5C-7D8F84126F22}" type="pres">
      <dgm:prSet presAssocID="{FD779A93-4856-4012-AA27-7D57C37BE8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FAE608-C1C4-4E9A-B690-8F18320BCC63}" type="presOf" srcId="{FD779A93-4856-4012-AA27-7D57C37BE870}" destId="{0ADE1496-5BE4-4EE5-9C5C-7D8F84126F22}" srcOrd="0" destOrd="0" presId="urn:microsoft.com/office/officeart/2005/8/layout/vList3"/>
    <dgm:cxn modelId="{5263B211-B7F2-4767-8A0B-A31FF9E21395}" srcId="{178C738C-9CB2-4E74-8DDA-A94A39CA3ABA}" destId="{FD779A93-4856-4012-AA27-7D57C37BE870}" srcOrd="0" destOrd="0" parTransId="{7C65BEDC-58A3-4384-A4D1-90032F9A0329}" sibTransId="{4BBDD7D6-278B-47F1-93F8-B81CFC9EF21D}"/>
    <dgm:cxn modelId="{6A254583-46B1-431E-94D6-7A15AA1BD8F9}" type="presOf" srcId="{178C738C-9CB2-4E74-8DDA-A94A39CA3ABA}" destId="{D5F6BB65-893A-4307-9914-7B09CDE01050}" srcOrd="0" destOrd="0" presId="urn:microsoft.com/office/officeart/2005/8/layout/vList3"/>
    <dgm:cxn modelId="{157CB974-E5BA-41D5-84DB-FBE675F134DC}" type="presParOf" srcId="{D5F6BB65-893A-4307-9914-7B09CDE01050}" destId="{DD0B3AB9-8FD8-46AB-8A92-2F13B17291DF}" srcOrd="0" destOrd="0" presId="urn:microsoft.com/office/officeart/2005/8/layout/vList3"/>
    <dgm:cxn modelId="{D049EEC0-4E79-4AB0-A793-41ED3F495515}" type="presParOf" srcId="{DD0B3AB9-8FD8-46AB-8A92-2F13B17291DF}" destId="{79312095-069A-4AB8-B7C9-B0045CEB307D}" srcOrd="0" destOrd="0" presId="urn:microsoft.com/office/officeart/2005/8/layout/vList3"/>
    <dgm:cxn modelId="{86069582-C2DE-49D3-A68C-65629E403D35}" type="presParOf" srcId="{DD0B3AB9-8FD8-46AB-8A92-2F13B17291DF}" destId="{0ADE1496-5BE4-4EE5-9C5C-7D8F84126F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1496-5BE4-4EE5-9C5C-7D8F84126F22}">
      <dsp:nvSpPr>
        <dsp:cNvPr id="0" name=""/>
        <dsp:cNvSpPr/>
      </dsp:nvSpPr>
      <dsp:spPr>
        <a:xfrm rot="10800000">
          <a:off x="871063" y="0"/>
          <a:ext cx="2812862" cy="650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3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Stockage</a:t>
          </a:r>
          <a:r>
            <a:rPr lang="en-US" sz="1800" kern="1200" noProof="0" dirty="0" smtClean="0"/>
            <a:t> </a:t>
          </a:r>
          <a:r>
            <a:rPr lang="fr-FR" sz="1800" kern="1200" noProof="0" dirty="0" smtClean="0"/>
            <a:t>hiérarchique</a:t>
          </a:r>
          <a:endParaRPr lang="fr-FR" sz="1800" kern="1200" noProof="0" dirty="0"/>
        </a:p>
      </dsp:txBody>
      <dsp:txXfrm rot="10800000">
        <a:off x="1033623" y="0"/>
        <a:ext cx="2650302" cy="650240"/>
      </dsp:txXfrm>
    </dsp:sp>
    <dsp:sp modelId="{79312095-069A-4AB8-B7C9-B0045CEB307D}">
      <dsp:nvSpPr>
        <dsp:cNvPr id="0" name=""/>
        <dsp:cNvSpPr/>
      </dsp:nvSpPr>
      <dsp:spPr>
        <a:xfrm>
          <a:off x="545943" y="0"/>
          <a:ext cx="650240" cy="65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1496-5BE4-4EE5-9C5C-7D8F84126F22}">
      <dsp:nvSpPr>
        <dsp:cNvPr id="0" name=""/>
        <dsp:cNvSpPr/>
      </dsp:nvSpPr>
      <dsp:spPr>
        <a:xfrm rot="10800000">
          <a:off x="871063" y="0"/>
          <a:ext cx="2812862" cy="650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3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Sécurisé</a:t>
          </a:r>
          <a:endParaRPr lang="fr-FR" sz="1800" kern="1200" noProof="0" dirty="0"/>
        </a:p>
      </dsp:txBody>
      <dsp:txXfrm rot="10800000">
        <a:off x="1033623" y="0"/>
        <a:ext cx="2650302" cy="650240"/>
      </dsp:txXfrm>
    </dsp:sp>
    <dsp:sp modelId="{79312095-069A-4AB8-B7C9-B0045CEB307D}">
      <dsp:nvSpPr>
        <dsp:cNvPr id="0" name=""/>
        <dsp:cNvSpPr/>
      </dsp:nvSpPr>
      <dsp:spPr>
        <a:xfrm>
          <a:off x="545943" y="0"/>
          <a:ext cx="650240" cy="65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1496-5BE4-4EE5-9C5C-7D8F84126F22}">
      <dsp:nvSpPr>
        <dsp:cNvPr id="0" name=""/>
        <dsp:cNvSpPr/>
      </dsp:nvSpPr>
      <dsp:spPr>
        <a:xfrm rot="10800000">
          <a:off x="871063" y="0"/>
          <a:ext cx="2812862" cy="650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3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Optimisé pour la lecture</a:t>
          </a:r>
          <a:endParaRPr lang="fr-FR" sz="1800" kern="1200" noProof="0" dirty="0"/>
        </a:p>
      </dsp:txBody>
      <dsp:txXfrm rot="10800000">
        <a:off x="1033623" y="0"/>
        <a:ext cx="2650302" cy="650240"/>
      </dsp:txXfrm>
    </dsp:sp>
    <dsp:sp modelId="{79312095-069A-4AB8-B7C9-B0045CEB307D}">
      <dsp:nvSpPr>
        <dsp:cNvPr id="0" name=""/>
        <dsp:cNvSpPr/>
      </dsp:nvSpPr>
      <dsp:spPr>
        <a:xfrm>
          <a:off x="545943" y="0"/>
          <a:ext cx="650240" cy="65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1496-5BE4-4EE5-9C5C-7D8F84126F22}">
      <dsp:nvSpPr>
        <dsp:cNvPr id="0" name=""/>
        <dsp:cNvSpPr/>
      </dsp:nvSpPr>
      <dsp:spPr>
        <a:xfrm rot="10800000">
          <a:off x="871063" y="0"/>
          <a:ext cx="2812862" cy="650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3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Stockage</a:t>
          </a:r>
          <a:r>
            <a:rPr lang="en-US" sz="1800" kern="1200" noProof="0" dirty="0" smtClean="0"/>
            <a:t> </a:t>
          </a:r>
          <a:r>
            <a:rPr lang="fr-FR" sz="1800" kern="1200" noProof="0" dirty="0" smtClean="0"/>
            <a:t>relationnel</a:t>
          </a:r>
          <a:endParaRPr lang="fr-FR" sz="1800" kern="1200" noProof="0" dirty="0"/>
        </a:p>
      </dsp:txBody>
      <dsp:txXfrm rot="10800000">
        <a:off x="1033623" y="0"/>
        <a:ext cx="2650302" cy="650240"/>
      </dsp:txXfrm>
    </dsp:sp>
    <dsp:sp modelId="{79312095-069A-4AB8-B7C9-B0045CEB307D}">
      <dsp:nvSpPr>
        <dsp:cNvPr id="0" name=""/>
        <dsp:cNvSpPr/>
      </dsp:nvSpPr>
      <dsp:spPr>
        <a:xfrm>
          <a:off x="545943" y="0"/>
          <a:ext cx="650240" cy="65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1496-5BE4-4EE5-9C5C-7D8F84126F22}">
      <dsp:nvSpPr>
        <dsp:cNvPr id="0" name=""/>
        <dsp:cNvSpPr/>
      </dsp:nvSpPr>
      <dsp:spPr>
        <a:xfrm rot="10800000">
          <a:off x="871063" y="0"/>
          <a:ext cx="2812862" cy="650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3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Jointure entre tables</a:t>
          </a:r>
          <a:endParaRPr lang="fr-FR" sz="1800" kern="1200" noProof="0" dirty="0"/>
        </a:p>
      </dsp:txBody>
      <dsp:txXfrm rot="10800000">
        <a:off x="1033623" y="0"/>
        <a:ext cx="2650302" cy="650240"/>
      </dsp:txXfrm>
    </dsp:sp>
    <dsp:sp modelId="{79312095-069A-4AB8-B7C9-B0045CEB307D}">
      <dsp:nvSpPr>
        <dsp:cNvPr id="0" name=""/>
        <dsp:cNvSpPr/>
      </dsp:nvSpPr>
      <dsp:spPr>
        <a:xfrm>
          <a:off x="545943" y="0"/>
          <a:ext cx="650240" cy="65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E1496-5BE4-4EE5-9C5C-7D8F84126F22}">
      <dsp:nvSpPr>
        <dsp:cNvPr id="0" name=""/>
        <dsp:cNvSpPr/>
      </dsp:nvSpPr>
      <dsp:spPr>
        <a:xfrm rot="10800000">
          <a:off x="871063" y="0"/>
          <a:ext cx="2812862" cy="6502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3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Réplication des données</a:t>
          </a:r>
          <a:endParaRPr lang="fr-FR" sz="1800" kern="1200" noProof="0" dirty="0"/>
        </a:p>
      </dsp:txBody>
      <dsp:txXfrm rot="10800000">
        <a:off x="1033623" y="0"/>
        <a:ext cx="2650302" cy="650240"/>
      </dsp:txXfrm>
    </dsp:sp>
    <dsp:sp modelId="{79312095-069A-4AB8-B7C9-B0045CEB307D}">
      <dsp:nvSpPr>
        <dsp:cNvPr id="0" name=""/>
        <dsp:cNvSpPr/>
      </dsp:nvSpPr>
      <dsp:spPr>
        <a:xfrm>
          <a:off x="545943" y="0"/>
          <a:ext cx="650240" cy="6502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7CB9-2D53-4FB3-BB6E-24F6FE4BF8BC}" type="datetimeFigureOut">
              <a:rPr lang="fr-FR" smtClean="0"/>
              <a:t>23/01/2014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7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4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26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56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 groupe de travail de l'IETF qui a travaillé sur SNMPv2  n'a pas pu atteindre un consensus sur le fonctionnement du mécanisme de sécurité, ce qui a donné lieu à 4 versions différentes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95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smtClean="0"/>
              <a:t>Communauté :</a:t>
            </a:r>
            <a:r>
              <a:rPr lang="fr-FR" dirty="0" smtClean="0"/>
              <a:t> </a:t>
            </a:r>
          </a:p>
          <a:p>
            <a:r>
              <a:rPr lang="fr-FR" smtClean="0"/>
              <a:t>- Le </a:t>
            </a:r>
            <a:r>
              <a:rPr lang="fr-FR" dirty="0" smtClean="0"/>
              <a:t>nom de la communauté est aussi présente </a:t>
            </a:r>
            <a:r>
              <a:rPr lang="fr-FR" smtClean="0"/>
              <a:t>dans l’agent.</a:t>
            </a:r>
          </a:p>
          <a:p>
            <a:r>
              <a:rPr lang="fr-FR" smtClean="0"/>
              <a:t>- </a:t>
            </a:r>
            <a:r>
              <a:rPr lang="fr-FR" baseline="0" smtClean="0"/>
              <a:t>Si la communauté du paquet et celle de l’agent sont identiques, alors l’agent peut renvoyer la réponse.</a:t>
            </a:r>
          </a:p>
          <a:p>
            <a:r>
              <a:rPr lang="fr-FR" smtClean="0"/>
              <a:t>- </a:t>
            </a:r>
            <a:r>
              <a:rPr lang="fr-FR" baseline="0" smtClean="0"/>
              <a:t>Sur </a:t>
            </a:r>
            <a:r>
              <a:rPr lang="fr-FR" baseline="0" dirty="0" smtClean="0"/>
              <a:t>l’agent, la communauté peut être définie comme </a:t>
            </a:r>
            <a:r>
              <a:rPr lang="fr-FR" b="1" baseline="0" dirty="0" err="1" smtClean="0"/>
              <a:t>read-only</a:t>
            </a:r>
            <a:r>
              <a:rPr lang="fr-FR" baseline="0" dirty="0" smtClean="0"/>
              <a:t> ou </a:t>
            </a:r>
            <a:r>
              <a:rPr lang="fr-FR" b="1" baseline="0" dirty="0" err="1" smtClean="0"/>
              <a:t>read-write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b="1" u="sng" dirty="0" smtClean="0"/>
              <a:t>PDU :</a:t>
            </a:r>
            <a:r>
              <a:rPr lang="fr-FR" b="1" u="none" dirty="0" smtClean="0"/>
              <a:t> </a:t>
            </a:r>
            <a:r>
              <a:rPr lang="fr-FR" dirty="0" smtClean="0"/>
              <a:t>Contient toutes les informations utiles</a:t>
            </a:r>
            <a:r>
              <a:rPr lang="fr-FR" baseline="0" dirty="0" smtClean="0"/>
              <a:t> (les valeurs demandées ou les réponses à ces demandes)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19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Performance :</a:t>
            </a:r>
          </a:p>
          <a:p>
            <a:r>
              <a:rPr lang="fr-FR" dirty="0" smtClean="0"/>
              <a:t>Si le manager souhaite récupérer les informations d’un groupe de variables, il doit faire un </a:t>
            </a:r>
            <a:r>
              <a:rPr lang="fr-FR" dirty="0" err="1" smtClean="0"/>
              <a:t>GetNext</a:t>
            </a:r>
            <a:r>
              <a:rPr lang="fr-FR" dirty="0" smtClean="0"/>
              <a:t> et attendre la réponse pour chaque variable de gestion.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21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98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45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33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018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48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143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68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278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30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385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785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49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24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113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11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0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27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593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406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80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8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Lacunes</a:t>
            </a:r>
            <a:r>
              <a:rPr lang="fr-FR" baseline="0" dirty="0" smtClean="0"/>
              <a:t> fonctionnelles : Manque de performance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5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MIB : Diffère en fonction du constructeur et en fonction de l’équipement.</a:t>
            </a:r>
          </a:p>
          <a:p>
            <a:r>
              <a:rPr lang="fr-FR" dirty="0" smtClean="0"/>
              <a:t>Peut</a:t>
            </a:r>
            <a:r>
              <a:rPr lang="fr-FR" baseline="0" dirty="0" smtClean="0"/>
              <a:t> devenir un peu galère en cas de demande d’informations « exotiques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01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Deux méthodes complètements différentes pour</a:t>
            </a:r>
            <a:r>
              <a:rPr lang="fr-FR" baseline="0" dirty="0" smtClean="0"/>
              <a:t> la récupération des informations :</a:t>
            </a:r>
          </a:p>
          <a:p>
            <a:r>
              <a:rPr lang="fr-FR" baseline="0" dirty="0" smtClean="0"/>
              <a:t>- Question / Réponse</a:t>
            </a:r>
          </a:p>
          <a:p>
            <a:r>
              <a:rPr lang="fr-FR" baseline="0" dirty="0" smtClean="0"/>
              <a:t>- Alertes (</a:t>
            </a:r>
            <a:r>
              <a:rPr lang="fr-FR" baseline="0" dirty="0" err="1" smtClean="0"/>
              <a:t>Traps</a:t>
            </a:r>
            <a:r>
              <a:rPr lang="fr-FR" baseline="0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02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alertes sont envoyées quand un événement non attendu se produit sur l'agent.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Celui-ci en informe le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manager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 une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alertes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peuvent être remontées à cause de :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Une hausse de la température de l’équipement</a:t>
            </a:r>
          </a:p>
          <a:p>
            <a:r>
              <a:rPr lang="fr-FR" dirty="0" smtClean="0"/>
              <a:t>- Un lien down</a:t>
            </a:r>
            <a:r>
              <a:rPr lang="fr-FR" baseline="0" dirty="0" smtClean="0"/>
              <a:t> ou up</a:t>
            </a:r>
            <a:endParaRPr lang="fr-FR" dirty="0" smtClean="0"/>
          </a:p>
          <a:p>
            <a:r>
              <a:rPr lang="fr-FR" dirty="0" smtClean="0"/>
              <a:t>- Un</a:t>
            </a:r>
            <a:r>
              <a:rPr lang="fr-FR" baseline="0" dirty="0" smtClean="0"/>
              <a:t> échec d’authentification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EF40-DE27-4581-8E70-0A862785F4C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1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4BDC-46B8-44D2-A241-E30B327DDBC4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614A-11C1-43B5-A83E-7E1B44CD9E0D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8B00-FCBE-4582-BEB0-406B783F924A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97B-150D-41F0-8780-888686DFDBC1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1CBC-9B70-4890-9AFC-908BB9452ADD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764F3-ED0A-4E7F-8CB5-1A92875D89DE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228D-530D-4656-84FC-4AC95171CBBC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311C-53B4-413B-B699-BD0EC7078F91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187F-9D21-45BD-8052-0DD97AD3ADF5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F1DE-01D6-4B32-ABE7-A8A4412658A2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D078-1E8B-48EA-9E6E-75780D60ACCD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13F5-79B5-4BB1-89EC-B2CEE010DE64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21E9-4BBD-4F68-94D3-771380B1F963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79D8-6BAE-44DE-9A94-DCEAA31AE496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E3C1-4A08-46F8-94F7-BDC5AC5D7840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2757-045D-49B4-9065-B806F0480B11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EB114-820A-46A7-82F4-EE6516D89013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ESIPE IR3 - Valentin Got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oav.net/mirrors/LDAP-ObjectClasses.html" TargetMode="External"/><Relationship Id="rId3" Type="http://schemas.openxmlformats.org/officeDocument/2006/relationships/hyperlink" Target="http://en.wikipedia.org/wiki/Simple_Network_Management_Protocol" TargetMode="External"/><Relationship Id="rId7" Type="http://schemas.openxmlformats.org/officeDocument/2006/relationships/hyperlink" Target="http://www.brennan.id.au/20-Shared_Address_Book_LDAP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ptinfo.cnam.fr/new/spip.php?pdoc6723" TargetMode="External"/><Relationship Id="rId5" Type="http://schemas.openxmlformats.org/officeDocument/2006/relationships/hyperlink" Target="http://tools.cisco.com/Support/SNMP/do/BrowseOID.do" TargetMode="External"/><Relationship Id="rId4" Type="http://schemas.openxmlformats.org/officeDocument/2006/relationships/hyperlink" Target="http://www.frameip.com/snmp/" TargetMode="External"/><Relationship Id="rId9" Type="http://schemas.openxmlformats.org/officeDocument/2006/relationships/hyperlink" Target="http://www.oid-info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30ACEC"/>
                </a:solidFill>
              </a:rPr>
              <a:t>Administration des réseaux</a:t>
            </a:r>
            <a:endParaRPr lang="fr-FR" sz="4000" b="1" dirty="0">
              <a:solidFill>
                <a:srgbClr val="30ACE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SNMP &amp; LDAP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942" y="6153794"/>
            <a:ext cx="435655" cy="621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43" y="6155018"/>
            <a:ext cx="1698877" cy="6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Architecture - </a:t>
            </a:r>
            <a:r>
              <a:rPr lang="fr-FR" dirty="0" smtClean="0"/>
              <a:t>TRAPS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311E-7642-4F06-8801-B8AF88E308F0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25" y="2295896"/>
            <a:ext cx="4877481" cy="3677163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484311" y="3793552"/>
            <a:ext cx="1953834" cy="734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>
                <a:solidFill>
                  <a:srgbClr val="30ACEC"/>
                </a:solidFill>
              </a:rPr>
              <a:t>TRAPS</a:t>
            </a:r>
          </a:p>
        </p:txBody>
      </p:sp>
    </p:spTree>
    <p:extLst>
      <p:ext uri="{BB962C8B-B14F-4D97-AF65-F5344CB8AC3E}">
        <p14:creationId xmlns:p14="http://schemas.microsoft.com/office/powerpoint/2010/main" val="23247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Architecture - Requêtes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752599"/>
            <a:ext cx="10018713" cy="4130676"/>
          </a:xfrm>
        </p:spPr>
        <p:txBody>
          <a:bodyPr>
            <a:normAutofit/>
          </a:bodyPr>
          <a:lstStyle/>
          <a:p>
            <a:r>
              <a:rPr lang="fr-FR" dirty="0" smtClean="0"/>
              <a:t>Récupération d’informations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0ACEC"/>
                </a:solidFill>
              </a:rPr>
              <a:t>   </a:t>
            </a:r>
            <a:r>
              <a:rPr lang="fr-FR" b="1" dirty="0" err="1" smtClean="0">
                <a:solidFill>
                  <a:srgbClr val="30ACEC"/>
                </a:solidFill>
              </a:rPr>
              <a:t>GetRequest</a:t>
            </a:r>
            <a:r>
              <a:rPr lang="fr-FR" b="1" dirty="0">
                <a:solidFill>
                  <a:srgbClr val="30ACEC"/>
                </a:solidFill>
              </a:rPr>
              <a:t> </a:t>
            </a:r>
            <a:r>
              <a:rPr lang="fr-FR" b="1" dirty="0" smtClean="0">
                <a:solidFill>
                  <a:srgbClr val="30ACEC"/>
                </a:solidFill>
              </a:rPr>
              <a:t>			</a:t>
            </a:r>
            <a:r>
              <a:rPr lang="fr-FR" dirty="0" smtClean="0"/>
              <a:t>Recherche d’une variable sur un agent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0ACEC"/>
                </a:solidFill>
              </a:rPr>
              <a:t>   </a:t>
            </a:r>
            <a:r>
              <a:rPr lang="fr-FR" b="1" dirty="0" err="1" smtClean="0">
                <a:solidFill>
                  <a:srgbClr val="30ACEC"/>
                </a:solidFill>
              </a:rPr>
              <a:t>GetNextRequest</a:t>
            </a:r>
            <a:r>
              <a:rPr lang="fr-FR" b="1" dirty="0">
                <a:solidFill>
                  <a:srgbClr val="30ACEC"/>
                </a:solidFill>
              </a:rPr>
              <a:t> </a:t>
            </a:r>
            <a:r>
              <a:rPr lang="fr-FR" b="1" dirty="0" smtClean="0">
                <a:solidFill>
                  <a:srgbClr val="30ACEC"/>
                </a:solidFill>
              </a:rPr>
              <a:t>	</a:t>
            </a:r>
            <a:r>
              <a:rPr lang="fr-FR" dirty="0" smtClean="0"/>
              <a:t>Recherche de la variable suivante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0ACEC"/>
                </a:solidFill>
              </a:rPr>
              <a:t>   </a:t>
            </a:r>
            <a:r>
              <a:rPr lang="fr-FR" b="1" dirty="0" err="1" smtClean="0">
                <a:solidFill>
                  <a:srgbClr val="30ACEC"/>
                </a:solidFill>
              </a:rPr>
              <a:t>GetBulkRequest</a:t>
            </a:r>
            <a:r>
              <a:rPr lang="fr-FR" b="1" dirty="0" smtClean="0">
                <a:solidFill>
                  <a:srgbClr val="30ACEC"/>
                </a:solidFill>
              </a:rPr>
              <a:t> 		</a:t>
            </a:r>
            <a:r>
              <a:rPr lang="fr-FR" dirty="0" smtClean="0"/>
              <a:t>Recherche d’un ensemble de variables regroupées</a:t>
            </a:r>
          </a:p>
          <a:p>
            <a:r>
              <a:rPr lang="fr-FR" dirty="0" smtClean="0"/>
              <a:t>Modification d’informations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0ACEC"/>
                </a:solidFill>
              </a:rPr>
              <a:t>   </a:t>
            </a:r>
            <a:r>
              <a:rPr lang="fr-FR" b="1" dirty="0" err="1" smtClean="0">
                <a:solidFill>
                  <a:srgbClr val="30ACEC"/>
                </a:solidFill>
              </a:rPr>
              <a:t>SetRequest</a:t>
            </a:r>
            <a:r>
              <a:rPr lang="fr-FR" dirty="0"/>
              <a:t> </a:t>
            </a:r>
            <a:r>
              <a:rPr lang="fr-FR" dirty="0" smtClean="0"/>
              <a:t>			Change la valeur d’une variable sur un agent</a:t>
            </a:r>
          </a:p>
          <a:p>
            <a:r>
              <a:rPr lang="fr-FR" dirty="0" smtClean="0"/>
              <a:t>Réponses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 L’agent répond toujours avec </a:t>
            </a:r>
            <a:r>
              <a:rPr lang="fr-FR" b="1" dirty="0" err="1" smtClean="0">
                <a:solidFill>
                  <a:srgbClr val="30ACEC"/>
                </a:solidFill>
              </a:rPr>
              <a:t>GetResponse</a:t>
            </a:r>
            <a:r>
              <a:rPr lang="fr-FR" dirty="0" smtClean="0"/>
              <a:t>. Si la variable demandée n’existe pas, la réponse sera accompagnée d’une erreur </a:t>
            </a:r>
            <a:r>
              <a:rPr lang="fr-FR" b="1" dirty="0" err="1" smtClean="0">
                <a:solidFill>
                  <a:srgbClr val="30ACEC"/>
                </a:solidFill>
              </a:rPr>
              <a:t>noSuchObjet</a:t>
            </a:r>
            <a:r>
              <a:rPr lang="fr-FR" dirty="0" smtClean="0"/>
              <a:t>. 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Architecture - </a:t>
            </a:r>
            <a:r>
              <a:rPr lang="fr-FR" i="1" dirty="0" smtClean="0"/>
              <a:t>MIB</a:t>
            </a:r>
            <a:endParaRPr lang="fr-FR" i="1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M</a:t>
            </a:r>
            <a:r>
              <a:rPr lang="fr-FR" dirty="0"/>
              <a:t>anagement </a:t>
            </a:r>
            <a:r>
              <a:rPr lang="fr-FR" b="1" dirty="0"/>
              <a:t>I</a:t>
            </a:r>
            <a:r>
              <a:rPr lang="fr-FR" dirty="0"/>
              <a:t>nformation </a:t>
            </a:r>
            <a:r>
              <a:rPr lang="fr-FR" b="1" dirty="0"/>
              <a:t>B</a:t>
            </a:r>
            <a:r>
              <a:rPr lang="fr-FR" dirty="0"/>
              <a:t>ase</a:t>
            </a:r>
          </a:p>
          <a:p>
            <a:r>
              <a:rPr lang="fr-FR" dirty="0"/>
              <a:t>Base de données des informations maintenues par l'agent</a:t>
            </a:r>
          </a:p>
          <a:p>
            <a:r>
              <a:rPr lang="fr-FR" dirty="0"/>
              <a:t>Structure arborescente </a:t>
            </a:r>
            <a:r>
              <a:rPr lang="fr-FR" dirty="0" smtClean="0"/>
              <a:t>où </a:t>
            </a:r>
            <a:r>
              <a:rPr lang="fr-FR" dirty="0"/>
              <a:t>chaque nœud est défini par un nombre (</a:t>
            </a:r>
            <a:r>
              <a:rPr lang="fr-FR" b="1" dirty="0"/>
              <a:t>O</a:t>
            </a:r>
            <a:r>
              <a:rPr lang="fr-FR" dirty="0"/>
              <a:t>bject </a:t>
            </a:r>
            <a:r>
              <a:rPr lang="fr-FR" b="1" dirty="0" err="1"/>
              <a:t>ID</a:t>
            </a:r>
            <a:r>
              <a:rPr lang="fr-FR" dirty="0" err="1"/>
              <a:t>entifier</a:t>
            </a:r>
            <a:r>
              <a:rPr lang="fr-FR" dirty="0"/>
              <a:t>)</a:t>
            </a:r>
          </a:p>
          <a:p>
            <a:r>
              <a:rPr lang="fr-FR" dirty="0"/>
              <a:t>L’accès à un objet de la base se fait via un </a:t>
            </a:r>
            <a:r>
              <a:rPr lang="fr-FR" dirty="0" smtClean="0"/>
              <a:t>OID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55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16" y="361128"/>
            <a:ext cx="4286848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82296"/>
            <a:ext cx="10018713" cy="17525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Architecture – Accéder à un objet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Espace réservé du contenu 17"/>
          <p:cNvSpPr>
            <a:spLocks noGrp="1"/>
          </p:cNvSpPr>
          <p:nvPr>
            <p:ph idx="1"/>
          </p:nvPr>
        </p:nvSpPr>
        <p:spPr>
          <a:xfrm>
            <a:off x="6437376" y="1834896"/>
            <a:ext cx="5065647" cy="2896928"/>
          </a:xfrm>
        </p:spPr>
        <p:txBody>
          <a:bodyPr>
            <a:normAutofit/>
          </a:bodyPr>
          <a:lstStyle/>
          <a:p>
            <a:r>
              <a:rPr lang="fr-FR" dirty="0" smtClean="0"/>
              <a:t>Objet simple</a:t>
            </a:r>
          </a:p>
          <a:p>
            <a:r>
              <a:rPr lang="fr-FR" dirty="0" smtClean="0"/>
              <a:t>Accès à la variable </a:t>
            </a:r>
            <a:r>
              <a:rPr lang="fr-FR" b="1" dirty="0" err="1" smtClean="0"/>
              <a:t>sysDescr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 </a:t>
            </a:r>
            <a:r>
              <a:rPr lang="fr-FR" b="1" dirty="0" smtClean="0"/>
              <a:t>OID</a:t>
            </a:r>
            <a:r>
              <a:rPr lang="fr-FR" dirty="0" smtClean="0"/>
              <a:t> 		.1.3.6.1.2.1.1.1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 </a:t>
            </a:r>
            <a:r>
              <a:rPr lang="fr-FR" b="1" dirty="0" smtClean="0"/>
              <a:t>Type</a:t>
            </a:r>
            <a:r>
              <a:rPr lang="fr-FR" dirty="0" smtClean="0"/>
              <a:t> 		String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b="1" dirty="0" smtClean="0"/>
              <a:t>Permission</a:t>
            </a:r>
            <a:r>
              <a:rPr lang="fr-FR" dirty="0" smtClean="0"/>
              <a:t> 	</a:t>
            </a:r>
            <a:r>
              <a:rPr lang="fr-FR" dirty="0" err="1" smtClean="0"/>
              <a:t>read-only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514480" y="5076716"/>
            <a:ext cx="643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Retourne la description de l’équipement réseau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4" y="1834895"/>
            <a:ext cx="5420481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82296"/>
            <a:ext cx="10018713" cy="17525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Architecture </a:t>
            </a:r>
            <a:r>
              <a:rPr lang="fr-FR" i="1" dirty="0" smtClean="0"/>
              <a:t>– Accéder à un objet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Espace réservé du contenu 17"/>
          <p:cNvSpPr>
            <a:spLocks noGrp="1"/>
          </p:cNvSpPr>
          <p:nvPr>
            <p:ph idx="1"/>
          </p:nvPr>
        </p:nvSpPr>
        <p:spPr>
          <a:xfrm>
            <a:off x="6437376" y="1834896"/>
            <a:ext cx="5065647" cy="2896928"/>
          </a:xfrm>
        </p:spPr>
        <p:txBody>
          <a:bodyPr>
            <a:normAutofit/>
          </a:bodyPr>
          <a:lstStyle/>
          <a:p>
            <a:r>
              <a:rPr lang="fr-FR" dirty="0" smtClean="0"/>
              <a:t>Objet complexe</a:t>
            </a:r>
          </a:p>
          <a:p>
            <a:r>
              <a:rPr lang="fr-FR" dirty="0" smtClean="0"/>
              <a:t>Accès à la variable </a:t>
            </a:r>
            <a:r>
              <a:rPr lang="fr-FR" b="1" dirty="0" err="1" smtClean="0"/>
              <a:t>ifAdminStatus</a:t>
            </a:r>
            <a:r>
              <a:rPr lang="fr-FR" dirty="0" smtClean="0"/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 </a:t>
            </a:r>
            <a:r>
              <a:rPr lang="fr-FR" b="1" dirty="0" smtClean="0"/>
              <a:t>OID</a:t>
            </a:r>
            <a:r>
              <a:rPr lang="fr-FR" dirty="0" smtClean="0"/>
              <a:t> 		</a:t>
            </a:r>
            <a:r>
              <a:rPr lang="fr-FR" dirty="0"/>
              <a:t>.1.3.6.1.2.1.2.2.1.7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 </a:t>
            </a:r>
            <a:r>
              <a:rPr lang="fr-FR" b="1" dirty="0" smtClean="0"/>
              <a:t>Type</a:t>
            </a:r>
            <a:r>
              <a:rPr lang="fr-FR" dirty="0" smtClean="0"/>
              <a:t> 		Tableau de </a:t>
            </a:r>
            <a:r>
              <a:rPr lang="fr-FR" dirty="0" err="1" smtClean="0"/>
              <a:t>integer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b="1" dirty="0" smtClean="0"/>
              <a:t>Permission</a:t>
            </a:r>
            <a:r>
              <a:rPr lang="fr-FR" dirty="0" smtClean="0"/>
              <a:t> 	</a:t>
            </a:r>
            <a:r>
              <a:rPr lang="fr-FR" dirty="0" err="1" smtClean="0"/>
              <a:t>read-write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6967728" y="4731824"/>
            <a:ext cx="477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Retourne la liste des interfaces de l’équipement réseau avec leur statut correspondant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7" y="1462753"/>
            <a:ext cx="562053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SNMPv1 &amp; SNMPv2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SNMPv1 reste la version la plus utilisée</a:t>
            </a:r>
          </a:p>
          <a:p>
            <a:r>
              <a:rPr lang="fr-FR" dirty="0" smtClean="0"/>
              <a:t>4 versions ont été proposées pour SNMPv2 (p, c, u et *)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Aucune de ces versions n’a jamais été adoptée comme standard. SNMPv2 n’était pas une solution à long terme.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SNMPv1 &amp; SNMPv2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Trame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63" y="2438399"/>
            <a:ext cx="9334408" cy="1232442"/>
          </a:xfr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21397" y="3670840"/>
            <a:ext cx="9581626" cy="2212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30ACEC"/>
                </a:solidFill>
              </a:rPr>
              <a:t>Version SNMP</a:t>
            </a:r>
            <a:r>
              <a:rPr lang="fr-FR" dirty="0" smtClean="0"/>
              <a:t> Nom de la version SNMP utilisée (1, 2p, 2c, 2u, 2* ou 3)</a:t>
            </a:r>
          </a:p>
          <a:p>
            <a:r>
              <a:rPr lang="fr-FR" b="1" dirty="0" smtClean="0">
                <a:solidFill>
                  <a:srgbClr val="30ACEC"/>
                </a:solidFill>
              </a:rPr>
              <a:t>Communauté</a:t>
            </a:r>
            <a:r>
              <a:rPr lang="fr-FR" dirty="0" smtClean="0">
                <a:solidFill>
                  <a:srgbClr val="30ACEC"/>
                </a:solidFill>
              </a:rPr>
              <a:t> </a:t>
            </a:r>
            <a:r>
              <a:rPr lang="fr-FR" dirty="0" smtClean="0"/>
              <a:t>Contrôle d’accès (</a:t>
            </a:r>
            <a:r>
              <a:rPr lang="fr-FR" dirty="0" smtClean="0">
                <a:solidFill>
                  <a:srgbClr val="FF0000"/>
                </a:solidFill>
              </a:rPr>
              <a:t>transporté en clair sur le réseau</a:t>
            </a:r>
            <a:r>
              <a:rPr lang="fr-FR" dirty="0" smtClean="0"/>
              <a:t>). Permet de créer des domaines d’administration</a:t>
            </a:r>
          </a:p>
          <a:p>
            <a:r>
              <a:rPr lang="fr-FR" b="1" dirty="0" smtClean="0">
                <a:solidFill>
                  <a:srgbClr val="30ACEC"/>
                </a:solidFill>
              </a:rPr>
              <a:t>PDU </a:t>
            </a:r>
            <a:r>
              <a:rPr lang="fr-FR" dirty="0" smtClean="0"/>
              <a:t>Décrit le type de requête, de réponse ou de </a:t>
            </a:r>
            <a:r>
              <a:rPr lang="fr-FR" dirty="0" err="1" smtClean="0"/>
              <a:t>trap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8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8679"/>
            <a:ext cx="10018713" cy="1752599"/>
          </a:xfrm>
        </p:spPr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SNMPv1 &amp; SNMPv2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err="1" smtClean="0"/>
              <a:t>Packet</a:t>
            </a:r>
            <a:r>
              <a:rPr lang="fr-FR" i="1" dirty="0" smtClean="0"/>
              <a:t> Data Unit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840974" y="2882096"/>
            <a:ext cx="9662049" cy="3001179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rgbClr val="30ACEC"/>
                </a:solidFill>
              </a:rPr>
              <a:t>PDU Type</a:t>
            </a:r>
            <a:r>
              <a:rPr lang="fr-FR" dirty="0" smtClean="0"/>
              <a:t> Correspond au type d’information que contient le paquet (Réponse, </a:t>
            </a:r>
            <a:r>
              <a:rPr lang="fr-FR" dirty="0" err="1" smtClean="0"/>
              <a:t>Trap</a:t>
            </a:r>
            <a:r>
              <a:rPr lang="fr-FR" dirty="0" smtClean="0"/>
              <a:t>, …)</a:t>
            </a:r>
          </a:p>
          <a:p>
            <a:r>
              <a:rPr lang="fr-FR" b="1" dirty="0" err="1" smtClean="0">
                <a:solidFill>
                  <a:srgbClr val="30ACEC"/>
                </a:solidFill>
              </a:rPr>
              <a:t>Request</a:t>
            </a:r>
            <a:r>
              <a:rPr lang="fr-FR" b="1" dirty="0" smtClean="0">
                <a:solidFill>
                  <a:srgbClr val="30ACEC"/>
                </a:solidFill>
              </a:rPr>
              <a:t> ID</a:t>
            </a:r>
            <a:r>
              <a:rPr lang="fr-FR" dirty="0" smtClean="0"/>
              <a:t> Permet au manager d’associer les réponses à ses requêtes</a:t>
            </a:r>
          </a:p>
          <a:p>
            <a:r>
              <a:rPr lang="fr-FR" b="1" dirty="0" err="1" smtClean="0">
                <a:solidFill>
                  <a:srgbClr val="30ACEC"/>
                </a:solidFill>
              </a:rPr>
              <a:t>Error</a:t>
            </a:r>
            <a:r>
              <a:rPr lang="fr-FR" b="1" dirty="0" smtClean="0">
                <a:solidFill>
                  <a:srgbClr val="30ACEC"/>
                </a:solidFill>
              </a:rPr>
              <a:t> </a:t>
            </a:r>
            <a:r>
              <a:rPr lang="fr-FR" b="1" dirty="0" err="1" smtClean="0">
                <a:solidFill>
                  <a:srgbClr val="30ACEC"/>
                </a:solidFill>
              </a:rPr>
              <a:t>Status</a:t>
            </a:r>
            <a:r>
              <a:rPr lang="fr-FR" dirty="0" smtClean="0"/>
              <a:t> Indicateur du type d’erreur. Si aucune erreur ne s’est produite, le champs vaut zéro</a:t>
            </a:r>
          </a:p>
          <a:p>
            <a:r>
              <a:rPr lang="fr-FR" b="1" dirty="0" err="1" smtClean="0">
                <a:solidFill>
                  <a:srgbClr val="30ACEC"/>
                </a:solidFill>
              </a:rPr>
              <a:t>Error</a:t>
            </a:r>
            <a:r>
              <a:rPr lang="fr-FR" b="1" dirty="0" smtClean="0">
                <a:solidFill>
                  <a:srgbClr val="30ACEC"/>
                </a:solidFill>
              </a:rPr>
              <a:t> Index</a:t>
            </a:r>
            <a:r>
              <a:rPr lang="fr-FR" dirty="0" smtClean="0"/>
              <a:t> En cas d’erreur, indique ou elle se situe dans la requête</a:t>
            </a:r>
          </a:p>
          <a:p>
            <a:r>
              <a:rPr lang="fr-FR" b="1" dirty="0" err="1" smtClean="0">
                <a:solidFill>
                  <a:srgbClr val="30ACEC"/>
                </a:solidFill>
              </a:rPr>
              <a:t>Varbin</a:t>
            </a:r>
            <a:r>
              <a:rPr lang="fr-FR" b="1" dirty="0" smtClean="0">
                <a:solidFill>
                  <a:srgbClr val="30ACEC"/>
                </a:solidFill>
              </a:rPr>
              <a:t> List</a:t>
            </a:r>
            <a:r>
              <a:rPr lang="fr-FR" dirty="0" smtClean="0"/>
              <a:t> Séquence constituée d’une ou plusieurs paires OID-Valeur. La valeur change en fonction du </a:t>
            </a:r>
            <a:r>
              <a:rPr lang="fr-FR" b="1" dirty="0" smtClean="0"/>
              <a:t>PDU Type</a:t>
            </a:r>
            <a:r>
              <a:rPr lang="fr-FR" dirty="0" smtClean="0"/>
              <a:t>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i="1" dirty="0" err="1" smtClean="0"/>
              <a:t>SetRequest</a:t>
            </a:r>
            <a:r>
              <a:rPr lang="fr-FR" dirty="0" smtClean="0"/>
              <a:t> La valeur correspond à celle de l’OID spécifiée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i="1" dirty="0" err="1" smtClean="0"/>
              <a:t>GetRequest</a:t>
            </a:r>
            <a:r>
              <a:rPr lang="fr-FR" dirty="0" smtClean="0"/>
              <a:t> La valeur est NULL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i="1" dirty="0" err="1" smtClean="0"/>
              <a:t>GetResponse</a:t>
            </a:r>
            <a:r>
              <a:rPr lang="fr-FR" dirty="0" smtClean="0"/>
              <a:t> La valeur correspond à celle de l’OID demandé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51" y="1567959"/>
            <a:ext cx="9305388" cy="12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SNMPv1 &amp; SNMPv2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Faiblesses de SNMPv1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2"/>
          </a:xfrm>
        </p:spPr>
        <p:txBody>
          <a:bodyPr>
            <a:normAutofit/>
          </a:bodyPr>
          <a:lstStyle/>
          <a:p>
            <a:r>
              <a:rPr lang="fr-FR" dirty="0" smtClean="0"/>
              <a:t>Mécanisme </a:t>
            </a:r>
            <a:r>
              <a:rPr lang="fr-FR" b="1" dirty="0" smtClean="0">
                <a:solidFill>
                  <a:srgbClr val="30ACEC"/>
                </a:solidFill>
              </a:rPr>
              <a:t>d’authentification</a:t>
            </a:r>
            <a:r>
              <a:rPr lang="fr-FR" dirty="0" smtClean="0"/>
              <a:t> (communauté) transporté en clair sur le réseau.</a:t>
            </a:r>
          </a:p>
          <a:p>
            <a:r>
              <a:rPr lang="fr-FR" dirty="0" smtClean="0"/>
              <a:t>Pas de mécanisme permettant d’assurer </a:t>
            </a:r>
            <a:r>
              <a:rPr lang="fr-FR" dirty="0"/>
              <a:t>la </a:t>
            </a:r>
            <a:r>
              <a:rPr lang="fr-FR" b="1" dirty="0">
                <a:solidFill>
                  <a:srgbClr val="30ACEC"/>
                </a:solidFill>
              </a:rPr>
              <a:t>confidentialité</a:t>
            </a:r>
            <a:r>
              <a:rPr lang="fr-FR" dirty="0"/>
              <a:t> et la </a:t>
            </a:r>
            <a:r>
              <a:rPr lang="fr-FR" b="1" dirty="0">
                <a:solidFill>
                  <a:srgbClr val="30ACEC"/>
                </a:solidFill>
              </a:rPr>
              <a:t>sécurité </a:t>
            </a:r>
            <a:r>
              <a:rPr lang="fr-FR" dirty="0"/>
              <a:t>des </a:t>
            </a:r>
            <a:r>
              <a:rPr lang="fr-FR" dirty="0" smtClean="0"/>
              <a:t>données. Après une demande, elles sont renvoyées en clair sur le réseau.</a:t>
            </a:r>
          </a:p>
          <a:p>
            <a:r>
              <a:rPr lang="fr-FR" dirty="0" smtClean="0"/>
              <a:t>Problème de </a:t>
            </a:r>
            <a:r>
              <a:rPr lang="fr-FR" b="1" dirty="0" smtClean="0">
                <a:solidFill>
                  <a:srgbClr val="30ACEC"/>
                </a:solidFill>
              </a:rPr>
              <a:t>performance</a:t>
            </a:r>
            <a:r>
              <a:rPr lang="fr-FR" dirty="0" smtClean="0"/>
              <a:t> dû à l’utilisation de la méthode </a:t>
            </a:r>
            <a:r>
              <a:rPr lang="fr-FR" dirty="0" err="1" smtClean="0"/>
              <a:t>GetNext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dirty="0" smtClean="0">
                <a:solidFill>
                  <a:srgbClr val="30ACEC"/>
                </a:solidFill>
              </a:rPr>
              <a:t>Plan</a:t>
            </a:r>
            <a:endParaRPr lang="fr-FR" dirty="0">
              <a:solidFill>
                <a:srgbClr val="30ACE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2279" y="2286001"/>
            <a:ext cx="8930744" cy="3505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Administration des réseaux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SNMP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LDAP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dirty="0" smtClean="0"/>
              <a:t>Conclusion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97B1-237A-4B0F-B67C-5DF79B23D0D1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– SNMP &amp; LDAP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SNMPv1 &amp; SNMPv2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Améliorations de SNMPv2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SNMPv2c </a:t>
            </a:r>
            <a:r>
              <a:rPr lang="fr-FR" dirty="0" smtClean="0"/>
              <a:t>introduit </a:t>
            </a:r>
            <a:r>
              <a:rPr lang="fr-FR" dirty="0"/>
              <a:t>quelques nouveaux </a:t>
            </a:r>
            <a:r>
              <a:rPr lang="fr-FR" dirty="0" smtClean="0"/>
              <a:t>types</a:t>
            </a:r>
          </a:p>
          <a:p>
            <a:r>
              <a:rPr lang="fr-FR" dirty="0" smtClean="0"/>
              <a:t>Opération </a:t>
            </a:r>
            <a:r>
              <a:rPr lang="fr-FR" b="1" dirty="0" err="1" smtClean="0">
                <a:solidFill>
                  <a:srgbClr val="30ACEC"/>
                </a:solidFill>
              </a:rPr>
              <a:t>GetBulk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Recherche d’un bloc de plusieurs variables consécutives dans la MIB de l’agent</a:t>
            </a:r>
          </a:p>
          <a:p>
            <a:pPr lvl="1"/>
            <a:r>
              <a:rPr lang="fr-FR" dirty="0" smtClean="0"/>
              <a:t>Règle une des grosses faiblesse de SNMPv1 : </a:t>
            </a:r>
            <a:r>
              <a:rPr lang="fr-FR" b="1" dirty="0" smtClean="0">
                <a:solidFill>
                  <a:srgbClr val="30ACEC"/>
                </a:solidFill>
              </a:rPr>
              <a:t>La performance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187960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SNMPv3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940559"/>
            <a:ext cx="10018713" cy="3850641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d’un mécanisme de sécurité des échanges</a:t>
            </a:r>
          </a:p>
          <a:p>
            <a:r>
              <a:rPr lang="fr-FR" dirty="0" smtClean="0"/>
              <a:t>Sécurité basée sur deux concepts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   USM (User-</a:t>
            </a:r>
            <a:r>
              <a:rPr lang="fr-FR" dirty="0" err="1"/>
              <a:t>b</a:t>
            </a:r>
            <a:r>
              <a:rPr lang="fr-FR" dirty="0" err="1" smtClean="0"/>
              <a:t>ased</a:t>
            </a:r>
            <a:r>
              <a:rPr lang="fr-FR" dirty="0" smtClean="0"/>
              <a:t> Security Model) : Gère toute la sécurisation des paquets de l’envoi à la réception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30ACEC"/>
                </a:solidFill>
              </a:rPr>
              <a:t>L’Authentification</a:t>
            </a:r>
            <a:r>
              <a:rPr lang="fr-FR" dirty="0"/>
              <a:t> </a:t>
            </a:r>
            <a:r>
              <a:rPr lang="fr-FR" dirty="0" smtClean="0"/>
              <a:t>		Utilisation </a:t>
            </a:r>
            <a:r>
              <a:rPr lang="fr-FR" dirty="0"/>
              <a:t>d’un mot de passe pour la transmission d’un </a:t>
            </a:r>
            <a:r>
              <a:rPr lang="fr-FR" dirty="0" smtClean="0"/>
              <a:t>paquet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0ACEC"/>
                </a:solidFill>
              </a:rPr>
              <a:t>Le </a:t>
            </a:r>
            <a:r>
              <a:rPr lang="fr-FR" b="1" dirty="0">
                <a:solidFill>
                  <a:srgbClr val="30ACEC"/>
                </a:solidFill>
              </a:rPr>
              <a:t>Cryptage</a:t>
            </a:r>
            <a:r>
              <a:rPr lang="fr-FR" dirty="0"/>
              <a:t> </a:t>
            </a:r>
            <a:r>
              <a:rPr lang="fr-FR" dirty="0" smtClean="0"/>
              <a:t>			Personne </a:t>
            </a:r>
            <a:r>
              <a:rPr lang="fr-FR" dirty="0"/>
              <a:t>ne peut lire les informations contenues dans les </a:t>
            </a:r>
            <a:r>
              <a:rPr lang="fr-FR" dirty="0" smtClean="0"/>
              <a:t>paquets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30ACEC"/>
                </a:solidFill>
              </a:rPr>
              <a:t>L’estampillage </a:t>
            </a:r>
            <a:r>
              <a:rPr lang="fr-FR" b="1" dirty="0">
                <a:solidFill>
                  <a:srgbClr val="30ACEC"/>
                </a:solidFill>
              </a:rPr>
              <a:t>du temps</a:t>
            </a:r>
            <a:r>
              <a:rPr lang="fr-FR" dirty="0"/>
              <a:t> </a:t>
            </a:r>
            <a:r>
              <a:rPr lang="fr-FR" dirty="0" smtClean="0"/>
              <a:t>	Un </a:t>
            </a:r>
            <a:r>
              <a:rPr lang="fr-FR" dirty="0"/>
              <a:t>paquet SNMPv3 déjà transmis dispose d’une durée de </a:t>
            </a:r>
            <a:r>
              <a:rPr lang="fr-FR" dirty="0" smtClean="0"/>
              <a:t>vie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  VACM (</a:t>
            </a:r>
            <a:r>
              <a:rPr lang="fr-FR" dirty="0" err="1" smtClean="0"/>
              <a:t>View-based</a:t>
            </a:r>
            <a:r>
              <a:rPr lang="fr-FR" dirty="0" smtClean="0"/>
              <a:t> Access Control Model) : Restreint les accès à la MIB en lecture et/ou en écriture pour un groupe d’utilisateur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002550" y="346050"/>
            <a:ext cx="3691193" cy="2542032"/>
          </a:xfrm>
        </p:spPr>
        <p:txBody>
          <a:bodyPr>
            <a:noAutofit/>
          </a:bodyPr>
          <a:lstStyle/>
          <a:p>
            <a:r>
              <a:rPr lang="fr-FR" sz="16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fr-FR" sz="160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28230" y="2444083"/>
            <a:ext cx="8545513" cy="1120775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err="1" smtClean="0">
                <a:solidFill>
                  <a:srgbClr val="30ACEC"/>
                </a:solidFill>
              </a:rPr>
              <a:t>Lightweight</a:t>
            </a:r>
            <a:r>
              <a:rPr lang="fr-FR" sz="3600" dirty="0" smtClean="0">
                <a:solidFill>
                  <a:srgbClr val="30ACEC"/>
                </a:solidFill>
              </a:rPr>
              <a:t> Directory Access Protocol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Mécanisme Client / Serveur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Modèle de données</a:t>
            </a:r>
            <a:endParaRPr lang="fr-FR" sz="3600" dirty="0"/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Importation de données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Effectuer des recherches</a:t>
            </a:r>
          </a:p>
        </p:txBody>
      </p:sp>
    </p:spTree>
    <p:extLst>
      <p:ext uri="{BB962C8B-B14F-4D97-AF65-F5344CB8AC3E}">
        <p14:creationId xmlns:p14="http://schemas.microsoft.com/office/powerpoint/2010/main" val="41390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135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752733"/>
            <a:ext cx="10018713" cy="403846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r-FR" dirty="0"/>
              <a:t>Pourquoi </a:t>
            </a:r>
            <a:r>
              <a:rPr lang="fr-FR" dirty="0" smtClean="0"/>
              <a:t>LDAP ?</a:t>
            </a:r>
            <a:endParaRPr lang="fr-FR" dirty="0"/>
          </a:p>
          <a:p>
            <a:pPr lvl="2"/>
            <a:r>
              <a:rPr lang="fr-FR" dirty="0" smtClean="0"/>
              <a:t>Besoin d’uniformisation</a:t>
            </a:r>
          </a:p>
          <a:p>
            <a:pPr lvl="2"/>
            <a:r>
              <a:rPr lang="fr-FR" dirty="0" smtClean="0"/>
              <a:t>Avant LDAP, un protocole d’accès par annuaire (</a:t>
            </a:r>
            <a:r>
              <a:rPr lang="fr-FR" dirty="0" err="1" smtClean="0"/>
              <a:t>YellowPages</a:t>
            </a:r>
            <a:r>
              <a:rPr lang="fr-FR" dirty="0" smtClean="0"/>
              <a:t>, Microsoft SAM, …)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LDAP</a:t>
            </a:r>
            <a:endParaRPr lang="fr-FR" sz="2200" dirty="0"/>
          </a:p>
          <a:p>
            <a:pPr lvl="2"/>
            <a:r>
              <a:rPr lang="fr-FR" dirty="0" smtClean="0"/>
              <a:t>Stockage </a:t>
            </a:r>
            <a:r>
              <a:rPr lang="fr-FR" dirty="0" smtClean="0">
                <a:solidFill>
                  <a:srgbClr val="30ACEC"/>
                </a:solidFill>
              </a:rPr>
              <a:t>hiérarchique </a:t>
            </a:r>
            <a:r>
              <a:rPr lang="fr-FR" dirty="0" smtClean="0"/>
              <a:t>d’informations</a:t>
            </a:r>
          </a:p>
          <a:p>
            <a:pPr lvl="2"/>
            <a:r>
              <a:rPr lang="fr-FR" dirty="0" smtClean="0"/>
              <a:t>Permet la </a:t>
            </a:r>
            <a:r>
              <a:rPr lang="fr-FR" dirty="0" smtClean="0">
                <a:solidFill>
                  <a:srgbClr val="30ACEC"/>
                </a:solidFill>
              </a:rPr>
              <a:t>modélisation d’objets </a:t>
            </a:r>
            <a:r>
              <a:rPr lang="fr-FR" dirty="0" smtClean="0"/>
              <a:t>(Personne, Entreprise, Matériel Réseau, …)</a:t>
            </a:r>
          </a:p>
          <a:p>
            <a:pPr lvl="2"/>
            <a:r>
              <a:rPr lang="fr-FR" dirty="0" smtClean="0"/>
              <a:t>Avantages :</a:t>
            </a:r>
          </a:p>
          <a:p>
            <a:pPr lvl="3"/>
            <a:r>
              <a:rPr lang="fr-FR" dirty="0" smtClean="0"/>
              <a:t>Centralisation des informations</a:t>
            </a:r>
          </a:p>
          <a:p>
            <a:pPr lvl="3"/>
            <a:r>
              <a:rPr lang="fr-FR" dirty="0" smtClean="0"/>
              <a:t>Rapidité d’accès aux informations</a:t>
            </a:r>
          </a:p>
          <a:p>
            <a:pPr lvl="3"/>
            <a:r>
              <a:rPr lang="fr-FR" dirty="0" smtClean="0"/>
              <a:t>Possibilité de mettre en place des mécanismes de sécurité</a:t>
            </a:r>
          </a:p>
          <a:p>
            <a:pPr lvl="3"/>
            <a:r>
              <a:rPr lang="fr-FR" dirty="0" smtClean="0"/>
              <a:t>Possibilité de mettre en place une redondance des informations</a:t>
            </a:r>
          </a:p>
          <a:p>
            <a:pPr lvl="2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1752599"/>
          </a:xfrm>
        </p:spPr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Pourquoi ne pas utiliser une base de données ?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</a:t>
            </a:r>
            <a:r>
              <a:rPr lang="en-US" dirty="0"/>
              <a:t>- 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93373195"/>
              </p:ext>
            </p:extLst>
          </p:nvPr>
        </p:nvGraphicFramePr>
        <p:xfrm>
          <a:off x="1988051" y="3495041"/>
          <a:ext cx="4229869" cy="6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562203326"/>
              </p:ext>
            </p:extLst>
          </p:nvPr>
        </p:nvGraphicFramePr>
        <p:xfrm>
          <a:off x="1977891" y="4323397"/>
          <a:ext cx="4229869" cy="6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283614096"/>
              </p:ext>
            </p:extLst>
          </p:nvPr>
        </p:nvGraphicFramePr>
        <p:xfrm>
          <a:off x="1977891" y="5166677"/>
          <a:ext cx="4229869" cy="6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632140007"/>
              </p:ext>
            </p:extLst>
          </p:nvPr>
        </p:nvGraphicFramePr>
        <p:xfrm>
          <a:off x="6621011" y="3474721"/>
          <a:ext cx="4229869" cy="6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3842756514"/>
              </p:ext>
            </p:extLst>
          </p:nvPr>
        </p:nvGraphicFramePr>
        <p:xfrm>
          <a:off x="6610851" y="4303077"/>
          <a:ext cx="4229869" cy="6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3728720" y="2804160"/>
            <a:ext cx="119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30ACEC"/>
                </a:solidFill>
              </a:rPr>
              <a:t>LDAP</a:t>
            </a:r>
            <a:endParaRPr lang="fr-FR" sz="2800" dirty="0">
              <a:solidFill>
                <a:srgbClr val="30ACE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416936" y="2804160"/>
            <a:ext cx="155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30ACEC"/>
                </a:solidFill>
              </a:rPr>
              <a:t>SGBDR</a:t>
            </a:r>
            <a:endParaRPr lang="fr-FR" sz="2800" dirty="0">
              <a:solidFill>
                <a:srgbClr val="30ACEC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716416" y="2336799"/>
            <a:ext cx="92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0ACEC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Deux systèmes qui n’ont clairement pas le même objectif</a:t>
            </a:r>
            <a:endParaRPr lang="fr-FR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2504514966"/>
              </p:ext>
            </p:extLst>
          </p:nvPr>
        </p:nvGraphicFramePr>
        <p:xfrm>
          <a:off x="1988051" y="5923597"/>
          <a:ext cx="4229869" cy="65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39248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Mécanisme Client / Serveur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84310" y="2256960"/>
            <a:ext cx="10018713" cy="1209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 smtClean="0"/>
              <a:t>Mécanisme des échanges avec le protocole LDAP</a:t>
            </a:r>
          </a:p>
          <a:p>
            <a:pPr lvl="1"/>
            <a:r>
              <a:rPr lang="fr-FR" dirty="0" smtClean="0"/>
              <a:t>Possibilité d’initialiser une connexion TLS pour plus de sécurité dans les échanges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20" y="3523319"/>
            <a:ext cx="4591691" cy="2105319"/>
          </a:xfrm>
        </p:spPr>
      </p:pic>
    </p:spTree>
    <p:extLst>
      <p:ext uri="{BB962C8B-B14F-4D97-AF65-F5344CB8AC3E}">
        <p14:creationId xmlns:p14="http://schemas.microsoft.com/office/powerpoint/2010/main" val="36549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Modèle de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S’apparente au langage orienté objet</a:t>
            </a:r>
          </a:p>
          <a:p>
            <a:r>
              <a:rPr lang="fr-FR" dirty="0" smtClean="0"/>
              <a:t>Les informations :</a:t>
            </a:r>
          </a:p>
          <a:p>
            <a:pPr lvl="1"/>
            <a:r>
              <a:rPr lang="fr-FR" dirty="0" smtClean="0">
                <a:solidFill>
                  <a:srgbClr val="30ACEC"/>
                </a:solidFill>
              </a:rPr>
              <a:t>DIT</a:t>
            </a:r>
            <a:r>
              <a:rPr lang="fr-FR" dirty="0" smtClean="0"/>
              <a:t> (Directory Information </a:t>
            </a:r>
            <a:r>
              <a:rPr lang="fr-FR" dirty="0" err="1" smtClean="0"/>
              <a:t>Tree</a:t>
            </a:r>
            <a:r>
              <a:rPr lang="fr-FR" dirty="0" smtClean="0"/>
              <a:t>) : Arborescence d’informations hiérarchiques</a:t>
            </a:r>
          </a:p>
          <a:p>
            <a:pPr lvl="1"/>
            <a:r>
              <a:rPr lang="fr-FR" dirty="0" smtClean="0">
                <a:solidFill>
                  <a:srgbClr val="30ACEC"/>
                </a:solidFill>
              </a:rPr>
              <a:t>Classe </a:t>
            </a:r>
            <a:r>
              <a:rPr lang="fr-FR" dirty="0" smtClean="0"/>
              <a:t>: Ensemble d’attributs</a:t>
            </a:r>
          </a:p>
          <a:p>
            <a:pPr lvl="1"/>
            <a:r>
              <a:rPr lang="fr-FR" dirty="0" smtClean="0">
                <a:solidFill>
                  <a:srgbClr val="30ACEC"/>
                </a:solidFill>
              </a:rPr>
              <a:t>Attribut</a:t>
            </a:r>
            <a:r>
              <a:rPr lang="fr-FR" dirty="0" smtClean="0"/>
              <a:t> : Un type et une valeur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5080"/>
            <a:ext cx="10018713" cy="1752599"/>
          </a:xfrm>
        </p:spPr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Modèle de données - DIT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87" y="1516194"/>
            <a:ext cx="6346759" cy="43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1752599"/>
          </a:xfrm>
        </p:spPr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Modèle de données - </a:t>
            </a:r>
            <a:r>
              <a:rPr lang="fr-FR" i="1" dirty="0" smtClean="0"/>
              <a:t>DN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1539239"/>
            <a:ext cx="10018713" cy="4434841"/>
          </a:xfrm>
        </p:spPr>
        <p:txBody>
          <a:bodyPr anchor="t"/>
          <a:lstStyle/>
          <a:p>
            <a:r>
              <a:rPr lang="fr-FR" dirty="0" err="1" smtClean="0"/>
              <a:t>Distinguished</a:t>
            </a:r>
            <a:r>
              <a:rPr lang="fr-FR" dirty="0" smtClean="0"/>
              <a:t> Name (DN)</a:t>
            </a:r>
          </a:p>
          <a:p>
            <a:r>
              <a:rPr lang="fr-FR" dirty="0" smtClean="0"/>
              <a:t>Valeur unique d’un nœud (</a:t>
            </a:r>
            <a:r>
              <a:rPr lang="fr-FR" dirty="0" err="1" smtClean="0"/>
              <a:t>Primary</a:t>
            </a:r>
            <a:r>
              <a:rPr lang="fr-FR" dirty="0" smtClean="0"/>
              <a:t> Key en SGBDR)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err="1" smtClean="0"/>
              <a:t>dn</a:t>
            </a:r>
            <a:r>
              <a:rPr lang="fr-FR" b="1" dirty="0" smtClean="0"/>
              <a:t>: </a:t>
            </a:r>
            <a:r>
              <a:rPr lang="fr-FR" b="1" dirty="0" err="1" smtClean="0"/>
              <a:t>cn</a:t>
            </a:r>
            <a:r>
              <a:rPr lang="fr-FR" b="1" dirty="0" smtClean="0"/>
              <a:t>=Valentin </a:t>
            </a:r>
            <a:r>
              <a:rPr lang="fr-FR" b="1" dirty="0" err="1" smtClean="0"/>
              <a:t>GOT,ou</a:t>
            </a:r>
            <a:r>
              <a:rPr lang="fr-FR" b="1" dirty="0" smtClean="0"/>
              <a:t>=</a:t>
            </a:r>
            <a:r>
              <a:rPr lang="fr-FR" b="1" dirty="0" err="1" smtClean="0"/>
              <a:t>personnes,dc</a:t>
            </a:r>
            <a:r>
              <a:rPr lang="fr-FR" b="1" dirty="0" smtClean="0"/>
              <a:t>=</a:t>
            </a:r>
            <a:r>
              <a:rPr lang="fr-FR" b="1" dirty="0" err="1" smtClean="0"/>
              <a:t>esipe</a:t>
            </a:r>
            <a:r>
              <a:rPr lang="fr-FR" b="1" dirty="0" smtClean="0"/>
              <a:t>, dc=</a:t>
            </a:r>
            <a:r>
              <a:rPr lang="fr-FR" b="1" dirty="0" err="1" smtClean="0"/>
              <a:t>fr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ESIPE IR3 - Valentin Got - 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0" y="1767839"/>
            <a:ext cx="5014980" cy="34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Modèle de données - </a:t>
            </a:r>
            <a:r>
              <a:rPr lang="fr-FR" i="1" dirty="0" smtClean="0"/>
              <a:t>Attribut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84311" y="2666999"/>
            <a:ext cx="4946970" cy="312420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Caractéristiques d’un </a:t>
            </a:r>
            <a:r>
              <a:rPr lang="fr-FR" dirty="0" smtClean="0">
                <a:solidFill>
                  <a:srgbClr val="30ACEC"/>
                </a:solidFill>
              </a:rPr>
              <a:t>ATTRIBUT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OID</a:t>
            </a:r>
          </a:p>
          <a:p>
            <a:pPr lvl="1"/>
            <a:r>
              <a:rPr lang="fr-FR" dirty="0" smtClean="0"/>
              <a:t>Nom</a:t>
            </a:r>
          </a:p>
          <a:p>
            <a:pPr lvl="1"/>
            <a:r>
              <a:rPr lang="fr-FR" dirty="0" smtClean="0"/>
              <a:t>Règles de comparaison</a:t>
            </a:r>
          </a:p>
          <a:p>
            <a:pPr lvl="2"/>
            <a:r>
              <a:rPr lang="fr-FR" dirty="0" smtClean="0"/>
              <a:t>EQUALITY &amp; SUBSTR : Comportement à adopter lors      d’une recherche</a:t>
            </a:r>
          </a:p>
          <a:p>
            <a:pPr lvl="1"/>
            <a:r>
              <a:rPr lang="fr-FR" dirty="0" smtClean="0"/>
              <a:t>Type de l’attribut et/ou taille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67" y="3653155"/>
            <a:ext cx="572452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Administration des 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vaste domaine dont les principales contraintes sont :</a:t>
            </a:r>
          </a:p>
          <a:p>
            <a:pPr lvl="1"/>
            <a:r>
              <a:rPr lang="fr-FR" dirty="0" smtClean="0"/>
              <a:t>Une haute disponibilité des services</a:t>
            </a:r>
          </a:p>
          <a:p>
            <a:pPr lvl="1"/>
            <a:r>
              <a:rPr lang="fr-FR" dirty="0" smtClean="0"/>
              <a:t>La supervision</a:t>
            </a:r>
          </a:p>
          <a:p>
            <a:pPr lvl="1"/>
            <a:r>
              <a:rPr lang="fr-FR" dirty="0" smtClean="0"/>
              <a:t>La sécurité</a:t>
            </a:r>
          </a:p>
          <a:p>
            <a:pPr lvl="1"/>
            <a:r>
              <a:rPr lang="fr-FR" dirty="0" smtClean="0"/>
              <a:t>La maintenance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9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Modèle de données - </a:t>
            </a:r>
            <a:r>
              <a:rPr lang="fr-FR" i="1" dirty="0" smtClean="0"/>
              <a:t>Classe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484311" y="2666999"/>
            <a:ext cx="4946970" cy="3124201"/>
          </a:xfrm>
        </p:spPr>
        <p:txBody>
          <a:bodyPr/>
          <a:lstStyle/>
          <a:p>
            <a:r>
              <a:rPr lang="fr-FR" dirty="0" smtClean="0"/>
              <a:t>Caractéristiques d’un </a:t>
            </a:r>
            <a:r>
              <a:rPr lang="fr-FR" dirty="0" smtClean="0">
                <a:solidFill>
                  <a:srgbClr val="30ACEC"/>
                </a:solidFill>
              </a:rPr>
              <a:t>CLASSE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OID</a:t>
            </a:r>
          </a:p>
          <a:p>
            <a:pPr lvl="1"/>
            <a:r>
              <a:rPr lang="fr-FR" dirty="0" smtClean="0"/>
              <a:t>Nom</a:t>
            </a:r>
          </a:p>
          <a:p>
            <a:pPr lvl="1"/>
            <a:r>
              <a:rPr lang="fr-FR" dirty="0" smtClean="0"/>
              <a:t>Type</a:t>
            </a:r>
          </a:p>
          <a:p>
            <a:pPr lvl="1"/>
            <a:r>
              <a:rPr lang="fr-FR" dirty="0" smtClean="0"/>
              <a:t>Attributs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641" y="2666999"/>
            <a:ext cx="3429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Importation </a:t>
            </a:r>
            <a:r>
              <a:rPr lang="fr-FR" i="1" dirty="0"/>
              <a:t>de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Deux formats pour l’importation de données :</a:t>
            </a:r>
          </a:p>
          <a:p>
            <a:pPr lvl="1"/>
            <a:r>
              <a:rPr lang="fr-FR" dirty="0"/>
              <a:t>LDAP </a:t>
            </a:r>
            <a:r>
              <a:rPr lang="fr-FR" dirty="0" err="1"/>
              <a:t>Interchange</a:t>
            </a:r>
            <a:r>
              <a:rPr lang="fr-FR" dirty="0"/>
              <a:t> Format (</a:t>
            </a:r>
            <a:r>
              <a:rPr lang="fr-FR" dirty="0">
                <a:solidFill>
                  <a:srgbClr val="30ACEC"/>
                </a:solidFill>
              </a:rPr>
              <a:t>LDIF</a:t>
            </a:r>
            <a:r>
              <a:rPr lang="fr-FR" dirty="0"/>
              <a:t>)</a:t>
            </a:r>
          </a:p>
          <a:p>
            <a:pPr lvl="1"/>
            <a:r>
              <a:rPr lang="en-US" dirty="0"/>
              <a:t>Directory Services Markup Language (</a:t>
            </a:r>
            <a:r>
              <a:rPr lang="en-US" dirty="0">
                <a:solidFill>
                  <a:srgbClr val="30ACEC"/>
                </a:solidFill>
              </a:rPr>
              <a:t>DSML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15240"/>
            <a:ext cx="10018713" cy="1752599"/>
          </a:xfrm>
        </p:spPr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/>
              <a:t>Importation </a:t>
            </a:r>
            <a:r>
              <a:rPr lang="fr-FR" i="1" dirty="0" smtClean="0"/>
              <a:t>de </a:t>
            </a:r>
            <a:r>
              <a:rPr lang="fr-FR" i="1" dirty="0"/>
              <a:t>données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434" y="1630202"/>
            <a:ext cx="7514303" cy="27330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30" y="4485956"/>
            <a:ext cx="4866383" cy="21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Effectuer des recherches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225765"/>
              </p:ext>
            </p:extLst>
          </p:nvPr>
        </p:nvGraphicFramePr>
        <p:xfrm>
          <a:off x="1484313" y="2667000"/>
          <a:ext cx="1001871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2419167749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66263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Search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filter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 filtre de recherche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63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List</a:t>
                      </a:r>
                      <a:r>
                        <a:rPr lang="fr-FR" b="1" baseline="0" dirty="0" smtClean="0"/>
                        <a:t> of </a:t>
                      </a:r>
                      <a:r>
                        <a:rPr lang="fr-FR" b="1" baseline="0" dirty="0" err="1" smtClean="0"/>
                        <a:t>attributes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</a:t>
                      </a:r>
                      <a:r>
                        <a:rPr lang="fr-FR" baseline="0" dirty="0" smtClean="0"/>
                        <a:t> liste des attributs que la réponse doit afficher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48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Size </a:t>
                      </a:r>
                      <a:r>
                        <a:rPr lang="fr-FR" b="1" dirty="0" err="1" smtClean="0"/>
                        <a:t>limit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Nombre limite</a:t>
                      </a:r>
                      <a:r>
                        <a:rPr lang="fr-FR" baseline="0" dirty="0" smtClean="0"/>
                        <a:t> de réponse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71718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84311" y="4084320"/>
            <a:ext cx="1001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requête :</a:t>
            </a:r>
          </a:p>
          <a:p>
            <a:endParaRPr lang="fr-FR" dirty="0" smtClean="0"/>
          </a:p>
          <a:p>
            <a:r>
              <a:rPr lang="fr-FR" sz="2000" b="1" dirty="0" err="1" smtClean="0"/>
              <a:t>ldapsearch</a:t>
            </a:r>
            <a:r>
              <a:rPr lang="fr-FR" sz="2000" b="1" dirty="0" smtClean="0"/>
              <a:t> –x ‘(&amp;(</a:t>
            </a:r>
            <a:r>
              <a:rPr lang="fr-FR" sz="2000" b="1" dirty="0" err="1" smtClean="0"/>
              <a:t>objectclass</a:t>
            </a:r>
            <a:r>
              <a:rPr lang="fr-FR" sz="2000" b="1" dirty="0" smtClean="0"/>
              <a:t>=</a:t>
            </a:r>
            <a:r>
              <a:rPr lang="fr-FR" sz="2000" b="1" dirty="0" err="1" smtClean="0"/>
              <a:t>inetOrgPerson</a:t>
            </a:r>
            <a:r>
              <a:rPr lang="fr-FR" sz="2000" b="1" dirty="0" smtClean="0"/>
              <a:t>)(</a:t>
            </a:r>
            <a:r>
              <a:rPr lang="fr-FR" sz="2000" b="1" dirty="0" err="1" smtClean="0"/>
              <a:t>cn</a:t>
            </a:r>
            <a:r>
              <a:rPr lang="fr-FR" sz="2000" b="1" dirty="0" smtClean="0"/>
              <a:t>=V*)(!(l=Marseille)))’ </a:t>
            </a:r>
            <a:r>
              <a:rPr lang="fr-FR" sz="2000" b="1" dirty="0" err="1" smtClean="0"/>
              <a:t>objectClass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cn</a:t>
            </a:r>
            <a:r>
              <a:rPr lang="fr-FR" sz="2000" b="1" dirty="0" smtClean="0"/>
              <a:t> l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912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0ACEC"/>
                </a:solidFill>
              </a:rPr>
              <a:t>LDAP</a:t>
            </a:r>
            <a:r>
              <a:rPr lang="fr-FR" dirty="0"/>
              <a:t/>
            </a:r>
            <a:br>
              <a:rPr lang="fr-FR" dirty="0"/>
            </a:br>
            <a:r>
              <a:rPr lang="fr-FR" i="1" dirty="0" smtClean="0"/>
              <a:t>Mettre en place un serveur LDAP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Payants :</a:t>
            </a:r>
          </a:p>
          <a:p>
            <a:pPr lvl="1"/>
            <a:r>
              <a:rPr lang="fr-FR" dirty="0" smtClean="0"/>
              <a:t>Microsoft </a:t>
            </a:r>
            <a:r>
              <a:rPr lang="fr-FR" dirty="0" err="1" smtClean="0"/>
              <a:t>ActiveDirectory</a:t>
            </a:r>
            <a:r>
              <a:rPr lang="fr-FR" dirty="0"/>
              <a:t> </a:t>
            </a:r>
            <a:r>
              <a:rPr lang="fr-FR" dirty="0" smtClean="0"/>
              <a:t>(Nécessite un Windows Server)</a:t>
            </a:r>
          </a:p>
          <a:p>
            <a:pPr lvl="1"/>
            <a:r>
              <a:rPr lang="fr-FR" dirty="0" smtClean="0"/>
              <a:t>Oracle Internet Directory</a:t>
            </a:r>
          </a:p>
          <a:p>
            <a:r>
              <a:rPr lang="fr-FR" dirty="0" smtClean="0"/>
              <a:t>Gratuits &amp; Open </a:t>
            </a:r>
            <a:r>
              <a:rPr lang="fr-FR" dirty="0"/>
              <a:t>s</a:t>
            </a:r>
            <a:r>
              <a:rPr lang="fr-FR" dirty="0" smtClean="0"/>
              <a:t>ource :</a:t>
            </a:r>
          </a:p>
          <a:p>
            <a:pPr lvl="1"/>
            <a:r>
              <a:rPr lang="fr-FR" dirty="0" err="1" smtClean="0"/>
              <a:t>OpenLDAP</a:t>
            </a:r>
            <a:endParaRPr lang="fr-FR" dirty="0" smtClean="0"/>
          </a:p>
          <a:p>
            <a:pPr lvl="1"/>
            <a:r>
              <a:rPr lang="fr-FR" dirty="0" err="1" smtClean="0"/>
              <a:t>TinyLDAP</a:t>
            </a:r>
            <a:endParaRPr lang="fr-FR" dirty="0" smtClean="0"/>
          </a:p>
          <a:p>
            <a:pPr lvl="1"/>
            <a:r>
              <a:rPr lang="fr-FR" dirty="0" smtClean="0"/>
              <a:t>Apache Directory Server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671331"/>
            <a:ext cx="10018713" cy="1385103"/>
          </a:xfrm>
        </p:spPr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Conclusion</a:t>
            </a:r>
            <a:endParaRPr lang="fr-FR" dirty="0">
              <a:solidFill>
                <a:srgbClr val="30ACE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2176041"/>
            <a:ext cx="10018713" cy="3615159"/>
          </a:xfrm>
        </p:spPr>
        <p:txBody>
          <a:bodyPr>
            <a:normAutofit/>
          </a:bodyPr>
          <a:lstStyle/>
          <a:p>
            <a:pPr lvl="1"/>
            <a:r>
              <a:rPr lang="fr-FR" sz="1800" dirty="0" smtClean="0"/>
              <a:t>L’</a:t>
            </a:r>
            <a:r>
              <a:rPr lang="fr-FR" sz="1800" dirty="0"/>
              <a:t>a</a:t>
            </a:r>
            <a:r>
              <a:rPr lang="fr-FR" sz="1800" dirty="0" smtClean="0"/>
              <a:t>dministration des réseaux : </a:t>
            </a:r>
          </a:p>
          <a:p>
            <a:pPr lvl="2"/>
            <a:r>
              <a:rPr lang="fr-FR" sz="1600" dirty="0" smtClean="0"/>
              <a:t>Un très vaste domaine</a:t>
            </a:r>
            <a:endParaRPr lang="fr-FR" dirty="0"/>
          </a:p>
          <a:p>
            <a:pPr lvl="2"/>
            <a:r>
              <a:rPr lang="fr-FR" sz="1600" dirty="0" smtClean="0"/>
              <a:t>Qui évolue très vite (Matériel &amp; Logiciels)</a:t>
            </a:r>
          </a:p>
          <a:p>
            <a:pPr lvl="2"/>
            <a:r>
              <a:rPr lang="fr-FR" sz="1600" dirty="0" smtClean="0"/>
              <a:t>Il existe bien d’autres protocoles permettant de faire de l’administration des réseaux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311E-7642-4F06-8801-B8AF88E308F0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</p:spTree>
    <p:extLst>
      <p:ext uri="{BB962C8B-B14F-4D97-AF65-F5344CB8AC3E}">
        <p14:creationId xmlns:p14="http://schemas.microsoft.com/office/powerpoint/2010/main" val="84724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-173622"/>
            <a:ext cx="10018713" cy="1752599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30ACEC"/>
                </a:solidFill>
              </a:rPr>
              <a:t>Questions</a:t>
            </a:r>
            <a:endParaRPr lang="fr-FR" sz="4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8" name="Picture 4" descr="http://www.portowenyc.co.za/wp-content/uploads/2010/04/question-ma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39" y="1336877"/>
            <a:ext cx="5176053" cy="55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533400"/>
            <a:ext cx="10018713" cy="1752599"/>
          </a:xfrm>
        </p:spPr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2184401"/>
            <a:ext cx="10018713" cy="36068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SNMP</a:t>
            </a:r>
          </a:p>
          <a:p>
            <a:pPr lvl="1"/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en.wikipedia.org/wiki/Simple_Network_Management_Protocol</a:t>
            </a:r>
            <a:endParaRPr lang="fr-FR" dirty="0" smtClean="0">
              <a:hlinkClick r:id="rId4"/>
            </a:endParaRPr>
          </a:p>
          <a:p>
            <a:pPr lvl="1"/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://www.frameip.com/snmp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pPr lvl="1"/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tools.cisco.com/Support/SNMP/do/BrowseOID.do</a:t>
            </a:r>
            <a:endParaRPr lang="fr-FR" dirty="0" smtClean="0"/>
          </a:p>
          <a:p>
            <a:pPr lvl="1"/>
            <a:r>
              <a:rPr lang="fr-FR" dirty="0" smtClean="0">
                <a:hlinkClick r:id="rId6"/>
              </a:rPr>
              <a:t>http://deptinfo.cnam.fr/new/spip.php?pdoc6723</a:t>
            </a:r>
            <a:endParaRPr lang="fr-FR" dirty="0" smtClean="0"/>
          </a:p>
          <a:p>
            <a:r>
              <a:rPr lang="fr-FR" dirty="0" smtClean="0"/>
              <a:t>LDAP</a:t>
            </a:r>
          </a:p>
          <a:p>
            <a:pPr lvl="1"/>
            <a:r>
              <a:rPr lang="fr-FR" dirty="0">
                <a:hlinkClick r:id="rId7"/>
              </a:rPr>
              <a:t>http://fr.wikipedia.org/wiki/Lightweight_Directory_Access_Protocol</a:t>
            </a:r>
          </a:p>
          <a:p>
            <a:pPr lvl="1"/>
            <a:r>
              <a:rPr lang="fr-FR" dirty="0" smtClean="0">
                <a:hlinkClick r:id="rId7"/>
              </a:rPr>
              <a:t>http</a:t>
            </a:r>
            <a:r>
              <a:rPr lang="fr-FR" dirty="0">
                <a:hlinkClick r:id="rId7"/>
              </a:rPr>
              <a:t>://</a:t>
            </a:r>
            <a:r>
              <a:rPr lang="fr-FR" dirty="0" smtClean="0">
                <a:hlinkClick r:id="rId7"/>
              </a:rPr>
              <a:t>www.brennan.id.au/20-Shared_Address_Book_LDAP.html</a:t>
            </a:r>
            <a:endParaRPr lang="fr-FR" dirty="0" smtClean="0"/>
          </a:p>
          <a:p>
            <a:pPr lvl="1"/>
            <a:r>
              <a:rPr lang="fr-FR" dirty="0">
                <a:hlinkClick r:id="rId8"/>
              </a:rPr>
              <a:t>http://</a:t>
            </a:r>
            <a:r>
              <a:rPr lang="fr-FR" dirty="0" smtClean="0">
                <a:hlinkClick r:id="rId8"/>
              </a:rPr>
              <a:t>oav.net/mirrors/LDAP-ObjectClasses.html</a:t>
            </a:r>
            <a:endParaRPr lang="fr-FR" dirty="0" smtClean="0"/>
          </a:p>
          <a:p>
            <a:pPr lvl="1"/>
            <a:r>
              <a:rPr lang="fr-FR" dirty="0">
                <a:hlinkClick r:id="rId9"/>
              </a:rPr>
              <a:t>http://www.oid-info.com</a:t>
            </a:r>
            <a:r>
              <a:rPr lang="fr-FR" dirty="0" smtClean="0">
                <a:hlinkClick r:id="rId9"/>
              </a:rPr>
              <a:t>/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Administration des réseaux</a:t>
            </a:r>
            <a:r>
              <a:rPr lang="fr-FR" dirty="0"/>
              <a:t/>
            </a:r>
            <a:br>
              <a:rPr lang="fr-FR" dirty="0"/>
            </a:br>
            <a:r>
              <a:rPr lang="fr-FR" sz="3200" i="1" dirty="0" smtClean="0"/>
              <a:t>Mise en œuvre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Simple Network Management Protocol (</a:t>
            </a:r>
            <a:r>
              <a:rPr lang="fr-FR" dirty="0" smtClean="0">
                <a:solidFill>
                  <a:srgbClr val="30ACEC"/>
                </a:solidFill>
              </a:rPr>
              <a:t>SNMP</a:t>
            </a:r>
            <a:r>
              <a:rPr lang="fr-FR" dirty="0" smtClean="0"/>
              <a:t>)</a:t>
            </a:r>
          </a:p>
          <a:p>
            <a:r>
              <a:rPr lang="fr-FR" dirty="0" smtClean="0"/>
              <a:t>Domain Name System (</a:t>
            </a:r>
            <a:r>
              <a:rPr lang="fr-FR" dirty="0" smtClean="0">
                <a:solidFill>
                  <a:srgbClr val="30ACEC"/>
                </a:solidFill>
              </a:rPr>
              <a:t>DNS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Dynamic</a:t>
            </a:r>
            <a:r>
              <a:rPr lang="fr-FR" dirty="0" smtClean="0"/>
              <a:t> Host Configuration Protocol (</a:t>
            </a:r>
            <a:r>
              <a:rPr lang="fr-FR" dirty="0" smtClean="0">
                <a:solidFill>
                  <a:srgbClr val="30ACEC"/>
                </a:solidFill>
              </a:rPr>
              <a:t>DHCP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Lightweight</a:t>
            </a:r>
            <a:r>
              <a:rPr lang="fr-FR" dirty="0" smtClean="0"/>
              <a:t> Directory Access Protocol (</a:t>
            </a:r>
            <a:r>
              <a:rPr lang="fr-FR" dirty="0" smtClean="0">
                <a:solidFill>
                  <a:srgbClr val="30ACEC"/>
                </a:solidFill>
              </a:rPr>
              <a:t>LDAP</a:t>
            </a:r>
            <a:r>
              <a:rPr lang="fr-FR" dirty="0" smtClean="0"/>
              <a:t>)</a:t>
            </a:r>
          </a:p>
          <a:p>
            <a:r>
              <a:rPr lang="fr-FR" dirty="0" smtClean="0"/>
              <a:t>Virtual Local Area Network (</a:t>
            </a:r>
            <a:r>
              <a:rPr lang="fr-FR" dirty="0" smtClean="0">
                <a:solidFill>
                  <a:srgbClr val="30ACEC"/>
                </a:solidFill>
              </a:rPr>
              <a:t>VLAN</a:t>
            </a:r>
            <a:r>
              <a:rPr lang="fr-FR" dirty="0" smtClean="0"/>
              <a:t>)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</a:t>
            </a:r>
            <a:r>
              <a:rPr lang="en-US" dirty="0"/>
              <a:t>SNMP &amp; LDAP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002550" y="612267"/>
            <a:ext cx="3691193" cy="2542032"/>
          </a:xfrm>
        </p:spPr>
        <p:txBody>
          <a:bodyPr>
            <a:noAutofit/>
          </a:bodyPr>
          <a:lstStyle/>
          <a:p>
            <a:r>
              <a:rPr lang="fr-FR" sz="16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fr-FR" sz="160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28230" y="2837624"/>
            <a:ext cx="8545513" cy="1120775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>
                <a:solidFill>
                  <a:srgbClr val="30ACEC"/>
                </a:solidFill>
              </a:rPr>
              <a:t>Simple Network Management Protocol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Généralités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Architecture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SNMPv1 &amp; SNMPv2</a:t>
            </a:r>
          </a:p>
          <a:p>
            <a:pPr>
              <a:buClr>
                <a:srgbClr val="F7B100"/>
              </a:buClr>
              <a:buFont typeface="Wingdings" pitchFamily="2" charset="2"/>
              <a:buNone/>
            </a:pPr>
            <a:r>
              <a:rPr lang="fr-FR" sz="3600" dirty="0" smtClean="0"/>
              <a:t>SNMPv3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764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127000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sz="3200" i="1" dirty="0" smtClean="0"/>
              <a:t>Introduction</a:t>
            </a:r>
            <a:endParaRPr lang="fr-FR" dirty="0">
              <a:solidFill>
                <a:srgbClr val="30ACE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10" y="2082799"/>
            <a:ext cx="10018713" cy="3708401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smtClean="0"/>
              <a:t>Pourquoi SNMP ?</a:t>
            </a:r>
          </a:p>
          <a:p>
            <a:pPr lvl="2"/>
            <a:r>
              <a:rPr lang="fr-FR" dirty="0" smtClean="0"/>
              <a:t>Des services du plus en plus nombreux, des réseaux de plus en plus grands, …</a:t>
            </a:r>
          </a:p>
          <a:p>
            <a:pPr lvl="2"/>
            <a:r>
              <a:rPr lang="fr-FR" dirty="0" smtClean="0"/>
              <a:t>Un grand besoin d’assurer la maintenance de </a:t>
            </a:r>
            <a:r>
              <a:rPr lang="fr-FR" dirty="0"/>
              <a:t>c</a:t>
            </a:r>
            <a:r>
              <a:rPr lang="fr-FR" dirty="0" smtClean="0"/>
              <a:t>es services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Nécessité de surveiller le réseau et de réagir vite en cas d’erreur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fr-FR" dirty="0"/>
          </a:p>
          <a:p>
            <a:pPr lvl="1"/>
            <a:r>
              <a:rPr lang="fr-FR" dirty="0"/>
              <a:t>SNMP</a:t>
            </a:r>
          </a:p>
          <a:p>
            <a:pPr lvl="2"/>
            <a:r>
              <a:rPr lang="fr-FR" b="1" dirty="0">
                <a:solidFill>
                  <a:srgbClr val="30ACEC"/>
                </a:solidFill>
              </a:rPr>
              <a:t>Surveiller</a:t>
            </a:r>
            <a:r>
              <a:rPr lang="fr-FR" dirty="0">
                <a:solidFill>
                  <a:srgbClr val="30ACEC"/>
                </a:solidFill>
              </a:rPr>
              <a:t> </a:t>
            </a:r>
            <a:r>
              <a:rPr lang="fr-FR" dirty="0"/>
              <a:t>les éléments du réseau (routeurs, ordinateurs de bureau, imprimantes, …)</a:t>
            </a:r>
          </a:p>
          <a:p>
            <a:pPr lvl="2"/>
            <a:r>
              <a:rPr lang="fr-FR" b="1" dirty="0">
                <a:solidFill>
                  <a:srgbClr val="30ACEC"/>
                </a:solidFill>
              </a:rPr>
              <a:t>Configurer</a:t>
            </a:r>
            <a:r>
              <a:rPr lang="fr-FR" dirty="0">
                <a:solidFill>
                  <a:srgbClr val="30ACEC"/>
                </a:solidFill>
              </a:rPr>
              <a:t> </a:t>
            </a:r>
            <a:r>
              <a:rPr lang="fr-FR" dirty="0"/>
              <a:t>les éléments du réseau</a:t>
            </a:r>
          </a:p>
          <a:p>
            <a:pPr marL="457200" lvl="1" indent="0">
              <a:buNone/>
            </a:pPr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311E-7642-4F06-8801-B8AF88E308F0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i="1" dirty="0" smtClean="0"/>
              <a:t>Versions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SNMPv1 (1990)</a:t>
            </a:r>
          </a:p>
          <a:p>
            <a:pPr lvl="1"/>
            <a:r>
              <a:rPr lang="fr-FR" dirty="0"/>
              <a:t>Très critiquée à cause de son manque de </a:t>
            </a:r>
            <a:r>
              <a:rPr lang="fr-FR" dirty="0" smtClean="0"/>
              <a:t>sécurité</a:t>
            </a:r>
            <a:endParaRPr lang="fr-FR" dirty="0"/>
          </a:p>
          <a:p>
            <a:r>
              <a:rPr lang="fr-FR" dirty="0" smtClean="0"/>
              <a:t>SNMP v2 (1993)</a:t>
            </a:r>
          </a:p>
          <a:p>
            <a:pPr lvl="1"/>
            <a:r>
              <a:rPr lang="fr-FR" dirty="0" smtClean="0"/>
              <a:t>Comble les lacunes fonctionnelles de SNMPv1</a:t>
            </a:r>
          </a:p>
          <a:p>
            <a:r>
              <a:rPr lang="fr-FR" dirty="0" smtClean="0"/>
              <a:t>SNMP v3 (2002)</a:t>
            </a:r>
          </a:p>
          <a:p>
            <a:pPr lvl="1"/>
            <a:r>
              <a:rPr lang="fr-FR" dirty="0" smtClean="0"/>
              <a:t>Comble les lacunes sécuritaires de SNMPv1 &amp; v2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09" y="49756"/>
            <a:ext cx="10018713" cy="1752599"/>
          </a:xfrm>
        </p:spPr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i="1" dirty="0" smtClean="0"/>
              <a:t>Environnement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4308" y="1256356"/>
            <a:ext cx="10018713" cy="3124201"/>
          </a:xfrm>
        </p:spPr>
        <p:txBody>
          <a:bodyPr>
            <a:normAutofit/>
          </a:bodyPr>
          <a:lstStyle/>
          <a:p>
            <a:pPr lvl="2"/>
            <a:r>
              <a:rPr lang="fr-FR" b="1" dirty="0">
                <a:solidFill>
                  <a:srgbClr val="30ACEC"/>
                </a:solidFill>
              </a:rPr>
              <a:t>Manager</a:t>
            </a:r>
            <a:r>
              <a:rPr lang="fr-FR" dirty="0">
                <a:solidFill>
                  <a:srgbClr val="30ACEC"/>
                </a:solidFill>
              </a:rPr>
              <a:t> </a:t>
            </a:r>
            <a:r>
              <a:rPr lang="fr-FR" dirty="0"/>
              <a:t>Va chercher les informations auprès des agents et les </a:t>
            </a:r>
            <a:r>
              <a:rPr lang="fr-FR" dirty="0" smtClean="0"/>
              <a:t>centralise</a:t>
            </a:r>
            <a:endParaRPr lang="fr-FR" dirty="0"/>
          </a:p>
          <a:p>
            <a:pPr lvl="2"/>
            <a:r>
              <a:rPr lang="fr-FR" b="1" dirty="0" smtClean="0">
                <a:solidFill>
                  <a:srgbClr val="30ACEC"/>
                </a:solidFill>
              </a:rPr>
              <a:t>Eléments réseaux</a:t>
            </a:r>
            <a:r>
              <a:rPr lang="fr-FR" dirty="0" smtClean="0"/>
              <a:t> Equipements réseaux que l’on souhaite gérer</a:t>
            </a:r>
          </a:p>
          <a:p>
            <a:pPr lvl="2"/>
            <a:r>
              <a:rPr lang="fr-FR" b="1" dirty="0" smtClean="0">
                <a:solidFill>
                  <a:srgbClr val="30ACEC"/>
                </a:solidFill>
              </a:rPr>
              <a:t>Agents</a:t>
            </a:r>
            <a:r>
              <a:rPr lang="fr-FR" dirty="0" smtClean="0"/>
              <a:t> Compris dans chaque élément réseau, il répond aux requêtes du manager</a:t>
            </a:r>
          </a:p>
          <a:p>
            <a:pPr lvl="2"/>
            <a:r>
              <a:rPr lang="fr-FR" b="1" dirty="0" smtClean="0">
                <a:solidFill>
                  <a:srgbClr val="30ACEC"/>
                </a:solidFill>
              </a:rPr>
              <a:t>MIB (Management Information Base)</a:t>
            </a:r>
            <a:r>
              <a:rPr lang="fr-FR" dirty="0" smtClean="0">
                <a:solidFill>
                  <a:srgbClr val="30ACEC"/>
                </a:solidFill>
              </a:rPr>
              <a:t> </a:t>
            </a:r>
            <a:r>
              <a:rPr lang="fr-FR" dirty="0" smtClean="0"/>
              <a:t>Collection d’objets représentant les caractéristiques du terminal administré</a:t>
            </a:r>
            <a:endParaRPr lang="fr-FR" b="1" dirty="0" smtClean="0">
              <a:solidFill>
                <a:srgbClr val="30ACEC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CEE4-5F9D-428D-BCD7-BFEB3D348022}" type="datetime1">
              <a:rPr lang="fr-FR" noProof="0" smtClean="0"/>
              <a:t>23/01/2014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ESIPE IR3 - Valentin Got - SNMP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0" y="3980616"/>
            <a:ext cx="4877481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30ACEC"/>
                </a:solidFill>
              </a:rPr>
              <a:t>SNMP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Architecture – GET / SET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311E-7642-4F06-8801-B8AF88E308F0}" type="datetime1">
              <a:rPr lang="fr-FR" smtClean="0"/>
              <a:t>23/01/2014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ESIPE IR3 - Valentin Got - SNMP</a:t>
            </a:r>
            <a:endParaRPr lang="en-US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362391" y="3793552"/>
            <a:ext cx="1953834" cy="734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>
                <a:solidFill>
                  <a:srgbClr val="30ACEC"/>
                </a:solidFill>
              </a:rPr>
              <a:t>GET / SET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19" y="2295896"/>
            <a:ext cx="4877481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1837</TotalTime>
  <Words>1581</Words>
  <Application>Microsoft Office PowerPoint</Application>
  <PresentationFormat>Widescreen</PresentationFormat>
  <Paragraphs>361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Parallaxe</vt:lpstr>
      <vt:lpstr>Administration des réseaux</vt:lpstr>
      <vt:lpstr>Plan</vt:lpstr>
      <vt:lpstr>Administration des réseaux</vt:lpstr>
      <vt:lpstr>Administration des réseaux Mise en œuvre</vt:lpstr>
      <vt:lpstr>01</vt:lpstr>
      <vt:lpstr>SNMP Introduction</vt:lpstr>
      <vt:lpstr>SNMP Versions</vt:lpstr>
      <vt:lpstr>SNMP Environnement</vt:lpstr>
      <vt:lpstr>SNMP Architecture – GET / SET</vt:lpstr>
      <vt:lpstr>SNMP Architecture - TRAPS</vt:lpstr>
      <vt:lpstr>SNMP Architecture - Requêtes</vt:lpstr>
      <vt:lpstr>PowerPoint Presentation</vt:lpstr>
      <vt:lpstr>PowerPoint Presentation</vt:lpstr>
      <vt:lpstr>SNMP Architecture – Accéder à un objet</vt:lpstr>
      <vt:lpstr>SNMP Architecture – Accéder à un objet</vt:lpstr>
      <vt:lpstr>SNMPv1 &amp; SNMPv2 Présentation</vt:lpstr>
      <vt:lpstr>SNMPv1 &amp; SNMPv2 Trame</vt:lpstr>
      <vt:lpstr>SNMPv1 &amp; SNMPv2 Packet Data Unit</vt:lpstr>
      <vt:lpstr>SNMPv1 &amp; SNMPv2 Faiblesses de SNMPv1</vt:lpstr>
      <vt:lpstr>SNMPv1 &amp; SNMPv2 Améliorations de SNMPv2</vt:lpstr>
      <vt:lpstr>SNMPv3</vt:lpstr>
      <vt:lpstr>03</vt:lpstr>
      <vt:lpstr>LDAP Introduction</vt:lpstr>
      <vt:lpstr>LDAP Pourquoi ne pas utiliser une base de données ?</vt:lpstr>
      <vt:lpstr>LDAP Mécanisme Client / Serveur</vt:lpstr>
      <vt:lpstr>LDAP Modèle de données</vt:lpstr>
      <vt:lpstr>LDAP Modèle de données - DIT</vt:lpstr>
      <vt:lpstr>LDAP Modèle de données - DN</vt:lpstr>
      <vt:lpstr>LDAP Modèle de données - Attribut</vt:lpstr>
      <vt:lpstr>LDAP Modèle de données - Classe</vt:lpstr>
      <vt:lpstr>LDAP Importation de données</vt:lpstr>
      <vt:lpstr>LDAP Importation de données</vt:lpstr>
      <vt:lpstr>LDAP Effectuer des recherches</vt:lpstr>
      <vt:lpstr>LDAP Mettre en place un serveur LDAP</vt:lpstr>
      <vt:lpstr>Conclusion</vt:lpstr>
      <vt:lpstr>Questions</vt:lpstr>
      <vt:lpstr>Sources</vt:lpstr>
    </vt:vector>
  </TitlesOfParts>
  <Company/>
  <LinksUpToDate>false</LinksUpToDate>
  <SharedDoc>false</SharedDoc>
  <HLinks>
    <vt:vector size="102" baseType="variant"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http://en.wikipedia.org/wiki/Simple_Network_Management_Protocol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http://en.wikipedia.org/wiki/Simple_Network_Management_Protocol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http://en.wikipedia.org/wiki/Simple_Network_Management_Protocol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http://www.frameip.com/snmp/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http://www.frameip.com/snmp/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http://www.frameip.com/snmp/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http://tools.cisco.com/Support/SNMP/do/BrowseOID.do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http://tools.cisco.com/Support/SNMP/do/BrowseOID.do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http://deptinfo.cnam.fr/new/spip.php?pdoc6723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http://www.brennan.id.au/20-Shared_Address_Book_LDAP.html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http://www.brennan.id.au/20-Shared_Address_Book_LDAP.html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http://www.brennan.id.au/20-Shared_Address_Book_LDAP.html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http://www.brennan.id.au/20-Shared_Address_Book_LDAP.html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http://oav.net/mirrors/LDAP-ObjectClasses.html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http://oav.net/mirrors/LDAP-ObjectClasses.html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http://www.oid-info.com/</vt:lpwstr>
      </vt:variant>
      <vt:variant>
        <vt:lpwstr/>
      </vt:variant>
      <vt:variant>
        <vt:i4>7</vt:i4>
      </vt:variant>
      <vt:variant>
        <vt:i4>6</vt:i4>
      </vt:variant>
      <vt:variant>
        <vt:i4>0</vt:i4>
      </vt:variant>
      <vt:variant>
        <vt:i4>7</vt:i4>
      </vt:variant>
      <vt:variant>
        <vt:lpwstr>http://www.oid-info.com/</vt:lpwstr>
      </vt:variant>
      <vt:variant>
        <vt:lpwstr/>
      </vt:variant>
    </vt:vector>
  </HLinks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SNMP</dc:title>
  <dc:creator>Valentin Got</dc:creator>
  <cp:lastModifiedBy>Valentin Got</cp:lastModifiedBy>
  <cp:revision>132</cp:revision>
  <dcterms:created xsi:type="dcterms:W3CDTF">2013-11-15T14:30:52Z</dcterms:created>
  <dcterms:modified xsi:type="dcterms:W3CDTF">2014-01-23T07:47:59Z</dcterms:modified>
</cp:coreProperties>
</file>