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33"/>
  </p:notesMasterIdLst>
  <p:sldIdLst>
    <p:sldId id="256" r:id="rId2"/>
    <p:sldId id="258" r:id="rId3"/>
    <p:sldId id="264" r:id="rId4"/>
    <p:sldId id="271" r:id="rId5"/>
    <p:sldId id="265" r:id="rId6"/>
    <p:sldId id="282" r:id="rId7"/>
    <p:sldId id="283" r:id="rId8"/>
    <p:sldId id="266" r:id="rId9"/>
    <p:sldId id="272" r:id="rId10"/>
    <p:sldId id="267" r:id="rId11"/>
    <p:sldId id="273" r:id="rId12"/>
    <p:sldId id="274" r:id="rId13"/>
    <p:sldId id="275" r:id="rId14"/>
    <p:sldId id="288" r:id="rId15"/>
    <p:sldId id="284" r:id="rId16"/>
    <p:sldId id="289" r:id="rId17"/>
    <p:sldId id="290" r:id="rId18"/>
    <p:sldId id="291" r:id="rId19"/>
    <p:sldId id="296" r:id="rId20"/>
    <p:sldId id="268" r:id="rId21"/>
    <p:sldId id="297" r:id="rId22"/>
    <p:sldId id="298" r:id="rId23"/>
    <p:sldId id="299" r:id="rId24"/>
    <p:sldId id="269" r:id="rId25"/>
    <p:sldId id="278" r:id="rId26"/>
    <p:sldId id="302" r:id="rId27"/>
    <p:sldId id="280" r:id="rId28"/>
    <p:sldId id="279" r:id="rId29"/>
    <p:sldId id="270" r:id="rId30"/>
    <p:sldId id="281" r:id="rId31"/>
    <p:sldId id="300" r:id="rId3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56" autoAdjust="0"/>
    <p:restoredTop sz="94658" autoAdjust="0"/>
  </p:normalViewPr>
  <p:slideViewPr>
    <p:cSldViewPr>
      <p:cViewPr varScale="1">
        <p:scale>
          <a:sx n="53" d="100"/>
          <a:sy n="53" d="100"/>
        </p:scale>
        <p:origin x="-81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E173E06-A9A8-4B48-8E38-DDF1EE467A5D}" type="datetimeFigureOut">
              <a:rPr lang="fr-FR"/>
              <a:pPr>
                <a:defRPr/>
              </a:pPr>
              <a:t>18/02/2010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fr-FR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7B3D95A-3972-47D4-9BF0-474A83491C3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Espace réservé de l'image des diapositives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FR" smtClean="0"/>
          </a:p>
        </p:txBody>
      </p:sp>
      <p:sp>
        <p:nvSpPr>
          <p:cNvPr id="15363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8970229-519C-41AA-9C1B-B2187C7305F4}" type="slidenum">
              <a:rPr lang="fr-FR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Ellipse 8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Titr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22" name="Sous-titr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fr-FR" smtClean="0"/>
              <a:t>Cliquez pour modifier le style des sous-titres du masque</a:t>
            </a:r>
            <a:endParaRPr lang="en-US"/>
          </a:p>
        </p:txBody>
      </p:sp>
      <p:sp>
        <p:nvSpPr>
          <p:cNvPr id="6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830FDB1-F1E4-4E4A-9C0B-314CCA21DDCA}" type="datetime1">
              <a:rPr lang="en-US"/>
              <a:pPr>
                <a:defRPr/>
              </a:pPr>
              <a:t>2/18/2010</a:t>
            </a:fld>
            <a:endParaRPr lang="en-US" dirty="0"/>
          </a:p>
        </p:txBody>
      </p:sp>
      <p:sp>
        <p:nvSpPr>
          <p:cNvPr id="7" name="Espace réservé du pied de page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8CCC40F-093B-434F-AF0A-07AFC057E43C}" type="slidenum">
              <a:rPr lang="en-US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B93A259-7EBB-4DBF-AA3B-F7153918D86C}" type="datetime1">
              <a:rPr lang="en-US"/>
              <a:pPr>
                <a:defRPr/>
              </a:pPr>
              <a:t>2/18/2010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15C5719-32E5-4828-A733-1FD90E2E1391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FA85F63-7A36-4A98-BF1D-FE4384AFC1C3}" type="datetime1">
              <a:rPr lang="en-US"/>
              <a:pPr>
                <a:defRPr/>
              </a:pPr>
              <a:t>2/18/2010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7E94DA1-E30F-4D83-983B-301ABDF6E443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2B128A2-B9AC-48D2-9E6C-D44E92116949}" type="datetime1">
              <a:rPr lang="en-US"/>
              <a:pPr>
                <a:defRPr/>
              </a:pPr>
              <a:t>2/18/2010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8E7FAF4-052C-4EDE-9EF5-A3B53360567A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9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Ellipse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Ellipse 8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8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270371B-00BF-4C36-A1F6-C0495310732C}" type="datetime1">
              <a:rPr lang="en-US"/>
              <a:pPr>
                <a:defRPr/>
              </a:pPr>
              <a:t>2/18/2010</a:t>
            </a:fld>
            <a:endParaRPr lang="en-US"/>
          </a:p>
        </p:txBody>
      </p:sp>
      <p:sp>
        <p:nvSpPr>
          <p:cNvPr id="9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B564C83-8ADC-472F-98DD-C8043FBCB0F1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FE17AE7-D250-43BB-B848-2F54B0D03F6F}" type="datetime1">
              <a:rPr lang="en-US"/>
              <a:pPr>
                <a:defRPr/>
              </a:pPr>
              <a:t>2/18/2010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454C5B3-5CBA-46FC-88A2-C1764F739C33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60A6E4E-145D-4719-8293-77BF7CE4084A}" type="datetime1">
              <a:rPr lang="en-US"/>
              <a:pPr>
                <a:defRPr/>
              </a:pPr>
              <a:t>2/18/2010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AF7D6E8-17A9-484F-9B29-A7CB154CACF3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9F0F910-B8A5-4876-8ABE-8E144278973D}" type="datetime1">
              <a:rPr lang="en-US"/>
              <a:pPr>
                <a:defRPr/>
              </a:pPr>
              <a:t>2/18/2010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D1C2E82-CDBA-468F-B9E2-1D02B22A4F57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Rectangle 5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7BE5309-82D6-4BB4-B6EC-143116933676}" type="datetime1">
              <a:rPr lang="en-US"/>
              <a:pPr>
                <a:defRPr/>
              </a:pPr>
              <a:t>2/18/2010</a:t>
            </a:fld>
            <a:endParaRPr lang="en-US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27083FE-F60D-4DC8-B277-552FC31B584B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299E718-E180-4207-B1E5-84C1A8941C32}" type="datetime1">
              <a:rPr lang="en-US"/>
              <a:pPr>
                <a:defRPr/>
              </a:pPr>
              <a:t>2/18/2010</a:t>
            </a:fld>
            <a:endParaRPr lang="en-US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E6E31E8-EA23-403D-9738-5A38A8920EF5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Organigramme : Processus 8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rganigramme : Processus 9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8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1D81668-CA21-4026-8E95-3473962607D0}" type="datetime1">
              <a:rPr lang="en-US"/>
              <a:pPr>
                <a:defRPr/>
              </a:pPr>
              <a:t>2/18/2010</a:t>
            </a:fld>
            <a:endParaRPr lang="en-US"/>
          </a:p>
        </p:txBody>
      </p:sp>
      <p:sp>
        <p:nvSpPr>
          <p:cNvPr id="9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C848810-9557-488B-8FE2-2ECEB08259B6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cteurs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Ellipse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Bouée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Espace réservé du titre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1033" name="Espace réservé du texte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smtClean="0"/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C5F067E9-5271-41FA-88F9-0144D686C2D4}" type="datetime1">
              <a:rPr lang="en-US"/>
              <a:pPr>
                <a:defRPr/>
              </a:pPr>
              <a:t>2/18/2010</a:t>
            </a:fld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dirty="0">
                <a:solidFill>
                  <a:schemeClr val="tx2"/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fld id="{31022D59-72BF-432E-8636-D1CDDB8569C6}" type="slidenum">
              <a:rPr lang="en-US"/>
              <a:pPr>
                <a:defRPr/>
              </a:pPr>
              <a:t>‹N°›</a:t>
            </a:fld>
            <a:endParaRPr lang="en-US" sz="1400" b="1" dirty="0">
              <a:solidFill>
                <a:srgbClr val="FFFFFF"/>
              </a:solidFill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11488B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11488B"/>
          </a:solidFill>
          <a:latin typeface="Gill Sans MT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11488B"/>
          </a:solidFill>
          <a:latin typeface="Gill Sans MT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11488B"/>
          </a:solidFill>
          <a:latin typeface="Gill Sans MT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11488B"/>
          </a:solidFill>
          <a:latin typeface="Gill Sans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11488B"/>
          </a:solidFill>
          <a:latin typeface="Gill Sans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11488B"/>
          </a:solidFill>
          <a:latin typeface="Gill Sans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11488B"/>
          </a:solidFill>
          <a:latin typeface="Gill Sans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11488B"/>
          </a:solidFill>
          <a:latin typeface="Gill Sans MT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9BBB59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8064A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357438" y="1143000"/>
            <a:ext cx="6172200" cy="2894013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fr-FR" sz="2800" dirty="0" smtClean="0">
                <a:solidFill>
                  <a:schemeClr val="tx2">
                    <a:satMod val="13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MASTER M2 INFORMATIQUE                        CATI – Cours Avancés de Traitement d’Images</a:t>
            </a:r>
            <a:r>
              <a:rPr lang="fr-FR" sz="28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fr-FR" sz="28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fr-FR" sz="2800" dirty="0" smtClean="0">
                <a:solidFill>
                  <a:schemeClr val="tx2">
                    <a:satMod val="130000"/>
                  </a:schemeClr>
                </a:solidFill>
              </a:rPr>
              <a:t>                                                                                                                                                                             </a:t>
            </a:r>
            <a:r>
              <a:rPr lang="fr-FR" sz="3600" dirty="0" smtClean="0">
                <a:solidFill>
                  <a:schemeClr val="accent2">
                    <a:lumMod val="75000"/>
                  </a:schemeClr>
                </a:solidFill>
                <a:latin typeface="Baskerville Old Face" pitchFamily="18" charset="0"/>
              </a:rPr>
              <a:t>Détection et Correction des yeux rouges</a:t>
            </a:r>
            <a:endParaRPr lang="fr-FR" sz="3600" dirty="0">
              <a:solidFill>
                <a:schemeClr val="accent2">
                  <a:lumMod val="75000"/>
                </a:schemeClr>
              </a:solidFill>
              <a:latin typeface="Baskerville Old Face" pitchFamily="18" charset="0"/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357438" y="4071938"/>
            <a:ext cx="6172200" cy="1371600"/>
          </a:xfrm>
        </p:spPr>
        <p:txBody>
          <a:bodyPr>
            <a:normAutofit fontScale="85000" lnSpcReduction="20000"/>
          </a:bodyPr>
          <a:lstStyle/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endParaRPr lang="fr-FR" dirty="0" smtClean="0">
              <a:solidFill>
                <a:schemeClr val="accent1">
                  <a:lumMod val="75000"/>
                </a:schemeClr>
              </a:solidFill>
              <a:latin typeface="Baskerville Old Face" pitchFamily="18" charset="0"/>
            </a:endParaRP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fr-FR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Baskerville Old Face" pitchFamily="18" charset="0"/>
              </a:rPr>
              <a:t>Par :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fr-FR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Baskerville Old Face" pitchFamily="18" charset="0"/>
              </a:rPr>
              <a:t>Melki</a:t>
            </a:r>
            <a:r>
              <a:rPr lang="fr-FR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Baskerville Old Face" pitchFamily="18" charset="0"/>
              </a:rPr>
              <a:t> </a:t>
            </a:r>
            <a:r>
              <a:rPr lang="fr-FR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Baskerville Old Face" pitchFamily="18" charset="0"/>
              </a:rPr>
              <a:t>Imen</a:t>
            </a:r>
            <a:endParaRPr lang="fr-FR" dirty="0" smtClean="0">
              <a:solidFill>
                <a:schemeClr val="accent6">
                  <a:lumMod val="60000"/>
                  <a:lumOff val="40000"/>
                </a:schemeClr>
              </a:solidFill>
              <a:latin typeface="Baskerville Old Face" pitchFamily="18" charset="0"/>
            </a:endParaRP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fr-FR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Baskerville Old Face" pitchFamily="18" charset="0"/>
              </a:rPr>
              <a:t>Trigui</a:t>
            </a:r>
            <a:r>
              <a:rPr lang="fr-FR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Baskerville Old Face" pitchFamily="18" charset="0"/>
              </a:rPr>
              <a:t> Mohamed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fr-F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Image 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43834" y="428604"/>
            <a:ext cx="958193" cy="503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Image 5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57290" y="357166"/>
            <a:ext cx="1414758" cy="6557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ZoneTexte 6"/>
          <p:cNvSpPr txBox="1"/>
          <p:nvPr/>
        </p:nvSpPr>
        <p:spPr>
          <a:xfrm>
            <a:off x="1571625" y="6000750"/>
            <a:ext cx="3500438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>
                <a:solidFill>
                  <a:schemeClr val="accent3">
                    <a:lumMod val="75000"/>
                  </a:schemeClr>
                </a:solidFill>
                <a:latin typeface="Baskerville Old Face" pitchFamily="18" charset="0"/>
              </a:rPr>
              <a:t>Responsable : Mr. Serges Riazanoff</a:t>
            </a:r>
            <a:endParaRPr lang="fr-FR" dirty="0">
              <a:solidFill>
                <a:schemeClr val="accent3">
                  <a:lumMod val="75000"/>
                </a:schemeClr>
              </a:solidFill>
              <a:latin typeface="Baskerville Old Fac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/>
          <p:cNvSpPr txBox="1">
            <a:spLocks/>
          </p:cNvSpPr>
          <p:nvPr/>
        </p:nvSpPr>
        <p:spPr>
          <a:xfrm>
            <a:off x="1428750" y="1000125"/>
            <a:ext cx="7407275" cy="1471613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marL="857250" indent="-857250" fontAlgn="auto">
              <a:spcBef>
                <a:spcPts val="1200"/>
              </a:spcBef>
              <a:spcAft>
                <a:spcPts val="1200"/>
              </a:spcAft>
              <a:buClr>
                <a:schemeClr val="accent2">
                  <a:lumMod val="75000"/>
                </a:schemeClr>
              </a:buClr>
              <a:buFont typeface="+mj-lt"/>
              <a:buAutoNum type="romanUcPeriod" startAt="4"/>
              <a:defRPr/>
            </a:pPr>
            <a:r>
              <a:rPr lang="fr-FR" sz="2800" dirty="0">
                <a:solidFill>
                  <a:schemeClr val="tx2">
                    <a:lumMod val="75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Baskerville Old Face" pitchFamily="18" charset="0"/>
                <a:ea typeface="+mj-ea"/>
                <a:cs typeface="+mj-cs"/>
              </a:rPr>
              <a:t>Algorithme de Détection des Yeux Rouges</a:t>
            </a:r>
          </a:p>
        </p:txBody>
      </p:sp>
      <p:pic>
        <p:nvPicPr>
          <p:cNvPr id="5" name="Imag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3071810"/>
            <a:ext cx="2024401" cy="22524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281113" y="357188"/>
            <a:ext cx="8362950" cy="1143000"/>
          </a:xfrm>
        </p:spPr>
        <p:txBody>
          <a:bodyPr>
            <a:normAutofit fontScale="90000"/>
          </a:bodyPr>
          <a:lstStyle/>
          <a:p>
            <a:pPr marL="857250" indent="-857250" fontAlgn="auto">
              <a:spcAft>
                <a:spcPts val="0"/>
              </a:spcAft>
              <a:buFont typeface="+mj-lt"/>
              <a:buAutoNum type="romanUcPeriod" startAt="4"/>
              <a:defRPr/>
            </a:pPr>
            <a:r>
              <a:rPr lang="fr-FR" sz="3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Algorithme de Détection des Yeux Rouges:</a:t>
            </a:r>
            <a:r>
              <a:rPr lang="fr-FR" sz="4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/>
            </a:r>
            <a:br>
              <a:rPr lang="fr-FR" sz="4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</a:br>
            <a:endParaRPr lang="fr-FR" dirty="0">
              <a:solidFill>
                <a:schemeClr val="tx2">
                  <a:satMod val="130000"/>
                </a:schemeClr>
              </a:solidFill>
              <a:latin typeface="Baskerville Old Face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28750" y="1143000"/>
            <a:ext cx="7497763" cy="4800600"/>
          </a:xfrm>
        </p:spPr>
        <p:txBody>
          <a:bodyPr>
            <a:normAutofit/>
          </a:bodyPr>
          <a:lstStyle/>
          <a:p>
            <a:pPr marL="596646" indent="-514350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+mj-lt"/>
              <a:buAutoNum type="arabicPeriod"/>
              <a:defRPr/>
            </a:pPr>
            <a:r>
              <a:rPr lang="fr-FR" sz="2600" dirty="0" smtClean="0">
                <a:solidFill>
                  <a:schemeClr val="accent2">
                    <a:lumMod val="75000"/>
                  </a:schemeClr>
                </a:solidFill>
                <a:latin typeface="Baskerville Old Face" pitchFamily="18" charset="0"/>
              </a:rPr>
              <a:t>Détection de Visages:</a:t>
            </a:r>
          </a:p>
          <a:p>
            <a:pPr marL="596646" indent="-514350" fontAlgn="auto"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Wingdings 2"/>
              <a:buNone/>
              <a:defRPr/>
            </a:pPr>
            <a:endParaRPr lang="fr-FR" sz="1800" dirty="0" smtClean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  <a:p>
            <a:pPr marL="596646" indent="-514350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Wingdings 2"/>
              <a:buChar char=""/>
              <a:defRPr/>
            </a:pPr>
            <a:r>
              <a:rPr lang="fr-FR" sz="2600" u="sng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Objectif:</a:t>
            </a:r>
            <a:r>
              <a:rPr lang="fr-FR" sz="2600" dirty="0" smtClean="0">
                <a:solidFill>
                  <a:schemeClr val="accent2">
                    <a:lumMod val="75000"/>
                  </a:schemeClr>
                </a:solidFill>
                <a:latin typeface="Baskerville Old Face" pitchFamily="18" charset="0"/>
              </a:rPr>
              <a:t>  </a:t>
            </a:r>
            <a:r>
              <a:rPr lang="fr-FR" sz="2600" dirty="0" smtClean="0">
                <a:latin typeface="Baskerville Old Face" pitchFamily="18" charset="0"/>
              </a:rPr>
              <a:t>Réduire la zone de recherche des yeux.</a:t>
            </a:r>
          </a:p>
          <a:p>
            <a:pPr marL="596646" indent="-514350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Wingdings 2"/>
              <a:buChar char=""/>
              <a:defRPr/>
            </a:pPr>
            <a:endParaRPr lang="fr-FR" sz="2600" u="sng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skerville Old Face" pitchFamily="18" charset="0"/>
            </a:endParaRPr>
          </a:p>
          <a:p>
            <a:pPr marL="596646" indent="-514350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Wingdings 2"/>
              <a:buChar char=""/>
              <a:defRPr/>
            </a:pPr>
            <a:r>
              <a:rPr lang="fr-FR" sz="2600" u="sng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Principe</a:t>
            </a:r>
            <a:r>
              <a:rPr lang="fr-FR" sz="2600" dirty="0" smtClean="0">
                <a:solidFill>
                  <a:schemeClr val="accent2">
                    <a:lumMod val="75000"/>
                  </a:schemeClr>
                </a:solidFill>
                <a:latin typeface="Baskerville Old Face" pitchFamily="18" charset="0"/>
              </a:rPr>
              <a:t>:  </a:t>
            </a:r>
            <a:r>
              <a:rPr lang="fr-FR" sz="2600" dirty="0" smtClean="0">
                <a:latin typeface="Baskerville Old Face" pitchFamily="18" charset="0"/>
              </a:rPr>
              <a:t>Détection de la couleur de la peau</a:t>
            </a:r>
          </a:p>
          <a:p>
            <a:pPr marL="596646" indent="-514350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Wingdings 2"/>
              <a:buChar char=""/>
              <a:defRPr/>
            </a:pPr>
            <a:endParaRPr lang="fr-FR" sz="2600" u="sng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skerville Old Face" pitchFamily="18" charset="0"/>
            </a:endParaRPr>
          </a:p>
          <a:p>
            <a:pPr marL="596646" indent="-514350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Wingdings 2"/>
              <a:buChar char=""/>
              <a:defRPr/>
            </a:pPr>
            <a:r>
              <a:rPr lang="fr-FR" sz="2600" u="sng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Démarche</a:t>
            </a:r>
            <a:r>
              <a:rPr lang="fr-FR" sz="2600" dirty="0" smtClean="0">
                <a:solidFill>
                  <a:schemeClr val="accent2">
                    <a:lumMod val="75000"/>
                  </a:schemeClr>
                </a:solidFill>
                <a:latin typeface="Baskerville Old Face" pitchFamily="18" charset="0"/>
              </a:rPr>
              <a:t>: </a:t>
            </a:r>
          </a:p>
          <a:p>
            <a:pPr marL="1350963" lvl="1" indent="-450850" fontAlgn="auto"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Verdana"/>
              <a:buChar char="◦"/>
              <a:defRPr/>
            </a:pPr>
            <a:r>
              <a:rPr lang="fr-FR" sz="2200" dirty="0" smtClean="0">
                <a:latin typeface="Baskerville Old Face" pitchFamily="18" charset="0"/>
              </a:rPr>
              <a:t>Sélection des pixels ayant la couleur de la peau</a:t>
            </a:r>
          </a:p>
          <a:p>
            <a:pPr marL="1350963" lvl="1" indent="-450850" fontAlgn="auto"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Verdana"/>
              <a:buChar char="◦"/>
              <a:defRPr/>
            </a:pPr>
            <a:r>
              <a:rPr lang="fr-FR" sz="2200" dirty="0" smtClean="0">
                <a:latin typeface="Baskerville Old Face" pitchFamily="18" charset="0"/>
              </a:rPr>
              <a:t>Etiquetage des différentes régions </a:t>
            </a:r>
          </a:p>
          <a:p>
            <a:pPr marL="1350963" lvl="1" indent="-450850" fontAlgn="auto"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Verdana"/>
              <a:buChar char="◦"/>
              <a:defRPr/>
            </a:pPr>
            <a:r>
              <a:rPr lang="fr-FR" sz="2200" dirty="0" smtClean="0">
                <a:latin typeface="Baskerville Old Face" pitchFamily="18" charset="0"/>
              </a:rPr>
              <a:t>Validation par des critères géométriques</a:t>
            </a:r>
          </a:p>
          <a:p>
            <a:pPr marL="596646" indent="-514350" fontAlgn="auto"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Wingdings 2"/>
              <a:buNone/>
              <a:defRPr/>
            </a:pPr>
            <a:endParaRPr lang="fr-FR" sz="2600" dirty="0" smtClean="0">
              <a:latin typeface="Baskerville Old Face" pitchFamily="18" charset="0"/>
            </a:endParaRPr>
          </a:p>
          <a:p>
            <a:pPr marL="596646" indent="-514350" fontAlgn="auto"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Wingdings 2"/>
              <a:buNone/>
              <a:defRPr/>
            </a:pPr>
            <a:endParaRPr lang="fr-FR" sz="2600" dirty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01D03D-F831-4B09-B66C-65AEC3697E9B}" type="slidenum">
              <a:rPr lang="en-US"/>
              <a:pPr>
                <a:defRPr/>
              </a:pPr>
              <a:t>11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714480" y="4429132"/>
            <a:ext cx="7143800" cy="7858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4" name="Rectangle 3"/>
          <p:cNvSpPr/>
          <p:nvPr/>
        </p:nvSpPr>
        <p:spPr>
          <a:xfrm>
            <a:off x="1714480" y="3214686"/>
            <a:ext cx="7143800" cy="64294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28750" y="1143000"/>
            <a:ext cx="7497763" cy="5429250"/>
          </a:xfrm>
        </p:spPr>
        <p:txBody>
          <a:bodyPr>
            <a:normAutofit/>
          </a:bodyPr>
          <a:lstStyle/>
          <a:p>
            <a:pPr marL="596646" indent="-514350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+mj-lt"/>
              <a:buAutoNum type="arabicPeriod"/>
              <a:defRPr/>
            </a:pPr>
            <a:r>
              <a:rPr lang="fr-FR" sz="2600" dirty="0" smtClean="0">
                <a:solidFill>
                  <a:schemeClr val="accent2">
                    <a:lumMod val="75000"/>
                  </a:schemeClr>
                </a:solidFill>
                <a:latin typeface="Baskerville Old Face" pitchFamily="18" charset="0"/>
              </a:rPr>
              <a:t>Détection de Visages:</a:t>
            </a:r>
          </a:p>
          <a:p>
            <a:pPr marL="719138" indent="358775" fontAlgn="auto">
              <a:spcBef>
                <a:spcPts val="0"/>
              </a:spcBef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+mj-lt"/>
              <a:buAutoNum type="alphaLcPeriod"/>
              <a:defRPr/>
            </a:pPr>
            <a:r>
              <a:rPr lang="fr-FR" sz="2200" dirty="0" smtClean="0">
                <a:latin typeface="Baskerville Old Face" pitchFamily="18" charset="0"/>
              </a:rPr>
              <a:t>Elimination du bruit par lissage:   Médian 9x9</a:t>
            </a:r>
          </a:p>
          <a:p>
            <a:pPr marL="595313" indent="304800" fontAlgn="auto"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Wingdings 2"/>
              <a:buNone/>
              <a:defRPr/>
            </a:pPr>
            <a:endParaRPr lang="fr-FR" sz="1000" dirty="0" smtClean="0">
              <a:latin typeface="Baskerville Old Face" pitchFamily="18" charset="0"/>
            </a:endParaRPr>
          </a:p>
          <a:p>
            <a:pPr marL="723900" indent="354013" fontAlgn="auto">
              <a:spcBef>
                <a:spcPts val="0"/>
              </a:spcBef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+mj-lt"/>
              <a:buAutoNum type="alphaLcPeriod" startAt="2"/>
              <a:defRPr/>
            </a:pPr>
            <a:r>
              <a:rPr lang="fr-FR" sz="2200" dirty="0" smtClean="0">
                <a:latin typeface="Baskerville Old Face" pitchFamily="18" charset="0"/>
              </a:rPr>
              <a:t>Sélection des pixels ayant la couleur de la peau:</a:t>
            </a:r>
          </a:p>
          <a:p>
            <a:pPr marL="1350963" indent="-273050" algn="just" fontAlgn="auto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  <a:buClr>
                <a:schemeClr val="accent6">
                  <a:lumMod val="60000"/>
                  <a:lumOff val="40000"/>
                </a:schemeClr>
              </a:buClr>
              <a:buFont typeface="Wingdings" pitchFamily="2" charset="2"/>
              <a:buChar char="Ø"/>
              <a:defRPr/>
            </a:pPr>
            <a:r>
              <a:rPr lang="fr-FR" sz="2400" i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Baskerville Old Face" pitchFamily="18" charset="0"/>
                <a:ea typeface="Times New Roman"/>
                <a:cs typeface="Times New Roman"/>
              </a:rPr>
              <a:t>Cas Faible Eclairage :</a:t>
            </a:r>
            <a:r>
              <a:rPr lang="fr-FR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Baskerville Old Face" pitchFamily="18" charset="0"/>
                <a:ea typeface="Times New Roman"/>
                <a:cs typeface="Times New Roman"/>
              </a:rPr>
              <a:t> </a:t>
            </a:r>
            <a:endParaRPr lang="fr-FR" sz="2400" dirty="0" smtClean="0">
              <a:solidFill>
                <a:schemeClr val="accent6">
                  <a:lumMod val="60000"/>
                  <a:lumOff val="40000"/>
                </a:schemeClr>
              </a:solidFill>
              <a:latin typeface="Baskerville Old Face" pitchFamily="18" charset="0"/>
              <a:ea typeface="Times New Roman"/>
              <a:cs typeface="Times New Roman"/>
            </a:endParaRPr>
          </a:p>
          <a:p>
            <a:pPr marL="914400" indent="-643890" algn="ctr" fontAlgn="auto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  <a:buFont typeface="Wingdings 2"/>
              <a:buNone/>
              <a:defRPr/>
            </a:pPr>
            <a:r>
              <a:rPr lang="fr-FR" sz="1900" dirty="0" smtClean="0">
                <a:solidFill>
                  <a:schemeClr val="accent5">
                    <a:lumMod val="50000"/>
                  </a:schemeClr>
                </a:solidFill>
                <a:latin typeface="Baskerville Old Face" pitchFamily="18" charset="0"/>
                <a:ea typeface="Times New Roman"/>
                <a:cs typeface="Times New Roman"/>
              </a:rPr>
              <a:t>(R&gt;B) et (G&gt;B) ou  (R&gt; 200) et (G&gt;210) et (B&gt;170) et (ABS(R-G)&lt;=15) </a:t>
            </a:r>
            <a:r>
              <a:rPr lang="fr-FR" sz="1800" dirty="0" smtClean="0">
                <a:solidFill>
                  <a:schemeClr val="accent5">
                    <a:lumMod val="50000"/>
                  </a:schemeClr>
                </a:solidFill>
                <a:latin typeface="Baskerville Old Face" pitchFamily="18" charset="0"/>
                <a:ea typeface="Times New Roman"/>
                <a:cs typeface="Times New Roman"/>
              </a:rPr>
              <a:t> </a:t>
            </a:r>
          </a:p>
          <a:p>
            <a:pPr marL="1350963" indent="-273050" algn="just" fontAlgn="auto">
              <a:lnSpc>
                <a:spcPct val="115000"/>
              </a:lnSpc>
              <a:spcBef>
                <a:spcPts val="1200"/>
              </a:spcBef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Wingdings" pitchFamily="2" charset="2"/>
              <a:buChar char="Ø"/>
              <a:defRPr/>
            </a:pPr>
            <a:r>
              <a:rPr lang="fr-FR" sz="2400" i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Baskerville Old Face" pitchFamily="18" charset="0"/>
                <a:ea typeface="Times New Roman"/>
                <a:cs typeface="Times New Roman"/>
              </a:rPr>
              <a:t>Cas Fort Eclairage:</a:t>
            </a:r>
            <a:r>
              <a:rPr lang="fr-FR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Baskerville Old Face" pitchFamily="18" charset="0"/>
                <a:ea typeface="Times New Roman"/>
                <a:cs typeface="Times New Roman"/>
              </a:rPr>
              <a:t> </a:t>
            </a:r>
          </a:p>
          <a:p>
            <a:pPr marL="914400" indent="-643890" algn="ctr" fontAlgn="auto">
              <a:lnSpc>
                <a:spcPct val="115000"/>
              </a:lnSpc>
              <a:spcAft>
                <a:spcPts val="1000"/>
              </a:spcAft>
              <a:buFont typeface="Wingdings 2"/>
              <a:buNone/>
              <a:defRPr/>
            </a:pPr>
            <a:r>
              <a:rPr lang="fr-FR" sz="1900" dirty="0" smtClean="0">
                <a:solidFill>
                  <a:schemeClr val="accent5">
                    <a:lumMod val="50000"/>
                  </a:schemeClr>
                </a:solidFill>
                <a:latin typeface="Baskerville Old Face" pitchFamily="18" charset="0"/>
                <a:ea typeface="Times New Roman"/>
                <a:cs typeface="Times New Roman"/>
              </a:rPr>
              <a:t>(R&gt; 95) et (G&gt;40) et (B&gt;20) et (MAX(R,G,B) – MIN(R,G,B))&gt;15) et       (ABS(R-G)&gt;15) et (R&gt;G) et (R&gt;B)</a:t>
            </a:r>
          </a:p>
          <a:p>
            <a:pPr marL="723900" indent="354013" fontAlgn="auto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  <a:buClr>
                <a:schemeClr val="accent2">
                  <a:lumMod val="75000"/>
                </a:schemeClr>
              </a:buClr>
              <a:buFont typeface="+mj-lt"/>
              <a:buAutoNum type="alphaLcPeriod" startAt="3"/>
              <a:defRPr/>
            </a:pPr>
            <a:r>
              <a:rPr lang="fr-FR" sz="2200" dirty="0" smtClean="0">
                <a:latin typeface="Baskerville Old Face" pitchFamily="18" charset="0"/>
                <a:ea typeface="Times New Roman"/>
                <a:cs typeface="Times New Roman"/>
              </a:rPr>
              <a:t>Nettoyage Morphologique: Ouverture + Fermeture </a:t>
            </a:r>
          </a:p>
          <a:p>
            <a:pPr marL="1350963" lvl="1" indent="-450850" fontAlgn="auto"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Verdana"/>
              <a:buNone/>
              <a:defRPr/>
            </a:pPr>
            <a:endParaRPr lang="fr-FR" sz="2200" dirty="0" smtClean="0">
              <a:latin typeface="Baskerville Old Face" pitchFamily="18" charset="0"/>
            </a:endParaRPr>
          </a:p>
          <a:p>
            <a:pPr marL="596646" indent="-514350" fontAlgn="auto"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Wingdings 2"/>
              <a:buNone/>
              <a:defRPr/>
            </a:pPr>
            <a:endParaRPr lang="fr-FR" sz="2600" dirty="0" smtClean="0">
              <a:latin typeface="Baskerville Old Face" pitchFamily="18" charset="0"/>
            </a:endParaRPr>
          </a:p>
          <a:p>
            <a:pPr marL="596646" indent="-514350" fontAlgn="auto"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Wingdings 2"/>
              <a:buNone/>
              <a:defRPr/>
            </a:pPr>
            <a:endParaRPr lang="fr-FR" sz="2600" dirty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285875" y="357188"/>
            <a:ext cx="8286750" cy="1143000"/>
          </a:xfrm>
        </p:spPr>
        <p:txBody>
          <a:bodyPr>
            <a:normAutofit fontScale="90000"/>
          </a:bodyPr>
          <a:lstStyle/>
          <a:p>
            <a:pPr marL="857250" indent="-857250" fontAlgn="auto">
              <a:spcAft>
                <a:spcPts val="0"/>
              </a:spcAft>
              <a:buFont typeface="+mj-lt"/>
              <a:buAutoNum type="romanUcPeriod" startAt="4"/>
              <a:defRPr/>
            </a:pPr>
            <a:r>
              <a:rPr lang="fr-FR" sz="3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Algorithme de Détection des Yeux Rouges:</a:t>
            </a:r>
            <a:r>
              <a:rPr lang="fr-FR" sz="4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/>
            </a:r>
            <a:br>
              <a:rPr lang="fr-FR" sz="4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</a:br>
            <a:endParaRPr lang="fr-FR" dirty="0">
              <a:solidFill>
                <a:schemeClr val="tx2">
                  <a:satMod val="130000"/>
                </a:schemeClr>
              </a:solidFill>
              <a:latin typeface="Baskerville Old Face" pitchFamily="18" charset="0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476D9-7FFE-49D6-A6CB-DCF7610A2265}" type="slidenum">
              <a:rPr lang="en-US"/>
              <a:pPr>
                <a:defRPr/>
              </a:pPr>
              <a:t>12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66938" y="6143625"/>
            <a:ext cx="5976937" cy="428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28750" y="1143000"/>
            <a:ext cx="7497763" cy="5429250"/>
          </a:xfrm>
        </p:spPr>
        <p:txBody>
          <a:bodyPr>
            <a:normAutofit/>
          </a:bodyPr>
          <a:lstStyle/>
          <a:p>
            <a:pPr marL="596646" indent="-514350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+mj-lt"/>
              <a:buAutoNum type="arabicPeriod"/>
              <a:defRPr/>
            </a:pPr>
            <a:r>
              <a:rPr lang="fr-FR" sz="2600" dirty="0" smtClean="0">
                <a:solidFill>
                  <a:schemeClr val="accent2">
                    <a:lumMod val="75000"/>
                  </a:schemeClr>
                </a:solidFill>
                <a:latin typeface="Baskerville Old Face" pitchFamily="18" charset="0"/>
              </a:rPr>
              <a:t>Détection de Visages:</a:t>
            </a:r>
          </a:p>
          <a:p>
            <a:pPr marL="596646" indent="-514350" fontAlgn="auto"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+mj-lt"/>
              <a:buAutoNum type="arabicPeriod"/>
              <a:defRPr/>
            </a:pPr>
            <a:endParaRPr lang="fr-FR" sz="2600" dirty="0" smtClean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  <a:p>
            <a:pPr marL="596646" indent="-514350" fontAlgn="auto"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+mj-lt"/>
              <a:buAutoNum type="arabicPeriod"/>
              <a:defRPr/>
            </a:pPr>
            <a:endParaRPr lang="fr-FR" sz="2600" dirty="0" smtClean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  <a:p>
            <a:pPr marL="596646" indent="-514350" fontAlgn="auto"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+mj-lt"/>
              <a:buAutoNum type="arabicPeriod"/>
              <a:defRPr/>
            </a:pPr>
            <a:endParaRPr lang="fr-FR" sz="2600" dirty="0" smtClean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  <a:p>
            <a:pPr marL="596646" indent="-514350" fontAlgn="auto"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+mj-lt"/>
              <a:buAutoNum type="arabicPeriod"/>
              <a:defRPr/>
            </a:pPr>
            <a:endParaRPr lang="fr-FR" sz="2600" dirty="0" smtClean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  <a:p>
            <a:pPr marL="457200" indent="-283464" algn="ctr" fontAlgn="auto">
              <a:lnSpc>
                <a:spcPct val="115000"/>
              </a:lnSpc>
              <a:spcAft>
                <a:spcPts val="0"/>
              </a:spcAft>
              <a:buFont typeface="Wingdings 2"/>
              <a:buNone/>
              <a:defRPr/>
            </a:pPr>
            <a:endParaRPr lang="fr-FR" sz="2600" dirty="0" smtClean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  <a:p>
            <a:pPr marL="342900" indent="-342900" algn="just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fr-FR" sz="1200" dirty="0" smtClean="0">
                <a:solidFill>
                  <a:srgbClr val="32391C"/>
                </a:solidFill>
                <a:latin typeface="Baskerville Old Face" pitchFamily="18" charset="0"/>
                <a:ea typeface="Calibri"/>
                <a:cs typeface="Times New Roman"/>
              </a:rPr>
              <a:t>		</a:t>
            </a:r>
            <a:r>
              <a:rPr lang="fr-FR" sz="1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Baskerville Old Face" pitchFamily="18" charset="0"/>
                <a:ea typeface="Calibri"/>
                <a:cs typeface="Times New Roman"/>
              </a:rPr>
              <a:t>            Image Originale                                                 Régions de Peau (Visages Candidats)</a:t>
            </a:r>
          </a:p>
          <a:p>
            <a:pPr marL="342900" indent="-342900" algn="just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fr-FR" sz="1200" dirty="0" smtClean="0">
              <a:solidFill>
                <a:srgbClr val="32391C"/>
              </a:solidFill>
              <a:latin typeface="Baskerville Old Face" pitchFamily="18" charset="0"/>
              <a:ea typeface="Times New Roman"/>
              <a:cs typeface="Times New Roman"/>
            </a:endParaRPr>
          </a:p>
          <a:p>
            <a:pPr marL="723900" indent="354013" fontAlgn="auto"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+mj-lt"/>
              <a:buAutoNum type="alphaLcPeriod" startAt="4"/>
              <a:defRPr/>
            </a:pPr>
            <a:r>
              <a:rPr lang="fr-FR" sz="2200" dirty="0" smtClean="0">
                <a:latin typeface="Baskerville Old Face" pitchFamily="18" charset="0"/>
              </a:rPr>
              <a:t>Etiquetage des régions de peau: Plusieurs Visages Candidats ( fonctions OpenCV)</a:t>
            </a:r>
          </a:p>
        </p:txBody>
      </p:sp>
      <p:pic>
        <p:nvPicPr>
          <p:cNvPr id="27652" name="Imag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0" y="1700213"/>
            <a:ext cx="3005138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281113" y="357188"/>
            <a:ext cx="8434387" cy="1143000"/>
          </a:xfrm>
        </p:spPr>
        <p:txBody>
          <a:bodyPr>
            <a:normAutofit fontScale="90000"/>
          </a:bodyPr>
          <a:lstStyle/>
          <a:p>
            <a:pPr marL="857250" indent="-857250" fontAlgn="auto">
              <a:spcAft>
                <a:spcPts val="0"/>
              </a:spcAft>
              <a:buFont typeface="+mj-lt"/>
              <a:buAutoNum type="romanUcPeriod" startAt="4"/>
              <a:defRPr/>
            </a:pPr>
            <a:r>
              <a:rPr lang="fr-FR" sz="3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Algorithme de Détection des Yeux Rouges:</a:t>
            </a:r>
            <a:r>
              <a:rPr lang="fr-FR" sz="4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/>
            </a:r>
            <a:br>
              <a:rPr lang="fr-FR" sz="4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</a:br>
            <a:endParaRPr lang="fr-FR" dirty="0">
              <a:solidFill>
                <a:schemeClr val="tx2">
                  <a:satMod val="130000"/>
                </a:schemeClr>
              </a:solidFill>
              <a:latin typeface="Baskerville Old Face" pitchFamily="18" charset="0"/>
            </a:endParaRPr>
          </a:p>
        </p:txBody>
      </p:sp>
      <p:pic>
        <p:nvPicPr>
          <p:cNvPr id="27651" name="Imag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75" y="1714500"/>
            <a:ext cx="3005138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7653" name="Group 2"/>
          <p:cNvGrpSpPr>
            <a:grpSpLocks/>
          </p:cNvGrpSpPr>
          <p:nvPr/>
        </p:nvGrpSpPr>
        <p:grpSpPr bwMode="auto">
          <a:xfrm>
            <a:off x="5214938" y="2481263"/>
            <a:ext cx="2743200" cy="876300"/>
            <a:chOff x="4635" y="12000"/>
            <a:chExt cx="4200" cy="1380"/>
          </a:xfrm>
        </p:grpSpPr>
        <p:sp>
          <p:nvSpPr>
            <p:cNvPr id="27656" name="Text Box 3"/>
            <p:cNvSpPr txBox="1">
              <a:spLocks noChangeArrowheads="1"/>
            </p:cNvSpPr>
            <p:nvPr/>
          </p:nvSpPr>
          <p:spPr bwMode="auto">
            <a:xfrm>
              <a:off x="4635" y="12330"/>
              <a:ext cx="240" cy="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Aft>
                  <a:spcPts val="1000"/>
                </a:spcAft>
              </a:pPr>
              <a:r>
                <a:rPr lang="fr-FR" sz="800" b="1">
                  <a:solidFill>
                    <a:srgbClr val="FF0000"/>
                  </a:solidFill>
                  <a:latin typeface="Calibri" pitchFamily="34" charset="0"/>
                  <a:cs typeface="Arial" charset="0"/>
                </a:rPr>
                <a:t>1</a:t>
              </a:r>
              <a:endParaRPr lang="fr-FR">
                <a:cs typeface="Arial" charset="0"/>
              </a:endParaRPr>
            </a:p>
          </p:txBody>
        </p:sp>
        <p:sp>
          <p:nvSpPr>
            <p:cNvPr id="27657" name="Text Box 4"/>
            <p:cNvSpPr txBox="1">
              <a:spLocks noChangeArrowheads="1"/>
            </p:cNvSpPr>
            <p:nvPr/>
          </p:nvSpPr>
          <p:spPr bwMode="auto">
            <a:xfrm>
              <a:off x="5460" y="13005"/>
              <a:ext cx="240" cy="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Aft>
                  <a:spcPts val="1000"/>
                </a:spcAft>
              </a:pPr>
              <a:r>
                <a:rPr lang="fr-FR" sz="800" b="1">
                  <a:solidFill>
                    <a:srgbClr val="FF0000"/>
                  </a:solidFill>
                  <a:latin typeface="Calibri" pitchFamily="34" charset="0"/>
                  <a:cs typeface="Arial" charset="0"/>
                </a:rPr>
                <a:t>2</a:t>
              </a:r>
              <a:endParaRPr lang="fr-FR">
                <a:cs typeface="Arial" charset="0"/>
              </a:endParaRPr>
            </a:p>
          </p:txBody>
        </p:sp>
        <p:sp>
          <p:nvSpPr>
            <p:cNvPr id="27658" name="Text Box 5"/>
            <p:cNvSpPr txBox="1">
              <a:spLocks noChangeArrowheads="1"/>
            </p:cNvSpPr>
            <p:nvPr/>
          </p:nvSpPr>
          <p:spPr bwMode="auto">
            <a:xfrm>
              <a:off x="6480" y="13005"/>
              <a:ext cx="240" cy="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Aft>
                  <a:spcPts val="1000"/>
                </a:spcAft>
              </a:pPr>
              <a:r>
                <a:rPr lang="fr-FR" sz="800" b="1">
                  <a:solidFill>
                    <a:srgbClr val="FF0000"/>
                  </a:solidFill>
                  <a:latin typeface="Calibri" pitchFamily="34" charset="0"/>
                  <a:cs typeface="Arial" charset="0"/>
                </a:rPr>
                <a:t>3</a:t>
              </a:r>
              <a:endParaRPr lang="fr-FR">
                <a:cs typeface="Arial" charset="0"/>
              </a:endParaRPr>
            </a:p>
          </p:txBody>
        </p:sp>
        <p:sp>
          <p:nvSpPr>
            <p:cNvPr id="27659" name="Text Box 6"/>
            <p:cNvSpPr txBox="1">
              <a:spLocks noChangeArrowheads="1"/>
            </p:cNvSpPr>
            <p:nvPr/>
          </p:nvSpPr>
          <p:spPr bwMode="auto">
            <a:xfrm>
              <a:off x="7830" y="12630"/>
              <a:ext cx="240" cy="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Aft>
                  <a:spcPts val="1000"/>
                </a:spcAft>
              </a:pPr>
              <a:r>
                <a:rPr lang="fr-FR" sz="800" b="1">
                  <a:solidFill>
                    <a:srgbClr val="FF0000"/>
                  </a:solidFill>
                  <a:latin typeface="Calibri" pitchFamily="34" charset="0"/>
                  <a:cs typeface="Arial" charset="0"/>
                </a:rPr>
                <a:t>4</a:t>
              </a:r>
              <a:endParaRPr lang="fr-FR">
                <a:cs typeface="Arial" charset="0"/>
              </a:endParaRPr>
            </a:p>
          </p:txBody>
        </p:sp>
        <p:sp>
          <p:nvSpPr>
            <p:cNvPr id="27660" name="Text Box 7"/>
            <p:cNvSpPr txBox="1">
              <a:spLocks noChangeArrowheads="1"/>
            </p:cNvSpPr>
            <p:nvPr/>
          </p:nvSpPr>
          <p:spPr bwMode="auto">
            <a:xfrm>
              <a:off x="8595" y="12120"/>
              <a:ext cx="240" cy="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Aft>
                  <a:spcPts val="1000"/>
                </a:spcAft>
              </a:pPr>
              <a:r>
                <a:rPr lang="fr-FR" sz="800" b="1">
                  <a:solidFill>
                    <a:srgbClr val="FF0000"/>
                  </a:solidFill>
                  <a:latin typeface="Calibri" pitchFamily="34" charset="0"/>
                  <a:cs typeface="Arial" charset="0"/>
                </a:rPr>
                <a:t>5</a:t>
              </a:r>
              <a:endParaRPr lang="fr-FR">
                <a:cs typeface="Arial" charset="0"/>
              </a:endParaRPr>
            </a:p>
          </p:txBody>
        </p:sp>
        <p:sp>
          <p:nvSpPr>
            <p:cNvPr id="27661" name="Text Box 8"/>
            <p:cNvSpPr txBox="1">
              <a:spLocks noChangeArrowheads="1"/>
            </p:cNvSpPr>
            <p:nvPr/>
          </p:nvSpPr>
          <p:spPr bwMode="auto">
            <a:xfrm>
              <a:off x="7260" y="12000"/>
              <a:ext cx="240" cy="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Aft>
                  <a:spcPts val="1000"/>
                </a:spcAft>
              </a:pPr>
              <a:r>
                <a:rPr lang="fr-FR" sz="800" b="1">
                  <a:solidFill>
                    <a:srgbClr val="FF0000"/>
                  </a:solidFill>
                  <a:latin typeface="Calibri" pitchFamily="34" charset="0"/>
                  <a:cs typeface="Arial" charset="0"/>
                </a:rPr>
                <a:t>6</a:t>
              </a:r>
              <a:endParaRPr lang="fr-FR">
                <a:cs typeface="Arial" charset="0"/>
              </a:endParaRPr>
            </a:p>
          </p:txBody>
        </p:sp>
      </p:grpSp>
      <p:sp>
        <p:nvSpPr>
          <p:cNvPr id="16" name="Espace réservé du numéro de diapositiv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80AF73-196D-4191-92D4-63415D0CBF46}" type="slidenum">
              <a:rPr lang="en-US"/>
              <a:pPr>
                <a:defRPr/>
              </a:pPr>
              <a:t>13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3000" y="5286375"/>
            <a:ext cx="7781925" cy="1333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3643306" y="2814649"/>
            <a:ext cx="3214710" cy="64294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3643306" y="2028831"/>
            <a:ext cx="3214710" cy="64294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281113" y="357188"/>
            <a:ext cx="8148637" cy="1143000"/>
          </a:xfrm>
        </p:spPr>
        <p:txBody>
          <a:bodyPr>
            <a:normAutofit fontScale="90000"/>
          </a:bodyPr>
          <a:lstStyle/>
          <a:p>
            <a:pPr marL="857250" indent="-857250" fontAlgn="auto">
              <a:spcAft>
                <a:spcPts val="0"/>
              </a:spcAft>
              <a:buFont typeface="+mj-lt"/>
              <a:buAutoNum type="romanUcPeriod" startAt="4"/>
              <a:defRPr/>
            </a:pPr>
            <a:r>
              <a:rPr lang="fr-FR" sz="3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Algorithme de Détection des Yeux Rouges:</a:t>
            </a:r>
            <a:r>
              <a:rPr lang="fr-FR" sz="4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/>
            </a:r>
            <a:br>
              <a:rPr lang="fr-FR" sz="4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</a:br>
            <a:endParaRPr lang="fr-FR" dirty="0">
              <a:solidFill>
                <a:schemeClr val="tx2">
                  <a:satMod val="130000"/>
                </a:schemeClr>
              </a:solidFill>
              <a:latin typeface="Baskerville Old Face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28750" y="1143000"/>
            <a:ext cx="7497763" cy="5429250"/>
          </a:xfrm>
        </p:spPr>
        <p:txBody>
          <a:bodyPr>
            <a:normAutofit/>
          </a:bodyPr>
          <a:lstStyle/>
          <a:p>
            <a:pPr marL="596646" indent="-514350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+mj-lt"/>
              <a:buAutoNum type="arabicPeriod"/>
              <a:defRPr/>
            </a:pPr>
            <a:r>
              <a:rPr lang="fr-FR" sz="2600" dirty="0" smtClean="0">
                <a:solidFill>
                  <a:schemeClr val="accent2">
                    <a:lumMod val="75000"/>
                  </a:schemeClr>
                </a:solidFill>
                <a:latin typeface="Baskerville Old Face" pitchFamily="18" charset="0"/>
              </a:rPr>
              <a:t>Détection de Visages:</a:t>
            </a:r>
          </a:p>
          <a:p>
            <a:pPr marL="723900" indent="354013" fontAlgn="auto"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+mj-lt"/>
              <a:buAutoNum type="alphaLcPeriod" startAt="5"/>
              <a:defRPr/>
            </a:pPr>
            <a:r>
              <a:rPr lang="fr-FR" sz="2200" dirty="0" smtClean="0">
                <a:latin typeface="Baskerville Old Face" pitchFamily="18" charset="0"/>
              </a:rPr>
              <a:t>Validation des Visages:</a:t>
            </a:r>
          </a:p>
          <a:p>
            <a:pPr marL="0" indent="354013" algn="ctr" fontAlgn="auto">
              <a:spcBef>
                <a:spcPts val="1800"/>
              </a:spcBef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Wingdings 2"/>
              <a:buNone/>
              <a:defRPr/>
            </a:pPr>
            <a:r>
              <a:rPr lang="fr-FR" sz="2000" b="1" dirty="0" smtClean="0">
                <a:solidFill>
                  <a:schemeClr val="accent5">
                    <a:lumMod val="50000"/>
                  </a:schemeClr>
                </a:solidFill>
                <a:latin typeface="Baskerville Old Face" pitchFamily="18" charset="0"/>
              </a:rPr>
              <a:t>Ratio = Hauteur/Largeur</a:t>
            </a:r>
          </a:p>
          <a:p>
            <a:pPr marL="723900" indent="354013" fontAlgn="auto"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Wingdings 2"/>
              <a:buNone/>
              <a:defRPr/>
            </a:pPr>
            <a:endParaRPr lang="fr-FR" sz="2000" b="1" dirty="0" smtClean="0">
              <a:solidFill>
                <a:schemeClr val="accent5">
                  <a:lumMod val="50000"/>
                </a:schemeClr>
              </a:solidFill>
              <a:latin typeface="Baskerville Old Face" pitchFamily="18" charset="0"/>
            </a:endParaRPr>
          </a:p>
          <a:p>
            <a:pPr marL="0" indent="0" algn="ctr" fontAlgn="auto"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Wingdings 2"/>
              <a:buNone/>
              <a:defRPr/>
            </a:pPr>
            <a:r>
              <a:rPr lang="fr-FR" sz="2000" b="1" dirty="0" smtClean="0">
                <a:solidFill>
                  <a:schemeClr val="accent5">
                    <a:lumMod val="50000"/>
                  </a:schemeClr>
                </a:solidFill>
                <a:latin typeface="Baskerville Old Face" pitchFamily="18" charset="0"/>
              </a:rPr>
              <a:t>   0.8&lt;Ratio&lt;1.8</a:t>
            </a:r>
          </a:p>
          <a:p>
            <a:pPr marL="0" indent="0" algn="ctr" fontAlgn="auto"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Wingdings 2"/>
              <a:buNone/>
              <a:defRPr/>
            </a:pPr>
            <a:endParaRPr lang="fr-FR" sz="2000" b="1" dirty="0" smtClean="0">
              <a:latin typeface="Baskerville Old Face" pitchFamily="18" charset="0"/>
            </a:endParaRPr>
          </a:p>
          <a:p>
            <a:pPr marL="0" indent="0" algn="ctr" fontAlgn="auto"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Wingdings 2"/>
              <a:buNone/>
              <a:defRPr/>
            </a:pPr>
            <a:endParaRPr lang="fr-FR" sz="2000" b="1" dirty="0" smtClean="0">
              <a:latin typeface="Baskerville Old Face" pitchFamily="18" charset="0"/>
            </a:endParaRPr>
          </a:p>
          <a:p>
            <a:pPr marL="0" indent="0" algn="ctr" fontAlgn="auto"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Wingdings 2"/>
              <a:buNone/>
              <a:defRPr/>
            </a:pPr>
            <a:endParaRPr lang="fr-FR" sz="2000" b="1" dirty="0" smtClean="0">
              <a:latin typeface="Baskerville Old Face" pitchFamily="18" charset="0"/>
            </a:endParaRPr>
          </a:p>
          <a:p>
            <a:pPr marL="0" indent="0" algn="ctr" fontAlgn="auto"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Wingdings 2"/>
              <a:buNone/>
              <a:defRPr/>
            </a:pPr>
            <a:endParaRPr lang="fr-FR" sz="2000" b="1" dirty="0" smtClean="0">
              <a:latin typeface="Baskerville Old Face" pitchFamily="18" charset="0"/>
            </a:endParaRPr>
          </a:p>
          <a:p>
            <a:pPr marL="0" indent="0" algn="ctr" fontAlgn="auto"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Wingdings 2"/>
              <a:buNone/>
              <a:defRPr/>
            </a:pPr>
            <a:endParaRPr lang="fr-FR" sz="2000" b="1" dirty="0" smtClean="0">
              <a:latin typeface="Baskerville Old Face" pitchFamily="18" charset="0"/>
            </a:endParaRPr>
          </a:p>
          <a:p>
            <a:pPr marL="0" indent="0" algn="ctr" fontAlgn="auto"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Wingdings 2"/>
              <a:buNone/>
              <a:defRPr/>
            </a:pPr>
            <a:endParaRPr lang="fr-FR" sz="2000" b="1" dirty="0" smtClean="0">
              <a:latin typeface="Baskerville Old Face" pitchFamily="18" charset="0"/>
            </a:endParaRPr>
          </a:p>
          <a:p>
            <a:pPr marL="0" indent="0" algn="ctr" fontAlgn="auto"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Wingdings 2"/>
              <a:buNone/>
              <a:defRPr/>
            </a:pPr>
            <a:endParaRPr lang="fr-FR" sz="2000" b="1" dirty="0" smtClean="0">
              <a:latin typeface="Baskerville Old Face" pitchFamily="18" charset="0"/>
            </a:endParaRPr>
          </a:p>
          <a:p>
            <a:pPr marL="0" indent="0" algn="ctr" fontAlgn="auto"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Wingdings 2"/>
              <a:buNone/>
              <a:defRPr/>
            </a:pPr>
            <a:r>
              <a:rPr lang="fr-FR" sz="2000" dirty="0" smtClean="0">
                <a:latin typeface="Baskerville Old Face" pitchFamily="18" charset="0"/>
              </a:rPr>
              <a:t>3 et 4 retenus</a:t>
            </a:r>
            <a:endParaRPr lang="fr-FR" sz="2600" dirty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</p:txBody>
      </p:sp>
      <p:grpSp>
        <p:nvGrpSpPr>
          <p:cNvPr id="28681" name="Groupe 14"/>
          <p:cNvGrpSpPr>
            <a:grpSpLocks/>
          </p:cNvGrpSpPr>
          <p:nvPr/>
        </p:nvGrpSpPr>
        <p:grpSpPr bwMode="auto">
          <a:xfrm>
            <a:off x="3786188" y="3643313"/>
            <a:ext cx="2928937" cy="2114550"/>
            <a:chOff x="3714744" y="3500438"/>
            <a:chExt cx="3135630" cy="2257425"/>
          </a:xfrm>
        </p:grpSpPr>
        <p:pic>
          <p:nvPicPr>
            <p:cNvPr id="28684" name="Image 15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714744" y="3500438"/>
              <a:ext cx="3135630" cy="2257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8685" name="Group 2"/>
            <p:cNvGrpSpPr>
              <a:grpSpLocks/>
            </p:cNvGrpSpPr>
            <p:nvPr/>
          </p:nvGrpSpPr>
          <p:grpSpPr bwMode="auto">
            <a:xfrm>
              <a:off x="3714744" y="3500438"/>
              <a:ext cx="3105150" cy="2257425"/>
              <a:chOff x="270" y="4890"/>
              <a:chExt cx="4890" cy="3555"/>
            </a:xfrm>
          </p:grpSpPr>
          <p:grpSp>
            <p:nvGrpSpPr>
              <p:cNvPr id="28686" name="Group 3"/>
              <p:cNvGrpSpPr>
                <a:grpSpLocks/>
              </p:cNvGrpSpPr>
              <p:nvPr/>
            </p:nvGrpSpPr>
            <p:grpSpPr bwMode="auto">
              <a:xfrm>
                <a:off x="270" y="4890"/>
                <a:ext cx="4890" cy="3555"/>
                <a:chOff x="270" y="4890"/>
                <a:chExt cx="4890" cy="3555"/>
              </a:xfrm>
            </p:grpSpPr>
            <p:grpSp>
              <p:nvGrpSpPr>
                <p:cNvPr id="28688" name="Group 4"/>
                <p:cNvGrpSpPr>
                  <a:grpSpLocks/>
                </p:cNvGrpSpPr>
                <p:nvPr/>
              </p:nvGrpSpPr>
              <p:grpSpPr bwMode="auto">
                <a:xfrm>
                  <a:off x="270" y="4890"/>
                  <a:ext cx="4890" cy="3555"/>
                  <a:chOff x="7562" y="4815"/>
                  <a:chExt cx="4890" cy="3555"/>
                </a:xfrm>
              </p:grpSpPr>
              <p:sp>
                <p:nvSpPr>
                  <p:cNvPr id="28690" name="AutoShape 5"/>
                  <p:cNvSpPr>
                    <a:spLocks noChangeArrowheads="1"/>
                  </p:cNvSpPr>
                  <p:nvPr/>
                </p:nvSpPr>
                <p:spPr bwMode="auto">
                  <a:xfrm>
                    <a:off x="9167" y="5610"/>
                    <a:ext cx="1485" cy="165"/>
                  </a:xfrm>
                  <a:prstGeom prst="leftRightArrow">
                    <a:avLst>
                      <a:gd name="adj1" fmla="val 50000"/>
                      <a:gd name="adj2" fmla="val 180000"/>
                    </a:avLst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fr-FR">
                      <a:latin typeface="Gill Sans MT" pitchFamily="34" charset="0"/>
                    </a:endParaRPr>
                  </a:p>
                </p:txBody>
              </p:sp>
              <p:sp>
                <p:nvSpPr>
                  <p:cNvPr id="28691" name="AutoShape 6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8065" y="6622"/>
                    <a:ext cx="1350" cy="165"/>
                  </a:xfrm>
                  <a:prstGeom prst="leftRightArrow">
                    <a:avLst>
                      <a:gd name="adj1" fmla="val 50000"/>
                      <a:gd name="adj2" fmla="val 163636"/>
                    </a:avLst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fr-FR">
                      <a:latin typeface="Gill Sans MT" pitchFamily="34" charset="0"/>
                    </a:endParaRPr>
                  </a:p>
                </p:txBody>
              </p:sp>
              <p:cxnSp>
                <p:nvCxnSpPr>
                  <p:cNvPr id="28692" name="AutoShape 7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7562" y="6030"/>
                    <a:ext cx="4890" cy="0"/>
                  </a:xfrm>
                  <a:prstGeom prst="straightConnector1">
                    <a:avLst/>
                  </a:prstGeom>
                  <a:noFill/>
                  <a:ln w="12700">
                    <a:solidFill>
                      <a:srgbClr val="F3A447"/>
                    </a:solidFill>
                    <a:prstDash val="dash"/>
                    <a:round/>
                    <a:headEnd/>
                    <a:tailEnd/>
                  </a:ln>
                </p:spPr>
              </p:cxnSp>
              <p:cxnSp>
                <p:nvCxnSpPr>
                  <p:cNvPr id="28693" name="AutoShape 8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7562" y="7380"/>
                    <a:ext cx="4890" cy="0"/>
                  </a:xfrm>
                  <a:prstGeom prst="straightConnector1">
                    <a:avLst/>
                  </a:prstGeom>
                  <a:noFill/>
                  <a:ln w="12700">
                    <a:solidFill>
                      <a:srgbClr val="F3A447"/>
                    </a:solidFill>
                    <a:prstDash val="dash"/>
                    <a:round/>
                    <a:headEnd/>
                    <a:tailEnd/>
                  </a:ln>
                </p:spPr>
              </p:cxnSp>
              <p:cxnSp>
                <p:nvCxnSpPr>
                  <p:cNvPr id="28694" name="AutoShape 9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9167" y="4815"/>
                    <a:ext cx="0" cy="3555"/>
                  </a:xfrm>
                  <a:prstGeom prst="straightConnector1">
                    <a:avLst/>
                  </a:prstGeom>
                  <a:noFill/>
                  <a:ln w="12700">
                    <a:solidFill>
                      <a:srgbClr val="809EC2"/>
                    </a:solidFill>
                    <a:prstDash val="dash"/>
                    <a:round/>
                    <a:headEnd/>
                    <a:tailEnd/>
                  </a:ln>
                </p:spPr>
              </p:cxnSp>
              <p:cxnSp>
                <p:nvCxnSpPr>
                  <p:cNvPr id="28695" name="AutoShape 10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10622" y="4815"/>
                    <a:ext cx="0" cy="3555"/>
                  </a:xfrm>
                  <a:prstGeom prst="straightConnector1">
                    <a:avLst/>
                  </a:prstGeom>
                  <a:noFill/>
                  <a:ln w="12700">
                    <a:solidFill>
                      <a:srgbClr val="809EC2"/>
                    </a:solidFill>
                    <a:prstDash val="dash"/>
                    <a:round/>
                    <a:headEnd/>
                    <a:tailEnd/>
                  </a:ln>
                </p:spPr>
              </p:cxnSp>
            </p:grpSp>
            <p:sp>
              <p:nvSpPr>
                <p:cNvPr id="28689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2462" y="5250"/>
                  <a:ext cx="780" cy="4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spcAft>
                      <a:spcPts val="1000"/>
                    </a:spcAft>
                  </a:pPr>
                  <a:r>
                    <a:rPr lang="fr-FR" sz="1100">
                      <a:solidFill>
                        <a:srgbClr val="FFFFFF"/>
                      </a:solidFill>
                      <a:latin typeface="Calibri" pitchFamily="34" charset="0"/>
                      <a:cs typeface="Arial" charset="0"/>
                    </a:rPr>
                    <a:t>L</a:t>
                  </a:r>
                  <a:endParaRPr lang="fr-FR">
                    <a:cs typeface="Arial" charset="0"/>
                  </a:endParaRPr>
                </a:p>
              </p:txBody>
            </p:sp>
          </p:grpSp>
          <p:sp>
            <p:nvSpPr>
              <p:cNvPr id="28687" name="Text Box 12"/>
              <p:cNvSpPr txBox="1">
                <a:spLocks noChangeArrowheads="1"/>
              </p:cNvSpPr>
              <p:nvPr/>
            </p:nvSpPr>
            <p:spPr bwMode="auto">
              <a:xfrm>
                <a:off x="585" y="6480"/>
                <a:ext cx="780" cy="4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spcAft>
                    <a:spcPts val="1000"/>
                  </a:spcAft>
                </a:pPr>
                <a:r>
                  <a:rPr lang="fr-FR" sz="1100">
                    <a:solidFill>
                      <a:srgbClr val="FFFFFF"/>
                    </a:solidFill>
                    <a:latin typeface="Calibri" pitchFamily="34" charset="0"/>
                    <a:cs typeface="Arial" charset="0"/>
                  </a:rPr>
                  <a:t>   H</a:t>
                </a:r>
                <a:endParaRPr lang="fr-FR">
                  <a:cs typeface="Arial" charset="0"/>
                </a:endParaRPr>
              </a:p>
            </p:txBody>
          </p:sp>
        </p:grpSp>
      </p:grpSp>
      <p:sp>
        <p:nvSpPr>
          <p:cNvPr id="28" name="Flèche droite 27"/>
          <p:cNvSpPr/>
          <p:nvPr/>
        </p:nvSpPr>
        <p:spPr>
          <a:xfrm>
            <a:off x="3786182" y="6072206"/>
            <a:ext cx="500066" cy="214314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EE79C7-E97D-4D9A-B2E6-E3783B3ADE02}" type="slidenum">
              <a:rPr lang="en-US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28750" y="1200150"/>
            <a:ext cx="7497763" cy="4800600"/>
          </a:xfrm>
        </p:spPr>
        <p:txBody>
          <a:bodyPr>
            <a:normAutofit lnSpcReduction="10000"/>
          </a:bodyPr>
          <a:lstStyle/>
          <a:p>
            <a:pPr marL="596646" indent="-514350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+mj-lt"/>
              <a:buAutoNum type="arabicPeriod" startAt="2"/>
              <a:defRPr/>
            </a:pPr>
            <a:r>
              <a:rPr lang="fr-FR" sz="2600" dirty="0" smtClean="0">
                <a:solidFill>
                  <a:schemeClr val="accent2">
                    <a:lumMod val="75000"/>
                  </a:schemeClr>
                </a:solidFill>
                <a:latin typeface="Baskerville Old Face" pitchFamily="18" charset="0"/>
              </a:rPr>
              <a:t>Détection Des Yeux Rouges:</a:t>
            </a:r>
          </a:p>
          <a:p>
            <a:pPr marL="596646" indent="-514350" fontAlgn="auto"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Wingdings 2"/>
              <a:buNone/>
              <a:defRPr/>
            </a:pPr>
            <a:endParaRPr lang="fr-FR" sz="2600" dirty="0" smtClean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  <a:p>
            <a:pPr marL="365760" indent="-283464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Wingdings 2"/>
              <a:buChar char=""/>
              <a:defRPr/>
            </a:pPr>
            <a:r>
              <a:rPr lang="fr-FR" sz="2600" u="sng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Objectif: </a:t>
            </a:r>
            <a:r>
              <a:rPr lang="fr-FR" sz="2600" dirty="0" smtClean="0">
                <a:solidFill>
                  <a:schemeClr val="accent2">
                    <a:lumMod val="75000"/>
                  </a:schemeClr>
                </a:solidFill>
                <a:latin typeface="Baskerville Old Face" pitchFamily="18" charset="0"/>
              </a:rPr>
              <a:t>  </a:t>
            </a:r>
            <a:r>
              <a:rPr lang="fr-FR" sz="2600" dirty="0" smtClean="0">
                <a:latin typeface="Baskerville Old Face" pitchFamily="18" charset="0"/>
              </a:rPr>
              <a:t>Localisation des yeux rouges.</a:t>
            </a:r>
          </a:p>
          <a:p>
            <a:pPr marL="365760" indent="-283464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Wingdings 2"/>
              <a:buChar char=""/>
              <a:defRPr/>
            </a:pPr>
            <a:endParaRPr lang="fr-FR" sz="2600" u="sng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skerville Old Face" pitchFamily="18" charset="0"/>
            </a:endParaRPr>
          </a:p>
          <a:p>
            <a:pPr marL="365760" indent="-283464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Wingdings 2"/>
              <a:buChar char=""/>
              <a:defRPr/>
            </a:pPr>
            <a:r>
              <a:rPr lang="fr-FR" sz="2600" u="sng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Principe: </a:t>
            </a:r>
            <a:r>
              <a:rPr lang="fr-FR" sz="2600" dirty="0" smtClean="0">
                <a:solidFill>
                  <a:schemeClr val="accent2">
                    <a:lumMod val="75000"/>
                  </a:schemeClr>
                </a:solidFill>
                <a:latin typeface="Baskerville Old Face" pitchFamily="18" charset="0"/>
              </a:rPr>
              <a:t>  </a:t>
            </a:r>
            <a:r>
              <a:rPr lang="fr-FR" sz="2600" dirty="0" smtClean="0">
                <a:latin typeface="Baskerville Old Face" pitchFamily="18" charset="0"/>
              </a:rPr>
              <a:t>Détection des pics dans l’image de rougeur.</a:t>
            </a:r>
          </a:p>
          <a:p>
            <a:pPr marL="365760" indent="-283464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Wingdings 2"/>
              <a:buChar char=""/>
              <a:defRPr/>
            </a:pPr>
            <a:endParaRPr lang="fr-FR" sz="2600" u="sng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skerville Old Face" pitchFamily="18" charset="0"/>
            </a:endParaRPr>
          </a:p>
          <a:p>
            <a:pPr marL="365760" indent="-283464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Wingdings 2"/>
              <a:buChar char=""/>
              <a:defRPr/>
            </a:pPr>
            <a:r>
              <a:rPr lang="fr-FR" sz="2600" u="sng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Démarche:</a:t>
            </a:r>
          </a:p>
          <a:p>
            <a:pPr marL="1347788" lvl="1" indent="-447675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fr-FR" sz="2200" dirty="0" smtClean="0">
                <a:latin typeface="Baskerville Old Face" pitchFamily="18" charset="0"/>
              </a:rPr>
              <a:t>Construction de L’image de rougeur « redness ».</a:t>
            </a:r>
          </a:p>
          <a:p>
            <a:pPr marL="1347788" lvl="1" indent="-447675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fr-FR" sz="2200" dirty="0" smtClean="0">
                <a:latin typeface="Baskerville Old Face" pitchFamily="18" charset="0"/>
              </a:rPr>
              <a:t>Détection des pics dans l’image de rougeur.</a:t>
            </a:r>
          </a:p>
          <a:p>
            <a:pPr marL="1347788" lvl="1" indent="-447675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fr-FR" sz="2200" dirty="0" smtClean="0">
                <a:latin typeface="Baskerville Old Face" pitchFamily="18" charset="0"/>
              </a:rPr>
              <a:t>Validation par des critères géométriques.</a:t>
            </a:r>
          </a:p>
        </p:txBody>
      </p:sp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1281113" y="357188"/>
            <a:ext cx="8077200" cy="1143000"/>
          </a:xfrm>
        </p:spPr>
        <p:txBody>
          <a:bodyPr>
            <a:normAutofit fontScale="90000"/>
          </a:bodyPr>
          <a:lstStyle/>
          <a:p>
            <a:pPr marL="857250" indent="-857250" fontAlgn="auto">
              <a:spcAft>
                <a:spcPts val="0"/>
              </a:spcAft>
              <a:buFont typeface="+mj-lt"/>
              <a:buAutoNum type="romanUcPeriod" startAt="4"/>
              <a:defRPr/>
            </a:pPr>
            <a:r>
              <a:rPr lang="fr-FR" sz="3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Algorithme de Détection des Yeux Rouges:</a:t>
            </a:r>
            <a:r>
              <a:rPr lang="fr-FR" sz="4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/>
            </a:r>
            <a:br>
              <a:rPr lang="fr-FR" sz="4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</a:br>
            <a:endParaRPr lang="fr-FR" dirty="0">
              <a:solidFill>
                <a:schemeClr val="tx2">
                  <a:satMod val="130000"/>
                </a:schemeClr>
              </a:solidFill>
              <a:latin typeface="Baskerville Old Face" pitchFamily="18" charset="0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38E110-FD74-441E-A44E-027DB61590D1}" type="slidenum">
              <a:rPr lang="en-US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28750" y="1143000"/>
            <a:ext cx="7497763" cy="4800600"/>
          </a:xfrm>
        </p:spPr>
        <p:txBody>
          <a:bodyPr>
            <a:normAutofit/>
          </a:bodyPr>
          <a:lstStyle/>
          <a:p>
            <a:pPr marL="596646" indent="-514350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+mj-lt"/>
              <a:buAutoNum type="arabicPeriod" startAt="2"/>
              <a:defRPr/>
            </a:pPr>
            <a:r>
              <a:rPr lang="fr-FR" sz="2600" dirty="0" smtClean="0">
                <a:solidFill>
                  <a:schemeClr val="accent2">
                    <a:lumMod val="75000"/>
                  </a:schemeClr>
                </a:solidFill>
                <a:latin typeface="Baskerville Old Face" pitchFamily="18" charset="0"/>
              </a:rPr>
              <a:t>Détection Des Yeux Rouges:</a:t>
            </a:r>
          </a:p>
          <a:p>
            <a:pPr marL="723900" lvl="1" indent="354013" fontAlgn="auto">
              <a:spcBef>
                <a:spcPts val="600"/>
              </a:spcBef>
              <a:spcAft>
                <a:spcPts val="0"/>
              </a:spcAft>
              <a:buClr>
                <a:schemeClr val="accent2">
                  <a:lumMod val="50000"/>
                </a:schemeClr>
              </a:buClr>
              <a:buSzPct val="80000"/>
              <a:buFont typeface="+mj-lt"/>
              <a:buAutoNum type="alphaLcPeriod"/>
              <a:defRPr/>
            </a:pPr>
            <a:r>
              <a:rPr lang="fr-FR" sz="2200" dirty="0" smtClean="0">
                <a:latin typeface="Baskerville Old Face" pitchFamily="18" charset="0"/>
              </a:rPr>
              <a:t>Construction de L’image de rougeur « </a:t>
            </a:r>
            <a:r>
              <a:rPr lang="fr-FR" sz="2200" dirty="0" err="1" smtClean="0">
                <a:latin typeface="Baskerville Old Face" pitchFamily="18" charset="0"/>
              </a:rPr>
              <a:t>Redness</a:t>
            </a:r>
            <a:r>
              <a:rPr lang="fr-FR" sz="2200" dirty="0" smtClean="0">
                <a:latin typeface="Baskerville Old Face" pitchFamily="18" charset="0"/>
              </a:rPr>
              <a:t> »:</a:t>
            </a:r>
          </a:p>
          <a:p>
            <a:pPr marL="723900" lvl="1" indent="354013" fontAlgn="auto">
              <a:spcBef>
                <a:spcPts val="600"/>
              </a:spcBef>
              <a:spcAft>
                <a:spcPts val="0"/>
              </a:spcAft>
              <a:buClr>
                <a:schemeClr val="accent2">
                  <a:lumMod val="50000"/>
                </a:schemeClr>
              </a:buClr>
              <a:buSzPct val="80000"/>
              <a:buFont typeface="+mj-lt"/>
              <a:buAutoNum type="alphaLcPeriod"/>
              <a:defRPr/>
            </a:pPr>
            <a:endParaRPr lang="fr-FR" sz="1600" dirty="0" smtClean="0">
              <a:latin typeface="Baskerville Old Face" pitchFamily="18" charset="0"/>
            </a:endParaRPr>
          </a:p>
          <a:p>
            <a:pPr marL="596646" indent="-514350" fontAlgn="auto"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Wingdings 2"/>
              <a:buNone/>
              <a:defRPr/>
            </a:pPr>
            <a:endParaRPr lang="fr-FR" sz="2600" dirty="0" smtClean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  <a:p>
            <a:pPr marL="596646" indent="-514350" fontAlgn="auto"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Wingdings 2"/>
              <a:buNone/>
              <a:defRPr/>
            </a:pPr>
            <a:endParaRPr lang="fr-FR" sz="2600" dirty="0" smtClean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1281113" y="357188"/>
            <a:ext cx="8362950" cy="1143000"/>
          </a:xfrm>
        </p:spPr>
        <p:txBody>
          <a:bodyPr>
            <a:normAutofit fontScale="90000"/>
          </a:bodyPr>
          <a:lstStyle/>
          <a:p>
            <a:pPr marL="857250" indent="-857250" fontAlgn="auto">
              <a:spcAft>
                <a:spcPts val="0"/>
              </a:spcAft>
              <a:buFont typeface="+mj-lt"/>
              <a:buAutoNum type="romanUcPeriod" startAt="4"/>
              <a:defRPr/>
            </a:pPr>
            <a:r>
              <a:rPr lang="fr-FR" sz="3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Algorithme de Détection des Yeux Rouges:</a:t>
            </a:r>
            <a:r>
              <a:rPr lang="fr-FR" sz="4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/>
            </a:r>
            <a:br>
              <a:rPr lang="fr-FR" sz="4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</a:br>
            <a:endParaRPr lang="fr-FR" dirty="0">
              <a:solidFill>
                <a:schemeClr val="tx2">
                  <a:satMod val="130000"/>
                </a:schemeClr>
              </a:solidFill>
              <a:latin typeface="Baskerville Old Face" pitchFamily="18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2214549" y="2642502"/>
            <a:ext cx="5786725" cy="647079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dirty="0">
                <a:solidFill>
                  <a:schemeClr val="tx2">
                    <a:lumMod val="50000"/>
                  </a:schemeClr>
                </a:solidFill>
                <a:latin typeface="Baskerville Old Face" pitchFamily="18" charset="0"/>
              </a:rPr>
              <a:t>Redness = (4*R-(G+B) - min(G,B) - max (G,B))/R ;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dirty="0">
                <a:solidFill>
                  <a:schemeClr val="tx2">
                    <a:lumMod val="50000"/>
                  </a:schemeClr>
                </a:solidFill>
                <a:latin typeface="Baskerville Old Face" pitchFamily="18" charset="0"/>
              </a:rPr>
              <a:t>Redness= Redness</a:t>
            </a:r>
            <a:r>
              <a:rPr lang="fr-FR" b="1" baseline="30000" dirty="0">
                <a:solidFill>
                  <a:schemeClr val="tx2">
                    <a:lumMod val="50000"/>
                  </a:schemeClr>
                </a:solidFill>
                <a:latin typeface="Baskerville Old Face" pitchFamily="18" charset="0"/>
              </a:rPr>
              <a:t>4</a:t>
            </a:r>
            <a:r>
              <a:rPr lang="fr-FR" b="1" dirty="0">
                <a:solidFill>
                  <a:schemeClr val="tx2">
                    <a:lumMod val="50000"/>
                  </a:schemeClr>
                </a:solidFill>
                <a:latin typeface="Baskerville Old Face" pitchFamily="18" charset="0"/>
              </a:rPr>
              <a:t>;</a:t>
            </a:r>
            <a:endParaRPr lang="fr-FR" b="1" dirty="0">
              <a:solidFill>
                <a:schemeClr val="tx2">
                  <a:lumMod val="50000"/>
                </a:schemeClr>
              </a:solidFill>
              <a:latin typeface="Baskerville Old Face" pitchFamily="18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4357688" y="3627438"/>
            <a:ext cx="714375" cy="36671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i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pics</a:t>
            </a:r>
            <a:endParaRPr lang="fr-FR" b="1" i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31" name="Picture 3"/>
          <p:cNvPicPr>
            <a:picLocks noChangeAspect="1" noChangeArrowheads="1"/>
          </p:cNvPicPr>
          <p:nvPr/>
        </p:nvPicPr>
        <p:blipFill>
          <a:blip r:embed="rId2">
            <a:lum bright="30000" contrast="36000"/>
          </a:blip>
          <a:srcRect/>
          <a:stretch>
            <a:fillRect/>
          </a:stretch>
        </p:blipFill>
        <p:spPr bwMode="auto">
          <a:xfrm>
            <a:off x="5929313" y="3711575"/>
            <a:ext cx="2284412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0732" name="Groupe 23"/>
          <p:cNvGrpSpPr>
            <a:grpSpLocks/>
          </p:cNvGrpSpPr>
          <p:nvPr/>
        </p:nvGrpSpPr>
        <p:grpSpPr bwMode="auto">
          <a:xfrm>
            <a:off x="2000250" y="3711575"/>
            <a:ext cx="2714625" cy="1655763"/>
            <a:chOff x="2071670" y="3929066"/>
            <a:chExt cx="2714644" cy="1656000"/>
          </a:xfrm>
        </p:grpSpPr>
        <p:pic>
          <p:nvPicPr>
            <p:cNvPr id="3073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071670" y="3929066"/>
              <a:ext cx="2292930" cy="165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0736" name="Groupe 22"/>
            <p:cNvGrpSpPr>
              <a:grpSpLocks/>
            </p:cNvGrpSpPr>
            <p:nvPr/>
          </p:nvGrpSpPr>
          <p:grpSpPr bwMode="auto">
            <a:xfrm>
              <a:off x="2928926" y="4143380"/>
              <a:ext cx="1857388" cy="928694"/>
              <a:chOff x="2928926" y="4143380"/>
              <a:chExt cx="1857388" cy="928694"/>
            </a:xfrm>
          </p:grpSpPr>
          <p:cxnSp>
            <p:nvCxnSpPr>
              <p:cNvPr id="16" name="Connecteur droit avec flèche 7"/>
              <p:cNvCxnSpPr/>
              <p:nvPr/>
            </p:nvCxnSpPr>
            <p:spPr>
              <a:xfrm rot="10800000" flipV="1">
                <a:off x="3214678" y="4143410"/>
                <a:ext cx="1357323" cy="571582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avec flèche 16"/>
              <p:cNvCxnSpPr/>
              <p:nvPr/>
            </p:nvCxnSpPr>
            <p:spPr>
              <a:xfrm rot="10800000" flipV="1">
                <a:off x="3000365" y="4143410"/>
                <a:ext cx="1571636" cy="571582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avec flèche 17"/>
              <p:cNvCxnSpPr/>
              <p:nvPr/>
            </p:nvCxnSpPr>
            <p:spPr>
              <a:xfrm rot="10800000" flipV="1">
                <a:off x="2928926" y="4143410"/>
                <a:ext cx="1643075" cy="92882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/>
              <p:cNvCxnSpPr/>
              <p:nvPr/>
            </p:nvCxnSpPr>
            <p:spPr>
              <a:xfrm>
                <a:off x="4572001" y="4143410"/>
                <a:ext cx="214313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" name="ZoneTexte 11"/>
          <p:cNvSpPr txBox="1"/>
          <p:nvPr/>
        </p:nvSpPr>
        <p:spPr>
          <a:xfrm>
            <a:off x="1643063" y="5426075"/>
            <a:ext cx="3000375" cy="64135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>
                <a:solidFill>
                  <a:schemeClr val="accent6">
                    <a:lumMod val="60000"/>
                    <a:lumOff val="40000"/>
                  </a:schemeClr>
                </a:solidFill>
                <a:latin typeface="Baskerville Old Face" pitchFamily="18" charset="0"/>
              </a:rPr>
              <a:t>Image  de rougeur présentant des pics</a:t>
            </a:r>
            <a:endParaRPr lang="fr-FR" dirty="0">
              <a:solidFill>
                <a:schemeClr val="accent6">
                  <a:lumMod val="60000"/>
                  <a:lumOff val="40000"/>
                </a:schemeClr>
              </a:solidFill>
              <a:latin typeface="Baskerville Old Face" pitchFamily="18" charset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5572125" y="5497513"/>
            <a:ext cx="3214688" cy="64135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>
                <a:solidFill>
                  <a:schemeClr val="accent6">
                    <a:lumMod val="60000"/>
                    <a:lumOff val="40000"/>
                  </a:schemeClr>
                </a:solidFill>
                <a:latin typeface="Baskerville Old Face" pitchFamily="18" charset="0"/>
              </a:rPr>
              <a:t>Image  de rougeur ne présentant pas des pics</a:t>
            </a:r>
            <a:endParaRPr lang="fr-FR" dirty="0">
              <a:solidFill>
                <a:schemeClr val="accent6">
                  <a:lumMod val="60000"/>
                  <a:lumOff val="40000"/>
                </a:schemeClr>
              </a:solidFill>
              <a:latin typeface="Baskerville Old Face" pitchFamily="18" charset="0"/>
            </a:endParaRPr>
          </a:p>
        </p:txBody>
      </p:sp>
      <p:sp>
        <p:nvSpPr>
          <p:cNvPr id="20" name="Espace réservé du numéro de diapositive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5D3812-4C75-49B3-80FD-3376FE04F192}" type="slidenum">
              <a:rPr lang="en-US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28750" y="1143000"/>
            <a:ext cx="7497763" cy="4800600"/>
          </a:xfrm>
        </p:spPr>
        <p:txBody>
          <a:bodyPr>
            <a:normAutofit/>
          </a:bodyPr>
          <a:lstStyle/>
          <a:p>
            <a:pPr marL="596646" indent="-514350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+mj-lt"/>
              <a:buAutoNum type="arabicPeriod" startAt="2"/>
              <a:defRPr/>
            </a:pPr>
            <a:r>
              <a:rPr lang="fr-FR" sz="2600" dirty="0" smtClean="0">
                <a:solidFill>
                  <a:schemeClr val="accent2">
                    <a:lumMod val="75000"/>
                  </a:schemeClr>
                </a:solidFill>
                <a:latin typeface="Baskerville Old Face" pitchFamily="18" charset="0"/>
              </a:rPr>
              <a:t>Détection Des Yeux Rouges:</a:t>
            </a:r>
          </a:p>
          <a:p>
            <a:pPr marL="723900" lvl="1" indent="354013" fontAlgn="auto">
              <a:spcBef>
                <a:spcPts val="600"/>
              </a:spcBef>
              <a:spcAft>
                <a:spcPts val="0"/>
              </a:spcAft>
              <a:buClr>
                <a:schemeClr val="accent2">
                  <a:lumMod val="50000"/>
                </a:schemeClr>
              </a:buClr>
              <a:buSzPct val="80000"/>
              <a:buFont typeface="+mj-lt"/>
              <a:buAutoNum type="alphaLcPeriod" startAt="2"/>
              <a:defRPr/>
            </a:pPr>
            <a:r>
              <a:rPr lang="fr-FR" sz="2200" dirty="0" smtClean="0">
                <a:latin typeface="Baskerville Old Face" pitchFamily="18" charset="0"/>
              </a:rPr>
              <a:t>Détection des pics dans l’image de rougeur</a:t>
            </a:r>
          </a:p>
          <a:p>
            <a:pPr marL="723900" lvl="1" indent="354013" fontAlgn="auto">
              <a:spcBef>
                <a:spcPts val="600"/>
              </a:spcBef>
              <a:spcAft>
                <a:spcPts val="0"/>
              </a:spcAft>
              <a:buClr>
                <a:schemeClr val="accent2">
                  <a:lumMod val="50000"/>
                </a:schemeClr>
              </a:buClr>
              <a:buSzPct val="80000"/>
              <a:buFont typeface="+mj-lt"/>
              <a:buAutoNum type="alphaLcPeriod" startAt="2"/>
              <a:defRPr/>
            </a:pPr>
            <a:endParaRPr lang="fr-FR" sz="2200" dirty="0" smtClean="0">
              <a:latin typeface="Baskerville Old Face" pitchFamily="18" charset="0"/>
            </a:endParaRPr>
          </a:p>
          <a:p>
            <a:pPr marL="723900" lvl="1" indent="354013" fontAlgn="auto">
              <a:spcBef>
                <a:spcPts val="600"/>
              </a:spcBef>
              <a:spcAft>
                <a:spcPts val="0"/>
              </a:spcAft>
              <a:buClr>
                <a:schemeClr val="accent2">
                  <a:lumMod val="50000"/>
                </a:schemeClr>
              </a:buClr>
              <a:buSzPct val="80000"/>
              <a:buFont typeface="+mj-lt"/>
              <a:buAutoNum type="alphaLcPeriod" startAt="2"/>
              <a:defRPr/>
            </a:pPr>
            <a:endParaRPr lang="fr-FR" sz="2200" dirty="0" smtClean="0">
              <a:latin typeface="Baskerville Old Face" pitchFamily="18" charset="0"/>
            </a:endParaRPr>
          </a:p>
          <a:p>
            <a:pPr marL="723900" lvl="1" indent="354013" fontAlgn="auto">
              <a:spcBef>
                <a:spcPts val="600"/>
              </a:spcBef>
              <a:spcAft>
                <a:spcPts val="0"/>
              </a:spcAft>
              <a:buClr>
                <a:schemeClr val="accent2">
                  <a:lumMod val="50000"/>
                </a:schemeClr>
              </a:buClr>
              <a:buSzPct val="80000"/>
              <a:buFont typeface="+mj-lt"/>
              <a:buAutoNum type="alphaLcPeriod" startAt="2"/>
              <a:defRPr/>
            </a:pPr>
            <a:endParaRPr lang="fr-FR" sz="2200" dirty="0" smtClean="0">
              <a:latin typeface="Baskerville Old Face" pitchFamily="18" charset="0"/>
            </a:endParaRPr>
          </a:p>
          <a:p>
            <a:pPr marL="723900" lvl="1" indent="354013" fontAlgn="auto">
              <a:spcBef>
                <a:spcPts val="600"/>
              </a:spcBef>
              <a:spcAft>
                <a:spcPts val="0"/>
              </a:spcAft>
              <a:buClr>
                <a:schemeClr val="accent2">
                  <a:lumMod val="50000"/>
                </a:schemeClr>
              </a:buClr>
              <a:buSzPct val="80000"/>
              <a:buFont typeface="+mj-lt"/>
              <a:buAutoNum type="alphaLcPeriod" startAt="2"/>
              <a:defRPr/>
            </a:pPr>
            <a:endParaRPr lang="fr-FR" sz="2200" dirty="0" smtClean="0">
              <a:latin typeface="Baskerville Old Face" pitchFamily="18" charset="0"/>
            </a:endParaRPr>
          </a:p>
          <a:p>
            <a:pPr marL="723900" lvl="1" indent="354013" fontAlgn="auto">
              <a:spcBef>
                <a:spcPts val="600"/>
              </a:spcBef>
              <a:spcAft>
                <a:spcPts val="0"/>
              </a:spcAft>
              <a:buClr>
                <a:schemeClr val="accent2">
                  <a:lumMod val="50000"/>
                </a:schemeClr>
              </a:buClr>
              <a:buSzPct val="80000"/>
              <a:buFont typeface="+mj-lt"/>
              <a:buAutoNum type="alphaLcPeriod" startAt="2"/>
              <a:defRPr/>
            </a:pPr>
            <a:endParaRPr lang="fr-FR" sz="2200" dirty="0" smtClean="0">
              <a:latin typeface="Baskerville Old Face" pitchFamily="18" charset="0"/>
            </a:endParaRPr>
          </a:p>
          <a:p>
            <a:pPr marL="723900" lvl="1" indent="354013" fontAlgn="auto">
              <a:spcBef>
                <a:spcPts val="600"/>
              </a:spcBef>
              <a:spcAft>
                <a:spcPts val="0"/>
              </a:spcAft>
              <a:buClr>
                <a:schemeClr val="accent2">
                  <a:lumMod val="50000"/>
                </a:schemeClr>
              </a:buClr>
              <a:buSzPct val="80000"/>
              <a:buFont typeface="+mj-lt"/>
              <a:buAutoNum type="alphaLcPeriod" startAt="2"/>
              <a:defRPr/>
            </a:pPr>
            <a:endParaRPr lang="fr-FR" sz="2200" dirty="0" smtClean="0">
              <a:latin typeface="Baskerville Old Face" pitchFamily="18" charset="0"/>
            </a:endParaRPr>
          </a:p>
          <a:p>
            <a:pPr marL="723900" lvl="1" indent="354013" fontAlgn="auto">
              <a:spcBef>
                <a:spcPts val="600"/>
              </a:spcBef>
              <a:spcAft>
                <a:spcPts val="0"/>
              </a:spcAft>
              <a:buClr>
                <a:schemeClr val="accent2">
                  <a:lumMod val="50000"/>
                </a:schemeClr>
              </a:buClr>
              <a:buSzPct val="80000"/>
              <a:buFont typeface="+mj-lt"/>
              <a:buAutoNum type="alphaLcPeriod" startAt="2"/>
              <a:defRPr/>
            </a:pPr>
            <a:r>
              <a:rPr lang="fr-FR" sz="2200" dirty="0" smtClean="0">
                <a:latin typeface="Baskerville Old Face" pitchFamily="18" charset="0"/>
              </a:rPr>
              <a:t> Validation par des critères géométriques</a:t>
            </a:r>
          </a:p>
          <a:p>
            <a:pPr marL="1077913" lvl="1" indent="354013" fontAlgn="auto">
              <a:spcBef>
                <a:spcPts val="600"/>
              </a:spcBef>
              <a:spcAft>
                <a:spcPts val="0"/>
              </a:spcAft>
              <a:buClr>
                <a:schemeClr val="accent2">
                  <a:lumMod val="50000"/>
                </a:schemeClr>
              </a:buClr>
              <a:buSzPct val="80000"/>
              <a:buFont typeface="Verdana"/>
              <a:buChar char="◦"/>
              <a:defRPr/>
            </a:pPr>
            <a:r>
              <a:rPr lang="fr-FR" sz="1800" dirty="0" smtClean="0">
                <a:solidFill>
                  <a:prstClr val="black"/>
                </a:solidFill>
                <a:latin typeface="Baskerville Old Face" pitchFamily="18" charset="0"/>
              </a:rPr>
              <a:t>Le ratio entre la largeur L et l’hauteur H  de l’œil candidat</a:t>
            </a:r>
            <a:endParaRPr lang="fr-FR" sz="2200" dirty="0" smtClean="0">
              <a:latin typeface="Baskerville Old Face" pitchFamily="18" charset="0"/>
            </a:endParaRPr>
          </a:p>
          <a:p>
            <a:pPr marL="723900" lvl="1" indent="354013" fontAlgn="auto">
              <a:spcBef>
                <a:spcPts val="600"/>
              </a:spcBef>
              <a:spcAft>
                <a:spcPts val="0"/>
              </a:spcAft>
              <a:buClr>
                <a:schemeClr val="accent2">
                  <a:lumMod val="50000"/>
                </a:schemeClr>
              </a:buClr>
              <a:buSzPct val="80000"/>
              <a:buFont typeface="+mj-lt"/>
              <a:buAutoNum type="alphaLcPeriod" startAt="2"/>
              <a:defRPr/>
            </a:pPr>
            <a:endParaRPr lang="fr-FR" sz="1600" dirty="0" smtClean="0">
              <a:latin typeface="Baskerville Old Face" pitchFamily="18" charset="0"/>
            </a:endParaRPr>
          </a:p>
          <a:p>
            <a:pPr marL="596646" indent="-514350" fontAlgn="auto"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Wingdings 2"/>
              <a:buNone/>
              <a:defRPr/>
            </a:pPr>
            <a:endParaRPr lang="fr-FR" sz="2600" dirty="0" smtClean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  <a:p>
            <a:pPr marL="596646" indent="-514350" fontAlgn="auto"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Wingdings 2"/>
              <a:buNone/>
              <a:defRPr/>
            </a:pPr>
            <a:endParaRPr lang="fr-FR" sz="2600" dirty="0" smtClean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1281113" y="357188"/>
            <a:ext cx="8148637" cy="1143000"/>
          </a:xfrm>
        </p:spPr>
        <p:txBody>
          <a:bodyPr>
            <a:normAutofit fontScale="90000"/>
          </a:bodyPr>
          <a:lstStyle/>
          <a:p>
            <a:pPr marL="857250" indent="-857250" fontAlgn="auto">
              <a:spcAft>
                <a:spcPts val="0"/>
              </a:spcAft>
              <a:buFont typeface="+mj-lt"/>
              <a:buAutoNum type="romanUcPeriod" startAt="4"/>
              <a:defRPr/>
            </a:pPr>
            <a:r>
              <a:rPr lang="fr-FR" sz="3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Algorithme de Détection des Yeux Rouges:</a:t>
            </a:r>
            <a:r>
              <a:rPr lang="fr-FR" sz="4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/>
            </a:r>
            <a:br>
              <a:rPr lang="fr-FR" sz="4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</a:br>
            <a:endParaRPr lang="fr-FR" dirty="0">
              <a:solidFill>
                <a:schemeClr val="tx2">
                  <a:satMod val="130000"/>
                </a:schemeClr>
              </a:solidFill>
              <a:latin typeface="Baskerville Old Face" pitchFamily="18" charset="0"/>
            </a:endParaRPr>
          </a:p>
        </p:txBody>
      </p:sp>
      <p:grpSp>
        <p:nvGrpSpPr>
          <p:cNvPr id="31747" name="Groupe 32"/>
          <p:cNvGrpSpPr>
            <a:grpSpLocks/>
          </p:cNvGrpSpPr>
          <p:nvPr/>
        </p:nvGrpSpPr>
        <p:grpSpPr bwMode="auto">
          <a:xfrm>
            <a:off x="3786188" y="2071688"/>
            <a:ext cx="3143250" cy="1928812"/>
            <a:chOff x="3643306" y="2643182"/>
            <a:chExt cx="3143272" cy="1928826"/>
          </a:xfrm>
        </p:grpSpPr>
        <p:pic>
          <p:nvPicPr>
            <p:cNvPr id="31759" name="Picture 2"/>
            <p:cNvPicPr>
              <a:picLocks noChangeAspect="1" noChangeArrowheads="1"/>
            </p:cNvPicPr>
            <p:nvPr/>
          </p:nvPicPr>
          <p:blipFill>
            <a:blip r:embed="rId2"/>
            <a:srcRect t="4167" r="2655"/>
            <a:stretch>
              <a:fillRect/>
            </a:stretch>
          </p:blipFill>
          <p:spPr bwMode="auto">
            <a:xfrm>
              <a:off x="3643306" y="2877588"/>
              <a:ext cx="2357454" cy="1694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" name="ZoneTexte 21"/>
            <p:cNvSpPr txBox="1"/>
            <p:nvPr/>
          </p:nvSpPr>
          <p:spPr>
            <a:xfrm>
              <a:off x="6072198" y="2643182"/>
              <a:ext cx="714380" cy="3698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fr-FR" b="1" i="1" dirty="0">
                  <a:solidFill>
                    <a:schemeClr val="accent5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pics</a:t>
              </a:r>
              <a:endParaRPr lang="fr-FR" b="1" i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23" name="Connecteur droit avec flèche 22"/>
            <p:cNvCxnSpPr/>
            <p:nvPr/>
          </p:nvCxnSpPr>
          <p:spPr>
            <a:xfrm rot="10800000" flipV="1">
              <a:off x="4786314" y="3000372"/>
              <a:ext cx="1357321" cy="57150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avec flèche 23"/>
            <p:cNvCxnSpPr/>
            <p:nvPr/>
          </p:nvCxnSpPr>
          <p:spPr>
            <a:xfrm rot="10800000" flipV="1">
              <a:off x="4571999" y="3000372"/>
              <a:ext cx="1571636" cy="57150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avec flèche 24"/>
            <p:cNvCxnSpPr/>
            <p:nvPr/>
          </p:nvCxnSpPr>
          <p:spPr>
            <a:xfrm rot="10800000" flipV="1">
              <a:off x="4571999" y="3000372"/>
              <a:ext cx="1571636" cy="100013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/>
            <p:cNvCxnSpPr/>
            <p:nvPr/>
          </p:nvCxnSpPr>
          <p:spPr>
            <a:xfrm>
              <a:off x="6143635" y="3000372"/>
              <a:ext cx="21431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748" name="Groupe 37"/>
          <p:cNvGrpSpPr>
            <a:grpSpLocks/>
          </p:cNvGrpSpPr>
          <p:nvPr/>
        </p:nvGrpSpPr>
        <p:grpSpPr bwMode="auto">
          <a:xfrm>
            <a:off x="3143250" y="5143500"/>
            <a:ext cx="3429000" cy="1285875"/>
            <a:chOff x="4000496" y="4857760"/>
            <a:chExt cx="3429024" cy="1285884"/>
          </a:xfrm>
        </p:grpSpPr>
        <p:sp>
          <p:nvSpPr>
            <p:cNvPr id="31" name="Rectangle 30"/>
            <p:cNvSpPr/>
            <p:nvPr/>
          </p:nvSpPr>
          <p:spPr>
            <a:xfrm>
              <a:off x="4000496" y="5143512"/>
              <a:ext cx="1857388" cy="100013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grpSp>
          <p:nvGrpSpPr>
            <p:cNvPr id="31756" name="Groupe 33"/>
            <p:cNvGrpSpPr>
              <a:grpSpLocks/>
            </p:cNvGrpSpPr>
            <p:nvPr/>
          </p:nvGrpSpPr>
          <p:grpSpPr bwMode="auto">
            <a:xfrm>
              <a:off x="4000496" y="4857760"/>
              <a:ext cx="3429024" cy="1214444"/>
              <a:chOff x="2500298" y="5857892"/>
              <a:chExt cx="2857520" cy="331212"/>
            </a:xfrm>
          </p:grpSpPr>
          <p:sp>
            <p:nvSpPr>
              <p:cNvPr id="32" name="ZoneTexte 31"/>
              <p:cNvSpPr txBox="1"/>
              <p:nvPr/>
            </p:nvSpPr>
            <p:spPr>
              <a:xfrm>
                <a:off x="2500298" y="5857892"/>
                <a:ext cx="2857520" cy="25198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schemeClr val="accent5">
                      <a:lumMod val="50000"/>
                    </a:schemeClr>
                  </a:solidFill>
                  <a:latin typeface="Baskerville Old Face"/>
                  <a:ea typeface="Times New Roman"/>
                  <a:cs typeface="Times New Roman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schemeClr val="accent5">
                      <a:lumMod val="50000"/>
                    </a:schemeClr>
                  </a:solidFill>
                  <a:latin typeface="Baskerville Old Face"/>
                  <a:ea typeface="Times New Roman"/>
                  <a:cs typeface="Times New Roman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chemeClr val="accent5">
                        <a:lumMod val="50000"/>
                      </a:schemeClr>
                    </a:solidFill>
                    <a:latin typeface="Baskerville Old Face"/>
                    <a:ea typeface="Times New Roman"/>
                    <a:cs typeface="Times New Roman"/>
                  </a:rPr>
                  <a:t>F = </a:t>
                </a:r>
                <a:endParaRPr lang="fr-FR" dirty="0">
                  <a:solidFill>
                    <a:schemeClr val="accent5">
                      <a:lumMod val="50000"/>
                    </a:schemeClr>
                  </a:solidFill>
                  <a:latin typeface="+mn-lt"/>
                </a:endParaRPr>
              </a:p>
            </p:txBody>
          </p:sp>
          <p:pic>
            <p:nvPicPr>
              <p:cNvPr id="31758" name="Picture 4"/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857488" y="5955307"/>
                <a:ext cx="1071570" cy="2337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41" name="Espace réservé du numéro de diapositive 4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54CA30-D2E9-409B-BB3D-11F6ACB8063A}" type="slidenum">
              <a:rPr lang="en-US"/>
              <a:pPr>
                <a:defRPr/>
              </a:pPr>
              <a:t>17</a:t>
            </a:fld>
            <a:endParaRPr lang="en-US"/>
          </a:p>
        </p:txBody>
      </p:sp>
      <p:sp>
        <p:nvSpPr>
          <p:cNvPr id="19" name="ZoneTexte 18"/>
          <p:cNvSpPr txBox="1"/>
          <p:nvPr/>
        </p:nvSpPr>
        <p:spPr>
          <a:xfrm>
            <a:off x="5500694" y="5715016"/>
            <a:ext cx="1571636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Baskerville Old Face"/>
                <a:ea typeface="Times New Roman"/>
                <a:cs typeface="Times New Roman"/>
              </a:rPr>
              <a:t>0,4 &lt; F &lt; 1</a:t>
            </a:r>
            <a:endParaRPr lang="fr-FR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28750" y="1143000"/>
            <a:ext cx="7497763" cy="4800600"/>
          </a:xfrm>
        </p:spPr>
        <p:txBody>
          <a:bodyPr>
            <a:normAutofit/>
          </a:bodyPr>
          <a:lstStyle/>
          <a:p>
            <a:pPr marL="596646" indent="-514350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+mj-lt"/>
              <a:buAutoNum type="arabicPeriod" startAt="2"/>
              <a:defRPr/>
            </a:pPr>
            <a:r>
              <a:rPr lang="fr-FR" sz="2600" dirty="0" smtClean="0">
                <a:solidFill>
                  <a:schemeClr val="accent2">
                    <a:lumMod val="75000"/>
                  </a:schemeClr>
                </a:solidFill>
                <a:latin typeface="Baskerville Old Face" pitchFamily="18" charset="0"/>
              </a:rPr>
              <a:t>Détection Des Yeux Rouges:</a:t>
            </a:r>
          </a:p>
          <a:p>
            <a:pPr marL="723900" lvl="1" indent="354013" fontAlgn="auto">
              <a:spcBef>
                <a:spcPts val="600"/>
              </a:spcBef>
              <a:spcAft>
                <a:spcPts val="1800"/>
              </a:spcAft>
              <a:buClr>
                <a:schemeClr val="accent2">
                  <a:lumMod val="50000"/>
                </a:schemeClr>
              </a:buClr>
              <a:buSzPct val="80000"/>
              <a:buFont typeface="+mj-lt"/>
              <a:buAutoNum type="alphaLcPeriod" startAt="3"/>
              <a:defRPr/>
            </a:pPr>
            <a:r>
              <a:rPr lang="fr-FR" sz="2200" dirty="0" smtClean="0">
                <a:latin typeface="Baskerville Old Face" pitchFamily="18" charset="0"/>
              </a:rPr>
              <a:t> Validation par des critères géométriques</a:t>
            </a:r>
          </a:p>
          <a:p>
            <a:pPr marL="1077913" lvl="1" indent="354013" fontAlgn="auto">
              <a:spcBef>
                <a:spcPts val="600"/>
              </a:spcBef>
              <a:spcAft>
                <a:spcPts val="0"/>
              </a:spcAft>
              <a:buClr>
                <a:schemeClr val="accent2">
                  <a:lumMod val="50000"/>
                </a:schemeClr>
              </a:buClr>
              <a:buSzPct val="80000"/>
              <a:buFont typeface="Verdana"/>
              <a:buChar char="◦"/>
              <a:defRPr/>
            </a:pPr>
            <a:r>
              <a:rPr lang="fr-FR" sz="2000" dirty="0" smtClean="0">
                <a:latin typeface="Baskerville Old Face" pitchFamily="18" charset="0"/>
              </a:rPr>
              <a:t>Le pourcentage Ratio entre l’air de l’œil candidat et du visage correspondant.</a:t>
            </a:r>
          </a:p>
          <a:p>
            <a:pPr marL="1077913" lvl="1" indent="354013" fontAlgn="auto">
              <a:spcBef>
                <a:spcPts val="600"/>
              </a:spcBef>
              <a:spcAft>
                <a:spcPts val="0"/>
              </a:spcAft>
              <a:buClr>
                <a:schemeClr val="accent2">
                  <a:lumMod val="50000"/>
                </a:schemeClr>
              </a:buClr>
              <a:buSzPct val="80000"/>
              <a:buFont typeface="Verdana"/>
              <a:buChar char="◦"/>
              <a:defRPr/>
            </a:pPr>
            <a:endParaRPr lang="fr-FR" sz="2000" dirty="0" smtClean="0">
              <a:latin typeface="Baskerville Old Face" pitchFamily="18" charset="0"/>
            </a:endParaRPr>
          </a:p>
          <a:p>
            <a:pPr marL="1077913" lvl="1" indent="354013" fontAlgn="auto">
              <a:spcBef>
                <a:spcPts val="600"/>
              </a:spcBef>
              <a:spcAft>
                <a:spcPts val="0"/>
              </a:spcAft>
              <a:buClr>
                <a:schemeClr val="accent2">
                  <a:lumMod val="50000"/>
                </a:schemeClr>
              </a:buClr>
              <a:buSzPct val="80000"/>
              <a:buFont typeface="Verdana"/>
              <a:buChar char="◦"/>
              <a:defRPr/>
            </a:pPr>
            <a:endParaRPr lang="fr-FR" sz="2000" dirty="0" smtClean="0">
              <a:latin typeface="Baskerville Old Face" pitchFamily="18" charset="0"/>
            </a:endParaRPr>
          </a:p>
          <a:p>
            <a:pPr marL="1077913" lvl="1" indent="354013" fontAlgn="auto">
              <a:spcBef>
                <a:spcPts val="600"/>
              </a:spcBef>
              <a:spcAft>
                <a:spcPts val="0"/>
              </a:spcAft>
              <a:buClr>
                <a:schemeClr val="accent2">
                  <a:lumMod val="50000"/>
                </a:schemeClr>
              </a:buClr>
              <a:buSzPct val="80000"/>
              <a:buFont typeface="Verdana"/>
              <a:buNone/>
              <a:defRPr/>
            </a:pPr>
            <a:endParaRPr lang="fr-FR" sz="2000" dirty="0" smtClean="0">
              <a:latin typeface="Baskerville Old Face" pitchFamily="18" charset="0"/>
            </a:endParaRPr>
          </a:p>
          <a:p>
            <a:pPr marL="1077913" lvl="1" indent="354013" fontAlgn="auto">
              <a:spcBef>
                <a:spcPts val="600"/>
              </a:spcBef>
              <a:spcAft>
                <a:spcPts val="0"/>
              </a:spcAft>
              <a:buClr>
                <a:schemeClr val="accent2">
                  <a:lumMod val="50000"/>
                </a:schemeClr>
              </a:buClr>
              <a:buSzPct val="80000"/>
              <a:buFont typeface="Verdana"/>
              <a:buChar char="◦"/>
              <a:defRPr/>
            </a:pPr>
            <a:r>
              <a:rPr lang="fr-FR" sz="2000" dirty="0" smtClean="0">
                <a:latin typeface="Baskerville Old Face" pitchFamily="18" charset="0"/>
              </a:rPr>
              <a:t>  Le ratio entre l’air de l’œil candidat et celui d’une ellipse ayant les mêmes dimensions H et L.</a:t>
            </a:r>
          </a:p>
          <a:p>
            <a:pPr marL="1077913" lvl="1" indent="354013" fontAlgn="auto">
              <a:spcBef>
                <a:spcPts val="600"/>
              </a:spcBef>
              <a:spcAft>
                <a:spcPts val="0"/>
              </a:spcAft>
              <a:buClr>
                <a:schemeClr val="accent2">
                  <a:lumMod val="50000"/>
                </a:schemeClr>
              </a:buClr>
              <a:buSzPct val="80000"/>
              <a:buFont typeface="Verdana"/>
              <a:buChar char="◦"/>
              <a:defRPr/>
            </a:pPr>
            <a:endParaRPr lang="fr-FR" sz="1600" dirty="0" smtClean="0">
              <a:latin typeface="Baskerville Old Face" pitchFamily="18" charset="0"/>
            </a:endParaRPr>
          </a:p>
          <a:p>
            <a:pPr marL="723900" lvl="1" indent="354013" fontAlgn="auto">
              <a:spcBef>
                <a:spcPts val="600"/>
              </a:spcBef>
              <a:spcAft>
                <a:spcPts val="0"/>
              </a:spcAft>
              <a:buClr>
                <a:schemeClr val="accent2">
                  <a:lumMod val="50000"/>
                </a:schemeClr>
              </a:buClr>
              <a:buSzPct val="80000"/>
              <a:buFont typeface="+mj-lt"/>
              <a:buAutoNum type="alphaLcPeriod" startAt="2"/>
              <a:defRPr/>
            </a:pPr>
            <a:endParaRPr lang="fr-FR" sz="1600" dirty="0" smtClean="0">
              <a:latin typeface="Baskerville Old Face" pitchFamily="18" charset="0"/>
            </a:endParaRPr>
          </a:p>
          <a:p>
            <a:pPr marL="596646" indent="-514350" fontAlgn="auto"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Wingdings 2"/>
              <a:buNone/>
              <a:defRPr/>
            </a:pPr>
            <a:endParaRPr lang="fr-FR" sz="2600" dirty="0" smtClean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  <a:p>
            <a:pPr marL="596646" indent="-514350" fontAlgn="auto"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Wingdings 2"/>
              <a:buNone/>
              <a:defRPr/>
            </a:pPr>
            <a:endParaRPr lang="fr-FR" sz="2600" dirty="0" smtClean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1281113" y="357188"/>
            <a:ext cx="8077200" cy="1143000"/>
          </a:xfrm>
        </p:spPr>
        <p:txBody>
          <a:bodyPr>
            <a:normAutofit fontScale="90000"/>
          </a:bodyPr>
          <a:lstStyle/>
          <a:p>
            <a:pPr marL="857250" indent="-857250" fontAlgn="auto">
              <a:spcAft>
                <a:spcPts val="0"/>
              </a:spcAft>
              <a:buFont typeface="+mj-lt"/>
              <a:buAutoNum type="romanUcPeriod" startAt="4"/>
              <a:defRPr/>
            </a:pPr>
            <a:r>
              <a:rPr lang="fr-FR" sz="3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Algorithme de Détection des Yeux Rouges:</a:t>
            </a:r>
            <a:r>
              <a:rPr lang="fr-FR" sz="4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/>
            </a:r>
            <a:br>
              <a:rPr lang="fr-FR" sz="4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</a:br>
            <a:endParaRPr lang="fr-FR" dirty="0">
              <a:solidFill>
                <a:schemeClr val="tx2">
                  <a:satMod val="130000"/>
                </a:schemeClr>
              </a:solidFill>
              <a:latin typeface="Baskerville Old Face" pitchFamily="18" charset="0"/>
            </a:endParaRPr>
          </a:p>
        </p:txBody>
      </p:sp>
      <p:grpSp>
        <p:nvGrpSpPr>
          <p:cNvPr id="32771" name="Groupe 25"/>
          <p:cNvGrpSpPr>
            <a:grpSpLocks/>
          </p:cNvGrpSpPr>
          <p:nvPr/>
        </p:nvGrpSpPr>
        <p:grpSpPr bwMode="auto">
          <a:xfrm>
            <a:off x="2357438" y="3181350"/>
            <a:ext cx="5643562" cy="461963"/>
            <a:chOff x="2000232" y="3286124"/>
            <a:chExt cx="5643602" cy="461666"/>
          </a:xfrm>
        </p:grpSpPr>
        <p:sp>
          <p:nvSpPr>
            <p:cNvPr id="27" name="ZoneTexte 26"/>
            <p:cNvSpPr txBox="1"/>
            <p:nvPr/>
          </p:nvSpPr>
          <p:spPr>
            <a:xfrm>
              <a:off x="2000232" y="3286124"/>
              <a:ext cx="3357586" cy="461665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fr-FR" sz="2400" b="1" dirty="0">
                  <a:solidFill>
                    <a:schemeClr val="accent5">
                      <a:lumMod val="50000"/>
                    </a:schemeClr>
                  </a:solidFill>
                  <a:latin typeface="Baskerville Old Face" pitchFamily="18" charset="0"/>
                </a:rPr>
                <a:t>P = (</a:t>
              </a:r>
              <a:r>
                <a:rPr lang="fr-FR" sz="2400" b="1" dirty="0" err="1">
                  <a:solidFill>
                    <a:schemeClr val="accent5">
                      <a:lumMod val="50000"/>
                    </a:schemeClr>
                  </a:solidFill>
                  <a:latin typeface="Baskerville Old Face" pitchFamily="18" charset="0"/>
                </a:rPr>
                <a:t>A</a:t>
              </a:r>
              <a:r>
                <a:rPr lang="fr-FR" sz="2400" b="1" baseline="-25000" dirty="0" err="1">
                  <a:solidFill>
                    <a:schemeClr val="accent5">
                      <a:lumMod val="50000"/>
                    </a:schemeClr>
                  </a:solidFill>
                  <a:latin typeface="Baskerville Old Face" pitchFamily="18" charset="0"/>
                </a:rPr>
                <a:t>oeil</a:t>
              </a:r>
              <a:r>
                <a:rPr lang="fr-FR" sz="2400" b="1" dirty="0">
                  <a:solidFill>
                    <a:schemeClr val="accent5">
                      <a:lumMod val="50000"/>
                    </a:schemeClr>
                  </a:solidFill>
                  <a:latin typeface="Baskerville Old Face" pitchFamily="18" charset="0"/>
                </a:rPr>
                <a:t>/</a:t>
              </a:r>
              <a:r>
                <a:rPr lang="fr-FR" sz="2400" b="1" dirty="0" err="1">
                  <a:solidFill>
                    <a:schemeClr val="accent5">
                      <a:lumMod val="50000"/>
                    </a:schemeClr>
                  </a:solidFill>
                  <a:latin typeface="Baskerville Old Face" pitchFamily="18" charset="0"/>
                </a:rPr>
                <a:t>A</a:t>
              </a:r>
              <a:r>
                <a:rPr lang="fr-FR" sz="2400" b="1" baseline="-25000" dirty="0" err="1">
                  <a:solidFill>
                    <a:schemeClr val="accent5">
                      <a:lumMod val="50000"/>
                    </a:schemeClr>
                  </a:solidFill>
                  <a:latin typeface="Baskerville Old Face" pitchFamily="18" charset="0"/>
                </a:rPr>
                <a:t>visage</a:t>
              </a:r>
              <a:r>
                <a:rPr lang="fr-FR" sz="2400" b="1" dirty="0">
                  <a:solidFill>
                    <a:schemeClr val="accent5">
                      <a:lumMod val="50000"/>
                    </a:schemeClr>
                  </a:solidFill>
                  <a:latin typeface="Baskerville Old Face" pitchFamily="18" charset="0"/>
                </a:rPr>
                <a:t>)*100</a:t>
              </a:r>
              <a:endParaRPr lang="fr-FR" sz="2400" b="1" dirty="0">
                <a:solidFill>
                  <a:schemeClr val="accent5">
                    <a:lumMod val="50000"/>
                  </a:schemeClr>
                </a:solidFill>
                <a:latin typeface="Baskerville Old Face" pitchFamily="18" charset="0"/>
              </a:endParaRPr>
            </a:p>
          </p:txBody>
        </p:sp>
        <p:sp>
          <p:nvSpPr>
            <p:cNvPr id="28" name="ZoneTexte 27"/>
            <p:cNvSpPr txBox="1"/>
            <p:nvPr/>
          </p:nvSpPr>
          <p:spPr>
            <a:xfrm>
              <a:off x="5929322" y="3286125"/>
              <a:ext cx="1714512" cy="461665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solidFill>
                    <a:schemeClr val="accent5">
                      <a:lumMod val="50000"/>
                    </a:schemeClr>
                  </a:solidFill>
                  <a:latin typeface="Baskerville Old Face"/>
                  <a:ea typeface="Times New Roman"/>
                  <a:cs typeface="Times New Roman"/>
                </a:rPr>
                <a:t>0,08 &lt; P &lt; 1</a:t>
              </a:r>
              <a:endParaRPr lang="fr-FR" sz="2400" b="1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grpSp>
        <p:nvGrpSpPr>
          <p:cNvPr id="32772" name="Groupe 17"/>
          <p:cNvGrpSpPr>
            <a:grpSpLocks/>
          </p:cNvGrpSpPr>
          <p:nvPr/>
        </p:nvGrpSpPr>
        <p:grpSpPr bwMode="auto">
          <a:xfrm>
            <a:off x="3143250" y="4786313"/>
            <a:ext cx="3429000" cy="1071562"/>
            <a:chOff x="4000496" y="2786058"/>
            <a:chExt cx="3429024" cy="1071570"/>
          </a:xfrm>
        </p:grpSpPr>
        <p:grpSp>
          <p:nvGrpSpPr>
            <p:cNvPr id="32777" name="Groupe 37"/>
            <p:cNvGrpSpPr>
              <a:grpSpLocks/>
            </p:cNvGrpSpPr>
            <p:nvPr/>
          </p:nvGrpSpPr>
          <p:grpSpPr bwMode="auto">
            <a:xfrm>
              <a:off x="4000496" y="2786058"/>
              <a:ext cx="3429024" cy="1071570"/>
              <a:chOff x="4000496" y="4857760"/>
              <a:chExt cx="3429024" cy="1071570"/>
            </a:xfrm>
          </p:grpSpPr>
          <p:sp>
            <p:nvSpPr>
              <p:cNvPr id="39" name="Rectangle 38"/>
              <p:cNvSpPr/>
              <p:nvPr/>
            </p:nvSpPr>
            <p:spPr>
              <a:xfrm>
                <a:off x="4000496" y="5143512"/>
                <a:ext cx="1714512" cy="785818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/>
              </a:p>
            </p:txBody>
          </p:sp>
          <p:sp>
            <p:nvSpPr>
              <p:cNvPr id="38" name="ZoneTexte 37"/>
              <p:cNvSpPr txBox="1"/>
              <p:nvPr/>
            </p:nvSpPr>
            <p:spPr>
              <a:xfrm>
                <a:off x="4000496" y="4857760"/>
                <a:ext cx="3429024" cy="92393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schemeClr val="accent5">
                      <a:lumMod val="50000"/>
                    </a:schemeClr>
                  </a:solidFill>
                  <a:latin typeface="Baskerville Old Face"/>
                  <a:ea typeface="Times New Roman"/>
                  <a:cs typeface="Times New Roman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schemeClr val="accent5">
                      <a:lumMod val="50000"/>
                    </a:schemeClr>
                  </a:solidFill>
                  <a:latin typeface="Baskerville Old Face"/>
                  <a:ea typeface="Times New Roman"/>
                  <a:cs typeface="Times New Roman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chemeClr val="accent5">
                        <a:lumMod val="50000"/>
                      </a:schemeClr>
                    </a:solidFill>
                    <a:latin typeface="Baskerville Old Face"/>
                    <a:ea typeface="Times New Roman"/>
                    <a:cs typeface="Times New Roman"/>
                  </a:rPr>
                  <a:t>O = </a:t>
                </a:r>
                <a:endParaRPr lang="fr-FR" dirty="0">
                  <a:solidFill>
                    <a:schemeClr val="accent5">
                      <a:lumMod val="50000"/>
                    </a:schemeClr>
                  </a:solidFill>
                  <a:latin typeface="+mn-lt"/>
                </a:endParaRPr>
              </a:p>
            </p:txBody>
          </p:sp>
        </p:grpSp>
        <p:pic>
          <p:nvPicPr>
            <p:cNvPr id="32778" name="Picture 6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17048" y="3214686"/>
              <a:ext cx="983646" cy="5994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0" name="Espace réservé du numéro de diapositive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9FC053-4DDE-438E-84F6-61AF823FEDDC}" type="slidenum">
              <a:rPr lang="en-US"/>
              <a:pPr>
                <a:defRPr/>
              </a:pPr>
              <a:t>18</a:t>
            </a:fld>
            <a:endParaRPr lang="en-US"/>
          </a:p>
        </p:txBody>
      </p:sp>
      <p:sp>
        <p:nvSpPr>
          <p:cNvPr id="15" name="ZoneTexte 14"/>
          <p:cNvSpPr txBox="1"/>
          <p:nvPr/>
        </p:nvSpPr>
        <p:spPr>
          <a:xfrm>
            <a:off x="6143636" y="5253351"/>
            <a:ext cx="1571636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Baskerville Old Face"/>
                <a:ea typeface="Times New Roman"/>
                <a:cs typeface="Times New Roman"/>
              </a:rPr>
              <a:t>0,7 &lt; O &lt; 1</a:t>
            </a:r>
            <a:endParaRPr lang="fr-FR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28750" y="1143000"/>
            <a:ext cx="7497763" cy="4800600"/>
          </a:xfrm>
        </p:spPr>
        <p:txBody>
          <a:bodyPr>
            <a:normAutofit/>
          </a:bodyPr>
          <a:lstStyle/>
          <a:p>
            <a:pPr marL="596646" indent="-514350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+mj-lt"/>
              <a:buAutoNum type="arabicPeriod" startAt="2"/>
              <a:defRPr/>
            </a:pPr>
            <a:r>
              <a:rPr lang="fr-FR" sz="2600" dirty="0" smtClean="0">
                <a:solidFill>
                  <a:schemeClr val="accent2">
                    <a:lumMod val="75000"/>
                  </a:schemeClr>
                </a:solidFill>
                <a:latin typeface="Baskerville Old Face" pitchFamily="18" charset="0"/>
              </a:rPr>
              <a:t>Détection Des Yeux Rouges:</a:t>
            </a:r>
          </a:p>
          <a:p>
            <a:pPr marL="723900" lvl="1" indent="354013" fontAlgn="auto">
              <a:spcBef>
                <a:spcPts val="600"/>
              </a:spcBef>
              <a:spcAft>
                <a:spcPts val="1800"/>
              </a:spcAft>
              <a:buClr>
                <a:schemeClr val="accent2">
                  <a:lumMod val="50000"/>
                </a:schemeClr>
              </a:buClr>
              <a:buSzPct val="80000"/>
              <a:buFont typeface="+mj-lt"/>
              <a:buAutoNum type="alphaLcPeriod" startAt="3"/>
              <a:defRPr/>
            </a:pPr>
            <a:r>
              <a:rPr lang="fr-FR" sz="2200" dirty="0" smtClean="0">
                <a:latin typeface="Baskerville Old Face" pitchFamily="18" charset="0"/>
              </a:rPr>
              <a:t> Validation par des critères géométriques</a:t>
            </a:r>
          </a:p>
          <a:p>
            <a:pPr marL="596646" indent="-514350" fontAlgn="auto"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Wingdings 2"/>
              <a:buNone/>
              <a:defRPr/>
            </a:pPr>
            <a:endParaRPr lang="fr-FR" sz="2600" dirty="0" smtClean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1281113" y="357188"/>
            <a:ext cx="8077200" cy="1143000"/>
          </a:xfrm>
        </p:spPr>
        <p:txBody>
          <a:bodyPr>
            <a:normAutofit fontScale="90000"/>
          </a:bodyPr>
          <a:lstStyle/>
          <a:p>
            <a:pPr marL="857250" indent="-857250" fontAlgn="auto">
              <a:spcAft>
                <a:spcPts val="0"/>
              </a:spcAft>
              <a:buFont typeface="+mj-lt"/>
              <a:buAutoNum type="romanUcPeriod" startAt="4"/>
              <a:defRPr/>
            </a:pPr>
            <a:r>
              <a:rPr lang="fr-FR" sz="3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Algorithme de Détection des Yeux Rouges:</a:t>
            </a:r>
            <a:r>
              <a:rPr lang="fr-FR" sz="4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/>
            </a:r>
            <a:br>
              <a:rPr lang="fr-FR" sz="4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</a:br>
            <a:endParaRPr lang="fr-FR" dirty="0">
              <a:solidFill>
                <a:schemeClr val="tx2">
                  <a:satMod val="130000"/>
                </a:schemeClr>
              </a:solidFill>
              <a:latin typeface="Baskerville Old Face" pitchFamily="18" charset="0"/>
            </a:endParaRPr>
          </a:p>
        </p:txBody>
      </p:sp>
      <p:grpSp>
        <p:nvGrpSpPr>
          <p:cNvPr id="33795" name="Groupe 23"/>
          <p:cNvGrpSpPr>
            <a:grpSpLocks/>
          </p:cNvGrpSpPr>
          <p:nvPr/>
        </p:nvGrpSpPr>
        <p:grpSpPr bwMode="auto">
          <a:xfrm>
            <a:off x="1428750" y="2928938"/>
            <a:ext cx="3049588" cy="2655887"/>
            <a:chOff x="1571604" y="2928934"/>
            <a:chExt cx="3048933" cy="2655348"/>
          </a:xfrm>
        </p:grpSpPr>
        <p:pic>
          <p:nvPicPr>
            <p:cNvPr id="33800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571604" y="2928934"/>
              <a:ext cx="3048933" cy="219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ZoneTexte 15"/>
            <p:cNvSpPr txBox="1"/>
            <p:nvPr/>
          </p:nvSpPr>
          <p:spPr>
            <a:xfrm>
              <a:off x="1714448" y="5214470"/>
              <a:ext cx="2714042" cy="3698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fr-FR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Baskerville Old Face" pitchFamily="18" charset="0"/>
                </a:rPr>
                <a:t>Masque des yeux rouges</a:t>
              </a:r>
              <a:endParaRPr lang="fr-FR" dirty="0">
                <a:solidFill>
                  <a:schemeClr val="accent6">
                    <a:lumMod val="60000"/>
                    <a:lumOff val="40000"/>
                  </a:schemeClr>
                </a:solidFill>
                <a:latin typeface="Baskerville Old Face" pitchFamily="18" charset="0"/>
              </a:endParaRPr>
            </a:p>
          </p:txBody>
        </p:sp>
      </p:grpSp>
      <p:grpSp>
        <p:nvGrpSpPr>
          <p:cNvPr id="33796" name="Groupe 25"/>
          <p:cNvGrpSpPr>
            <a:grpSpLocks/>
          </p:cNvGrpSpPr>
          <p:nvPr/>
        </p:nvGrpSpPr>
        <p:grpSpPr bwMode="auto">
          <a:xfrm>
            <a:off x="5476875" y="2928938"/>
            <a:ext cx="3024188" cy="2655887"/>
            <a:chOff x="5477605" y="2928934"/>
            <a:chExt cx="3023485" cy="2655348"/>
          </a:xfrm>
        </p:grpSpPr>
        <p:pic>
          <p:nvPicPr>
            <p:cNvPr id="33798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77605" y="2928934"/>
              <a:ext cx="3023485" cy="219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ZoneTexte 18"/>
            <p:cNvSpPr txBox="1"/>
            <p:nvPr/>
          </p:nvSpPr>
          <p:spPr>
            <a:xfrm>
              <a:off x="5858516" y="5214470"/>
              <a:ext cx="2285469" cy="3698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fr-FR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Baskerville Old Face" pitchFamily="18" charset="0"/>
                </a:rPr>
                <a:t>Yeux Rouges encadrés</a:t>
              </a:r>
              <a:endParaRPr lang="fr-FR" dirty="0">
                <a:solidFill>
                  <a:schemeClr val="accent6">
                    <a:lumMod val="60000"/>
                    <a:lumOff val="40000"/>
                  </a:schemeClr>
                </a:solidFill>
                <a:latin typeface="Baskerville Old Face" pitchFamily="18" charset="0"/>
              </a:endParaRPr>
            </a:p>
          </p:txBody>
        </p:sp>
      </p:grpSp>
      <p:sp>
        <p:nvSpPr>
          <p:cNvPr id="20" name="Espace réservé du numéro de diapositive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5951E2-5A9A-400F-9E9F-8621AAB4B2A2}" type="slidenum">
              <a:rPr lang="en-US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57313" y="214313"/>
            <a:ext cx="7467600" cy="560387"/>
          </a:xfrm>
        </p:spPr>
        <p:txBody>
          <a:bodyPr>
            <a:normAutofit fontScale="90000"/>
          </a:bodyPr>
          <a:lstStyle/>
          <a:p>
            <a:pPr algn="ctr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fr-FR" dirty="0" smtClean="0">
                <a:solidFill>
                  <a:schemeClr val="accent2">
                    <a:lumMod val="75000"/>
                  </a:schemeClr>
                </a:solidFill>
                <a:latin typeface="Baskerville Old Face" pitchFamily="18" charset="0"/>
              </a:rPr>
              <a:t>Plan de la Présentation </a:t>
            </a:r>
            <a:endParaRPr lang="fr-FR" dirty="0">
              <a:solidFill>
                <a:schemeClr val="accent2">
                  <a:lumMod val="75000"/>
                </a:schemeClr>
              </a:solidFill>
              <a:latin typeface="Baskerville Old Face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285875" y="1214438"/>
            <a:ext cx="7467600" cy="5214937"/>
          </a:xfrm>
        </p:spPr>
        <p:txBody>
          <a:bodyPr>
            <a:normAutofit fontScale="70000" lnSpcReduction="20000"/>
          </a:bodyPr>
          <a:lstStyle/>
          <a:p>
            <a:pPr marL="514350" indent="-514350" fontAlgn="auto">
              <a:spcBef>
                <a:spcPts val="1200"/>
              </a:spcBef>
              <a:spcAft>
                <a:spcPts val="1200"/>
              </a:spcAft>
              <a:buClr>
                <a:schemeClr val="accent2">
                  <a:lumMod val="75000"/>
                </a:schemeClr>
              </a:buClr>
              <a:buFont typeface="+mj-lt"/>
              <a:buAutoNum type="romanUcPeriod"/>
              <a:defRPr/>
            </a:pPr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Introduction</a:t>
            </a:r>
          </a:p>
          <a:p>
            <a:pPr marL="514350" indent="-514350" fontAlgn="auto">
              <a:spcBef>
                <a:spcPts val="1200"/>
              </a:spcBef>
              <a:spcAft>
                <a:spcPts val="1200"/>
              </a:spcAft>
              <a:buClr>
                <a:schemeClr val="accent2">
                  <a:lumMod val="75000"/>
                </a:schemeClr>
              </a:buClr>
              <a:buFont typeface="+mj-lt"/>
              <a:buAutoNum type="romanUcPeriod"/>
              <a:defRPr/>
            </a:pPr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Les Yeux Rouges: Causes Physiques</a:t>
            </a:r>
          </a:p>
          <a:p>
            <a:pPr marL="514350" indent="-514350" fontAlgn="auto">
              <a:spcBef>
                <a:spcPts val="1200"/>
              </a:spcBef>
              <a:spcAft>
                <a:spcPts val="1200"/>
              </a:spcAft>
              <a:buClr>
                <a:schemeClr val="accent2">
                  <a:lumMod val="75000"/>
                </a:schemeClr>
              </a:buClr>
              <a:buFont typeface="+mj-lt"/>
              <a:buAutoNum type="romanUcPeriod"/>
              <a:defRPr/>
            </a:pPr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Cahier de Charge</a:t>
            </a:r>
          </a:p>
          <a:p>
            <a:pPr marL="514350" indent="-514350" fontAlgn="auto">
              <a:spcBef>
                <a:spcPts val="1200"/>
              </a:spcBef>
              <a:spcAft>
                <a:spcPts val="1200"/>
              </a:spcAft>
              <a:buClr>
                <a:schemeClr val="accent2">
                  <a:lumMod val="75000"/>
                </a:schemeClr>
              </a:buClr>
              <a:buFont typeface="+mj-lt"/>
              <a:buAutoNum type="romanUcPeriod"/>
              <a:defRPr/>
            </a:pPr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Algorithme de Détection des Yeux Rouges</a:t>
            </a:r>
          </a:p>
          <a:p>
            <a:pPr marL="514350" indent="17463" fontAlgn="auto">
              <a:spcBef>
                <a:spcPts val="1200"/>
              </a:spcBef>
              <a:spcAft>
                <a:spcPts val="1200"/>
              </a:spcAft>
              <a:buClr>
                <a:schemeClr val="accent2">
                  <a:lumMod val="75000"/>
                </a:schemeClr>
              </a:buClr>
              <a:buFont typeface="Wingdings 2"/>
              <a:buAutoNum type="arabicPeriod"/>
              <a:defRPr/>
            </a:pPr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      Détection de Visages</a:t>
            </a:r>
          </a:p>
          <a:p>
            <a:pPr marL="514350" indent="17463" fontAlgn="auto">
              <a:spcBef>
                <a:spcPts val="1200"/>
              </a:spcBef>
              <a:spcAft>
                <a:spcPts val="1200"/>
              </a:spcAft>
              <a:buClr>
                <a:schemeClr val="accent2">
                  <a:lumMod val="75000"/>
                </a:schemeClr>
              </a:buClr>
              <a:buFont typeface="Wingdings 2"/>
              <a:buAutoNum type="arabicPeriod"/>
              <a:defRPr/>
            </a:pPr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      Détection des Yeux Rouges</a:t>
            </a:r>
          </a:p>
          <a:p>
            <a:pPr marL="571500" indent="-571500" fontAlgn="auto">
              <a:spcBef>
                <a:spcPts val="1200"/>
              </a:spcBef>
              <a:spcAft>
                <a:spcPts val="1200"/>
              </a:spcAft>
              <a:buClr>
                <a:schemeClr val="accent2">
                  <a:lumMod val="75000"/>
                </a:schemeClr>
              </a:buClr>
              <a:buFont typeface="+mj-lt"/>
              <a:buAutoNum type="romanUcPeriod" startAt="5"/>
              <a:defRPr/>
            </a:pPr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Algorithme de Correction des Yeux Rouges</a:t>
            </a:r>
          </a:p>
          <a:p>
            <a:pPr marL="514350" indent="-514350" fontAlgn="auto">
              <a:spcBef>
                <a:spcPts val="1200"/>
              </a:spcBef>
              <a:spcAft>
                <a:spcPts val="1200"/>
              </a:spcAft>
              <a:buClr>
                <a:schemeClr val="accent2">
                  <a:lumMod val="75000"/>
                </a:schemeClr>
              </a:buClr>
              <a:buFont typeface="+mj-lt"/>
              <a:buAutoNum type="romanUcPeriod" startAt="5"/>
              <a:defRPr/>
            </a:pPr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Résultats et Perspectives</a:t>
            </a:r>
          </a:p>
          <a:p>
            <a:pPr marL="514350" indent="-514350" fontAlgn="auto">
              <a:spcBef>
                <a:spcPts val="1200"/>
              </a:spcBef>
              <a:spcAft>
                <a:spcPts val="1200"/>
              </a:spcAft>
              <a:buClr>
                <a:schemeClr val="accent2">
                  <a:lumMod val="75000"/>
                </a:schemeClr>
              </a:buClr>
              <a:buFont typeface="+mj-lt"/>
              <a:buAutoNum type="romanUcPeriod" startAt="5"/>
              <a:defRPr/>
            </a:pPr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Conclusion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fr-FR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5EC5F7-2184-47DB-8B71-66E5A1F07106}" type="slidenum">
              <a:rPr lang="en-US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 txBox="1">
            <a:spLocks/>
          </p:cNvSpPr>
          <p:nvPr/>
        </p:nvSpPr>
        <p:spPr>
          <a:xfrm>
            <a:off x="1428750" y="1000125"/>
            <a:ext cx="7407275" cy="1471613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marL="857250" indent="-857250" fontAlgn="auto">
              <a:spcBef>
                <a:spcPts val="1200"/>
              </a:spcBef>
              <a:spcAft>
                <a:spcPts val="1200"/>
              </a:spcAft>
              <a:buClr>
                <a:schemeClr val="accent2">
                  <a:lumMod val="75000"/>
                </a:schemeClr>
              </a:buClr>
              <a:buFont typeface="+mj-lt"/>
              <a:buAutoNum type="romanUcPeriod" startAt="5"/>
              <a:defRPr/>
            </a:pPr>
            <a:r>
              <a:rPr lang="fr-FR" sz="2800" dirty="0">
                <a:solidFill>
                  <a:schemeClr val="tx2">
                    <a:lumMod val="75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Baskerville Old Face" pitchFamily="18" charset="0"/>
                <a:ea typeface="+mj-ea"/>
                <a:cs typeface="+mj-cs"/>
              </a:rPr>
              <a:t>Algorithme de Correction des Yeux Rouges</a:t>
            </a:r>
          </a:p>
        </p:txBody>
      </p:sp>
      <p:pic>
        <p:nvPicPr>
          <p:cNvPr id="8" name="Image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3286124"/>
            <a:ext cx="2692619" cy="19391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28750" y="1143000"/>
            <a:ext cx="7497763" cy="4800600"/>
          </a:xfrm>
        </p:spPr>
        <p:txBody>
          <a:bodyPr>
            <a:normAutofit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fr-FR" sz="2600" u="sng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skerville Old Face" pitchFamily="18" charset="0"/>
            </a:endParaRPr>
          </a:p>
          <a:p>
            <a:pPr marL="365760" indent="-283464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Wingdings 2"/>
              <a:buChar char=""/>
              <a:defRPr/>
            </a:pPr>
            <a:r>
              <a:rPr lang="fr-FR" sz="2600" u="sng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Objectif: </a:t>
            </a:r>
            <a:r>
              <a:rPr lang="fr-FR" sz="2600" dirty="0" smtClean="0">
                <a:solidFill>
                  <a:schemeClr val="accent2">
                    <a:lumMod val="75000"/>
                  </a:schemeClr>
                </a:solidFill>
                <a:latin typeface="Baskerville Old Face" pitchFamily="18" charset="0"/>
              </a:rPr>
              <a:t>  </a:t>
            </a:r>
            <a:r>
              <a:rPr lang="fr-FR" sz="2400" dirty="0" smtClean="0">
                <a:latin typeface="Baskerville Old Face" pitchFamily="18" charset="0"/>
              </a:rPr>
              <a:t>Restauration de la couleur  originale des yeux.</a:t>
            </a:r>
          </a:p>
          <a:p>
            <a:pPr marL="365760" indent="-283464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Wingdings 2"/>
              <a:buChar char=""/>
              <a:defRPr/>
            </a:pPr>
            <a:endParaRPr lang="fr-FR" sz="2400" u="sng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skerville Old Face" pitchFamily="18" charset="0"/>
            </a:endParaRPr>
          </a:p>
          <a:p>
            <a:pPr marL="365760" indent="-283464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Wingdings 2"/>
              <a:buChar char=""/>
              <a:defRPr/>
            </a:pPr>
            <a:r>
              <a:rPr lang="fr-FR" sz="2600" u="sng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Principe: </a:t>
            </a:r>
            <a:r>
              <a:rPr lang="fr-FR" sz="2600" dirty="0" smtClean="0">
                <a:solidFill>
                  <a:schemeClr val="accent2">
                    <a:lumMod val="75000"/>
                  </a:schemeClr>
                </a:solidFill>
                <a:latin typeface="Baskerville Old Face" pitchFamily="18" charset="0"/>
              </a:rPr>
              <a:t>  </a:t>
            </a:r>
            <a:r>
              <a:rPr lang="fr-FR" sz="2400" dirty="0" smtClean="0">
                <a:latin typeface="Baskerville Old Face" pitchFamily="18" charset="0"/>
              </a:rPr>
              <a:t>Déterminer la couleur réelle des yeux à partir de l’intensité du rouge.</a:t>
            </a:r>
          </a:p>
          <a:p>
            <a:pPr marL="365760" indent="-283464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Wingdings 2"/>
              <a:buChar char=""/>
              <a:defRPr/>
            </a:pPr>
            <a:endParaRPr lang="fr-FR" sz="2400" u="sng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skerville Old Face" pitchFamily="18" charset="0"/>
            </a:endParaRPr>
          </a:p>
          <a:p>
            <a:pPr marL="365760" indent="-283464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Wingdings 2"/>
              <a:buChar char=""/>
              <a:defRPr/>
            </a:pPr>
            <a:r>
              <a:rPr lang="fr-FR" sz="2600" u="sng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Démarche:</a:t>
            </a:r>
          </a:p>
          <a:p>
            <a:pPr marL="1347788" lvl="1" indent="-447675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fr-FR" sz="2400" dirty="0" smtClean="0">
                <a:latin typeface="Baskerville Old Face" pitchFamily="18" charset="0"/>
              </a:rPr>
              <a:t>Seuillage et lissage du masque.</a:t>
            </a:r>
          </a:p>
          <a:p>
            <a:pPr marL="1347788" lvl="1" indent="-447675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fr-FR" sz="2400" dirty="0" smtClean="0">
                <a:latin typeface="Baskerville Old Face" pitchFamily="18" charset="0"/>
              </a:rPr>
              <a:t>Correction de la couleur des yeux rouges</a:t>
            </a:r>
            <a:endParaRPr lang="fr-FR" sz="2400" dirty="0" smtClean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1281113" y="357188"/>
            <a:ext cx="8077200" cy="1143000"/>
          </a:xfrm>
        </p:spPr>
        <p:txBody>
          <a:bodyPr>
            <a:normAutofit fontScale="90000"/>
          </a:bodyPr>
          <a:lstStyle/>
          <a:p>
            <a:pPr marL="857250" indent="-857250" fontAlgn="auto">
              <a:spcAft>
                <a:spcPts val="0"/>
              </a:spcAft>
              <a:buFont typeface="+mj-lt"/>
              <a:buAutoNum type="romanUcPeriod" startAt="5"/>
              <a:defRPr/>
            </a:pPr>
            <a:r>
              <a:rPr lang="fr-FR" sz="3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Algorithme de Correction des Yeux Rouges:</a:t>
            </a:r>
            <a:r>
              <a:rPr lang="fr-FR" sz="4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/>
            </a:r>
            <a:br>
              <a:rPr lang="fr-FR" sz="4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</a:br>
            <a:endParaRPr lang="fr-FR" dirty="0">
              <a:solidFill>
                <a:schemeClr val="tx2">
                  <a:satMod val="130000"/>
                </a:schemeClr>
              </a:solidFill>
              <a:latin typeface="Baskerville Old Face" pitchFamily="18" charset="0"/>
            </a:endParaRP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225D3F-64FC-4032-9255-408256EC7CDF}" type="slidenum">
              <a:rPr lang="en-US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28860" y="4143380"/>
            <a:ext cx="5500726" cy="50006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28750" y="1143000"/>
            <a:ext cx="7497763" cy="4800600"/>
          </a:xfrm>
        </p:spPr>
        <p:txBody>
          <a:bodyPr>
            <a:normAutofit/>
          </a:bodyPr>
          <a:lstStyle/>
          <a:p>
            <a:pPr marL="596646" lvl="1" indent="-514350" fontAlgn="auto">
              <a:spcBef>
                <a:spcPts val="600"/>
              </a:spcBef>
              <a:spcAft>
                <a:spcPts val="0"/>
              </a:spcAft>
              <a:buClrTx/>
              <a:buSzPct val="80000"/>
              <a:buFont typeface="+mj-lt"/>
              <a:buAutoNum type="alphaLcPeriod"/>
              <a:defRPr/>
            </a:pPr>
            <a:r>
              <a:rPr lang="fr-FR" sz="2200" dirty="0" smtClean="0">
                <a:solidFill>
                  <a:schemeClr val="accent2">
                    <a:lumMod val="50000"/>
                  </a:schemeClr>
                </a:solidFill>
                <a:latin typeface="Baskerville Old Face" pitchFamily="18" charset="0"/>
              </a:rPr>
              <a:t> </a:t>
            </a:r>
            <a:r>
              <a:rPr lang="fr-FR" sz="2200" dirty="0" smtClean="0">
                <a:latin typeface="Baskerville Old Face" pitchFamily="18" charset="0"/>
              </a:rPr>
              <a:t>Seuillage et lissage du masque :</a:t>
            </a:r>
          </a:p>
          <a:p>
            <a:pPr marL="596646" lvl="1" indent="-514350" fontAlgn="auto">
              <a:spcBef>
                <a:spcPts val="600"/>
              </a:spcBef>
              <a:spcAft>
                <a:spcPts val="0"/>
              </a:spcAft>
              <a:buClrTx/>
              <a:buSzPct val="80000"/>
              <a:buFont typeface="Verdana"/>
              <a:buNone/>
              <a:defRPr/>
            </a:pPr>
            <a:endParaRPr lang="fr-FR" sz="2000" dirty="0" smtClean="0">
              <a:latin typeface="Baskerville Old Face" pitchFamily="18" charset="0"/>
            </a:endParaRPr>
          </a:p>
          <a:p>
            <a:pPr marL="1441450" lvl="1" indent="-514350" fontAlgn="auto">
              <a:spcBef>
                <a:spcPts val="600"/>
              </a:spcBef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SzPct val="80000"/>
              <a:buFont typeface="Wingdings" pitchFamily="2" charset="2"/>
              <a:buChar char="Ø"/>
              <a:defRPr/>
            </a:pPr>
            <a:r>
              <a:rPr lang="fr-FR" sz="1800" dirty="0" smtClean="0">
                <a:latin typeface="Baskerville Old Face" pitchFamily="18" charset="0"/>
              </a:rPr>
              <a:t>Rouge vif: un filtre gaussien de noyau 7 * 7.</a:t>
            </a:r>
          </a:p>
          <a:p>
            <a:pPr marL="1441450" lvl="1" indent="-514350" fontAlgn="auto">
              <a:spcBef>
                <a:spcPts val="600"/>
              </a:spcBef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SzPct val="80000"/>
              <a:buFont typeface="Wingdings" pitchFamily="2" charset="2"/>
              <a:buChar char="Ø"/>
              <a:defRPr/>
            </a:pPr>
            <a:r>
              <a:rPr lang="fr-FR" sz="1800" dirty="0" smtClean="0">
                <a:latin typeface="Baskerville Old Face" pitchFamily="18" charset="0"/>
              </a:rPr>
              <a:t>Rouge faible: un filtre gaussien de noyau 14 * 14.	</a:t>
            </a:r>
          </a:p>
          <a:p>
            <a:pPr marL="1441450" lvl="1" indent="-514350" fontAlgn="auto">
              <a:spcBef>
                <a:spcPts val="600"/>
              </a:spcBef>
              <a:spcAft>
                <a:spcPts val="0"/>
              </a:spcAft>
              <a:buClrTx/>
              <a:buSzPct val="80000"/>
              <a:buFont typeface="Verdana"/>
              <a:buNone/>
              <a:defRPr/>
            </a:pPr>
            <a:endParaRPr lang="fr-FR" sz="1800" dirty="0" smtClean="0">
              <a:latin typeface="Baskerville Old Face" pitchFamily="18" charset="0"/>
            </a:endParaRPr>
          </a:p>
          <a:p>
            <a:pPr marL="1441450" lvl="1" indent="-514350" fontAlgn="auto">
              <a:spcBef>
                <a:spcPts val="600"/>
              </a:spcBef>
              <a:spcAft>
                <a:spcPts val="0"/>
              </a:spcAft>
              <a:buClrTx/>
              <a:buSzPct val="80000"/>
              <a:buFont typeface="Verdana"/>
              <a:buNone/>
              <a:defRPr/>
            </a:pPr>
            <a:endParaRPr lang="fr-FR" sz="1800" dirty="0" smtClean="0">
              <a:latin typeface="Baskerville Old Face" pitchFamily="18" charset="0"/>
            </a:endParaRPr>
          </a:p>
          <a:p>
            <a:pPr marL="596646" indent="-514350" fontAlgn="auto"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+mj-lt"/>
              <a:buAutoNum type="alphaLcPeriod" startAt="2"/>
              <a:defRPr/>
            </a:pPr>
            <a:r>
              <a:rPr lang="fr-FR" sz="2200" dirty="0" smtClean="0">
                <a:latin typeface="Baskerville Old Face" pitchFamily="18" charset="0"/>
              </a:rPr>
              <a:t>Correction de la couleur des yeux rouges :</a:t>
            </a:r>
          </a:p>
          <a:p>
            <a:pPr marL="596646" indent="-514350" fontAlgn="auto">
              <a:spcAft>
                <a:spcPts val="0"/>
              </a:spcAft>
              <a:buClrTx/>
              <a:buFont typeface="Wingdings 2"/>
              <a:buNone/>
              <a:defRPr/>
            </a:pPr>
            <a:r>
              <a:rPr lang="fr-FR" sz="2200" dirty="0" smtClean="0">
                <a:latin typeface="Baskerville Old Face" pitchFamily="18" charset="0"/>
              </a:rPr>
              <a:t>	</a:t>
            </a:r>
          </a:p>
          <a:p>
            <a:pPr marL="365760" indent="-283464" algn="ctr" fontAlgn="auto">
              <a:lnSpc>
                <a:spcPct val="115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en-US" sz="1800" b="1" dirty="0" err="1" smtClean="0">
                <a:solidFill>
                  <a:schemeClr val="accent5">
                    <a:lumMod val="50000"/>
                  </a:schemeClr>
                </a:solidFill>
                <a:latin typeface="Baskerville Old Face" pitchFamily="18" charset="0"/>
                <a:ea typeface="Times New Roman"/>
                <a:cs typeface="Times New Roman"/>
              </a:rPr>
              <a:t>R</a:t>
            </a:r>
            <a:r>
              <a:rPr lang="en-US" sz="1800" b="1" baseline="-25000" dirty="0" err="1" smtClean="0">
                <a:solidFill>
                  <a:schemeClr val="accent5">
                    <a:lumMod val="50000"/>
                  </a:schemeClr>
                </a:solidFill>
                <a:latin typeface="Baskerville Old Face" pitchFamily="18" charset="0"/>
                <a:ea typeface="Times New Roman"/>
                <a:cs typeface="Times New Roman"/>
              </a:rPr>
              <a:t>new</a:t>
            </a:r>
            <a:r>
              <a:rPr lang="en-US" sz="1800" b="1" dirty="0" smtClean="0">
                <a:solidFill>
                  <a:schemeClr val="accent5">
                    <a:lumMod val="50000"/>
                  </a:schemeClr>
                </a:solidFill>
                <a:latin typeface="Baskerville Old Face" pitchFamily="18" charset="0"/>
                <a:ea typeface="Times New Roman"/>
                <a:cs typeface="Times New Roman"/>
              </a:rPr>
              <a:t> = </a:t>
            </a:r>
            <a:r>
              <a:rPr lang="en-US" sz="1800" b="1" dirty="0" err="1" smtClean="0">
                <a:solidFill>
                  <a:schemeClr val="accent5">
                    <a:lumMod val="50000"/>
                  </a:schemeClr>
                </a:solidFill>
                <a:latin typeface="Baskerville Old Face" pitchFamily="18" charset="0"/>
                <a:ea typeface="Times New Roman"/>
                <a:cs typeface="Times New Roman"/>
              </a:rPr>
              <a:t>R</a:t>
            </a:r>
            <a:r>
              <a:rPr lang="en-US" sz="1800" b="1" baseline="-25000" dirty="0" err="1" smtClean="0">
                <a:solidFill>
                  <a:schemeClr val="accent5">
                    <a:lumMod val="50000"/>
                  </a:schemeClr>
                </a:solidFill>
                <a:latin typeface="Baskerville Old Face" pitchFamily="18" charset="0"/>
                <a:ea typeface="Times New Roman"/>
                <a:cs typeface="Times New Roman"/>
              </a:rPr>
              <a:t>old</a:t>
            </a:r>
            <a:r>
              <a:rPr lang="en-US" sz="1800" b="1" dirty="0" smtClean="0">
                <a:solidFill>
                  <a:schemeClr val="accent5">
                    <a:lumMod val="50000"/>
                  </a:schemeClr>
                </a:solidFill>
                <a:latin typeface="Baskerville Old Face" pitchFamily="18" charset="0"/>
                <a:ea typeface="Times New Roman"/>
                <a:cs typeface="Times New Roman"/>
              </a:rPr>
              <a:t> * (1- </a:t>
            </a:r>
            <a:r>
              <a:rPr lang="en-US" sz="1800" b="1" dirty="0" err="1" smtClean="0">
                <a:solidFill>
                  <a:schemeClr val="accent5">
                    <a:lumMod val="50000"/>
                  </a:schemeClr>
                </a:solidFill>
                <a:latin typeface="Baskerville Old Face" pitchFamily="18" charset="0"/>
                <a:ea typeface="Times New Roman"/>
                <a:cs typeface="Times New Roman"/>
              </a:rPr>
              <a:t>Mask</a:t>
            </a:r>
            <a:r>
              <a:rPr lang="en-US" sz="1800" b="1" baseline="-25000" dirty="0" err="1" smtClean="0">
                <a:solidFill>
                  <a:schemeClr val="accent5">
                    <a:lumMod val="50000"/>
                  </a:schemeClr>
                </a:solidFill>
                <a:latin typeface="Baskerville Old Face" pitchFamily="18" charset="0"/>
                <a:ea typeface="Times New Roman"/>
                <a:cs typeface="Times New Roman"/>
              </a:rPr>
              <a:t>smooth</a:t>
            </a:r>
            <a:r>
              <a:rPr lang="en-US" sz="1800" b="1" dirty="0" smtClean="0">
                <a:solidFill>
                  <a:schemeClr val="accent5">
                    <a:lumMod val="50000"/>
                  </a:schemeClr>
                </a:solidFill>
                <a:latin typeface="Baskerville Old Face" pitchFamily="18" charset="0"/>
                <a:ea typeface="Times New Roman"/>
                <a:cs typeface="Times New Roman"/>
              </a:rPr>
              <a:t>) + </a:t>
            </a:r>
            <a:r>
              <a:rPr lang="en-US" sz="1800" b="1" dirty="0" err="1" smtClean="0">
                <a:solidFill>
                  <a:schemeClr val="accent5">
                    <a:lumMod val="50000"/>
                  </a:schemeClr>
                </a:solidFill>
                <a:latin typeface="Baskerville Old Face" pitchFamily="18" charset="0"/>
                <a:ea typeface="Times New Roman"/>
                <a:cs typeface="Times New Roman"/>
              </a:rPr>
              <a:t>Mask</a:t>
            </a:r>
            <a:r>
              <a:rPr lang="en-US" sz="1800" b="1" baseline="-25000" dirty="0" err="1" smtClean="0">
                <a:solidFill>
                  <a:schemeClr val="accent5">
                    <a:lumMod val="50000"/>
                  </a:schemeClr>
                </a:solidFill>
                <a:latin typeface="Baskerville Old Face" pitchFamily="18" charset="0"/>
                <a:ea typeface="Times New Roman"/>
                <a:cs typeface="Times New Roman"/>
              </a:rPr>
              <a:t>smooth</a:t>
            </a:r>
            <a:r>
              <a:rPr lang="en-US" sz="1800" b="1" dirty="0" smtClean="0">
                <a:solidFill>
                  <a:schemeClr val="accent5">
                    <a:lumMod val="50000"/>
                  </a:schemeClr>
                </a:solidFill>
                <a:latin typeface="Baskerville Old Face" pitchFamily="18" charset="0"/>
                <a:ea typeface="Times New Roman"/>
                <a:cs typeface="Times New Roman"/>
              </a:rPr>
              <a:t> * </a:t>
            </a:r>
            <a:r>
              <a:rPr lang="en-US" sz="1800" b="1" dirty="0" err="1" smtClean="0">
                <a:solidFill>
                  <a:schemeClr val="accent5">
                    <a:lumMod val="50000"/>
                  </a:schemeClr>
                </a:solidFill>
                <a:latin typeface="Baskerville Old Face" pitchFamily="18" charset="0"/>
                <a:ea typeface="Times New Roman"/>
                <a:cs typeface="Times New Roman"/>
              </a:rPr>
              <a:t>R</a:t>
            </a:r>
            <a:r>
              <a:rPr lang="en-US" sz="1800" b="1" baseline="-25000" dirty="0" err="1" smtClean="0">
                <a:solidFill>
                  <a:schemeClr val="accent5">
                    <a:lumMod val="50000"/>
                  </a:schemeClr>
                </a:solidFill>
                <a:latin typeface="Baskerville Old Face" pitchFamily="18" charset="0"/>
                <a:ea typeface="Times New Roman"/>
                <a:cs typeface="Times New Roman"/>
              </a:rPr>
              <a:t>mch</a:t>
            </a:r>
            <a:endParaRPr lang="fr-FR" sz="1800" b="1" dirty="0" smtClean="0">
              <a:solidFill>
                <a:schemeClr val="accent5">
                  <a:lumMod val="50000"/>
                </a:schemeClr>
              </a:solidFill>
              <a:latin typeface="Baskerville Old Face" pitchFamily="18" charset="0"/>
              <a:ea typeface="Times New Roman"/>
              <a:cs typeface="Times New Roman"/>
            </a:endParaRPr>
          </a:p>
          <a:p>
            <a:pPr marL="365760" indent="-283464" fontAlgn="auto">
              <a:lnSpc>
                <a:spcPct val="300000"/>
              </a:lnSpc>
              <a:spcBef>
                <a:spcPts val="1200"/>
              </a:spcBef>
              <a:spcAft>
                <a:spcPts val="1000"/>
              </a:spcAft>
              <a:buFont typeface="Wingdings 2"/>
              <a:buNone/>
              <a:defRPr/>
            </a:pPr>
            <a:r>
              <a:rPr lang="en-US" sz="2000" dirty="0" smtClean="0">
                <a:solidFill>
                  <a:srgbClr val="32391C"/>
                </a:solidFill>
                <a:latin typeface="Baskerville Old Face" pitchFamily="18" charset="0"/>
                <a:ea typeface="Times New Roman"/>
                <a:cs typeface="Times New Roman"/>
              </a:rPr>
              <a:t>			Avec:  </a:t>
            </a:r>
            <a:r>
              <a:rPr lang="en-US" sz="1600" dirty="0" err="1" smtClean="0">
                <a:solidFill>
                  <a:schemeClr val="accent5">
                    <a:lumMod val="50000"/>
                  </a:schemeClr>
                </a:solidFill>
                <a:latin typeface="Baskerville Old Face" pitchFamily="18" charset="0"/>
                <a:ea typeface="Times New Roman"/>
                <a:cs typeface="Times New Roman"/>
              </a:rPr>
              <a:t>Rmch</a:t>
            </a:r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latin typeface="Baskerville Old Face" pitchFamily="18" charset="0"/>
                <a:ea typeface="Times New Roman"/>
                <a:cs typeface="Times New Roman"/>
              </a:rPr>
              <a:t> = </a:t>
            </a:r>
            <a:r>
              <a:rPr lang="en-US" sz="1600" dirty="0" err="1" smtClean="0">
                <a:solidFill>
                  <a:schemeClr val="accent5">
                    <a:lumMod val="50000"/>
                  </a:schemeClr>
                </a:solidFill>
                <a:latin typeface="Baskerville Old Face" pitchFamily="18" charset="0"/>
                <a:ea typeface="Times New Roman"/>
                <a:cs typeface="Times New Roman"/>
              </a:rPr>
              <a:t>moyenne</a:t>
            </a:r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latin typeface="Baskerville Old Face" pitchFamily="18" charset="0"/>
                <a:ea typeface="Times New Roman"/>
                <a:cs typeface="Times New Roman"/>
              </a:rPr>
              <a:t> (G,B)</a:t>
            </a:r>
            <a:endParaRPr lang="fr-FR" sz="1600" dirty="0" smtClean="0">
              <a:solidFill>
                <a:schemeClr val="accent5">
                  <a:lumMod val="50000"/>
                </a:schemeClr>
              </a:solidFill>
              <a:latin typeface="Baskerville Old Face" pitchFamily="18" charset="0"/>
              <a:ea typeface="Times New Roman"/>
              <a:cs typeface="Times New Roman"/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endParaRPr lang="fr-FR" sz="2400" dirty="0" smtClean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1281113" y="357188"/>
            <a:ext cx="8077200" cy="1143000"/>
          </a:xfrm>
        </p:spPr>
        <p:txBody>
          <a:bodyPr>
            <a:normAutofit fontScale="90000"/>
          </a:bodyPr>
          <a:lstStyle/>
          <a:p>
            <a:pPr marL="857250" indent="-857250" fontAlgn="auto">
              <a:spcAft>
                <a:spcPts val="0"/>
              </a:spcAft>
              <a:buFont typeface="+mj-lt"/>
              <a:buAutoNum type="romanUcPeriod" startAt="5"/>
              <a:defRPr/>
            </a:pPr>
            <a:r>
              <a:rPr lang="fr-FR" sz="3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Algorithme de Correction des Yeux Rouges:</a:t>
            </a:r>
            <a:r>
              <a:rPr lang="fr-FR" sz="4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/>
            </a:r>
            <a:br>
              <a:rPr lang="fr-FR" sz="4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</a:br>
            <a:endParaRPr lang="fr-FR" dirty="0">
              <a:solidFill>
                <a:schemeClr val="tx2">
                  <a:satMod val="130000"/>
                </a:schemeClr>
              </a:solidFill>
              <a:latin typeface="Baskerville Old Face" pitchFamily="18" charset="0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E3CBC3-F134-438D-BFC7-1017E7433373}" type="slidenum">
              <a:rPr lang="en-US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1281113" y="357188"/>
            <a:ext cx="8077200" cy="1143000"/>
          </a:xfrm>
        </p:spPr>
        <p:txBody>
          <a:bodyPr>
            <a:normAutofit fontScale="90000"/>
          </a:bodyPr>
          <a:lstStyle/>
          <a:p>
            <a:pPr marL="857250" indent="-857250" fontAlgn="auto">
              <a:spcAft>
                <a:spcPts val="0"/>
              </a:spcAft>
              <a:buFont typeface="+mj-lt"/>
              <a:buAutoNum type="romanUcPeriod" startAt="5"/>
              <a:defRPr/>
            </a:pPr>
            <a:r>
              <a:rPr lang="fr-FR" sz="3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Algorithme de Correction des Yeux Rouges:</a:t>
            </a:r>
            <a:r>
              <a:rPr lang="fr-FR" sz="4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/>
            </a:r>
            <a:br>
              <a:rPr lang="fr-FR" sz="4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</a:br>
            <a:endParaRPr lang="fr-FR" dirty="0">
              <a:solidFill>
                <a:schemeClr val="tx2">
                  <a:satMod val="130000"/>
                </a:schemeClr>
              </a:solidFill>
              <a:latin typeface="Baskerville Old Face" pitchFamily="18" charset="0"/>
            </a:endParaRP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1125538"/>
            <a:ext cx="3514725" cy="255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ZoneTexte 6"/>
          <p:cNvSpPr txBox="1"/>
          <p:nvPr/>
        </p:nvSpPr>
        <p:spPr>
          <a:xfrm>
            <a:off x="3714750" y="5500688"/>
            <a:ext cx="27146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>
                <a:solidFill>
                  <a:schemeClr val="accent6">
                    <a:lumMod val="60000"/>
                    <a:lumOff val="40000"/>
                  </a:schemeClr>
                </a:solidFill>
                <a:latin typeface="Baskerville Old Face" pitchFamily="18" charset="0"/>
              </a:rPr>
              <a:t>Image initiale</a:t>
            </a:r>
            <a:endParaRPr lang="fr-FR" dirty="0">
              <a:solidFill>
                <a:schemeClr val="accent6">
                  <a:lumMod val="60000"/>
                  <a:lumOff val="40000"/>
                </a:schemeClr>
              </a:solidFill>
              <a:latin typeface="Baskerville Old Face" pitchFamily="18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1268413"/>
            <a:ext cx="34290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ZoneTexte 12"/>
          <p:cNvSpPr txBox="1"/>
          <p:nvPr/>
        </p:nvSpPr>
        <p:spPr>
          <a:xfrm>
            <a:off x="3857625" y="5500688"/>
            <a:ext cx="233045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>
                <a:solidFill>
                  <a:schemeClr val="accent6">
                    <a:lumMod val="60000"/>
                    <a:lumOff val="40000"/>
                  </a:schemeClr>
                </a:solidFill>
                <a:latin typeface="Baskerville Old Face" pitchFamily="18" charset="0"/>
              </a:rPr>
              <a:t>Image corrigée</a:t>
            </a:r>
            <a:endParaRPr lang="fr-FR" dirty="0">
              <a:solidFill>
                <a:schemeClr val="accent6">
                  <a:lumMod val="60000"/>
                  <a:lumOff val="40000"/>
                </a:schemeClr>
              </a:solidFill>
              <a:latin typeface="Baskerville Old Face" pitchFamily="18" charset="0"/>
            </a:endParaRPr>
          </a:p>
        </p:txBody>
      </p:sp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E046B5-C3CB-4F22-9626-5191F98D97AC}" type="slidenum">
              <a:rPr lang="en-US"/>
              <a:pPr>
                <a:defRPr/>
              </a:pPr>
              <a:t>23</a:t>
            </a:fld>
            <a:endParaRPr lang="en-US"/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58888" y="3860800"/>
            <a:ext cx="3429000" cy="258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ZoneTexte 15"/>
          <p:cNvSpPr txBox="1"/>
          <p:nvPr/>
        </p:nvSpPr>
        <p:spPr>
          <a:xfrm>
            <a:off x="3500438" y="5500688"/>
            <a:ext cx="2881312" cy="3825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>
                <a:solidFill>
                  <a:schemeClr val="accent6">
                    <a:lumMod val="60000"/>
                    <a:lumOff val="40000"/>
                  </a:schemeClr>
                </a:solidFill>
                <a:latin typeface="Baskerville Old Face" pitchFamily="18" charset="0"/>
              </a:rPr>
              <a:t>Masque lissé</a:t>
            </a:r>
            <a:endParaRPr lang="fr-FR" dirty="0">
              <a:solidFill>
                <a:schemeClr val="accent6">
                  <a:lumMod val="60000"/>
                  <a:lumOff val="40000"/>
                </a:schemeClr>
              </a:solidFill>
              <a:latin typeface="Baskerville Old Face" pitchFamily="18" charset="0"/>
            </a:endParaRPr>
          </a:p>
        </p:txBody>
      </p: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5"/>
          <a:srcRect l="35123" t="42921" r="48483" b="49277"/>
          <a:stretch>
            <a:fillRect/>
          </a:stretch>
        </p:blipFill>
        <p:spPr bwMode="auto">
          <a:xfrm>
            <a:off x="5076825" y="4581525"/>
            <a:ext cx="3598863" cy="119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16" grpId="0"/>
      <p:bldP spid="16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/>
          <p:cNvSpPr txBox="1">
            <a:spLocks/>
          </p:cNvSpPr>
          <p:nvPr/>
        </p:nvSpPr>
        <p:spPr>
          <a:xfrm>
            <a:off x="2786063" y="1000125"/>
            <a:ext cx="7407275" cy="1471613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marL="857250" indent="-857250" fontAlgn="auto">
              <a:spcBef>
                <a:spcPts val="1200"/>
              </a:spcBef>
              <a:spcAft>
                <a:spcPts val="1200"/>
              </a:spcAft>
              <a:buClr>
                <a:schemeClr val="accent2">
                  <a:lumMod val="75000"/>
                </a:schemeClr>
              </a:buClr>
              <a:buFont typeface="+mj-lt"/>
              <a:buAutoNum type="romanUcPeriod" startAt="6"/>
              <a:defRPr/>
            </a:pPr>
            <a:r>
              <a:rPr lang="fr-FR" sz="3000" dirty="0">
                <a:solidFill>
                  <a:schemeClr val="tx2">
                    <a:lumMod val="75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Baskerville Old Face" pitchFamily="18" charset="0"/>
                <a:ea typeface="+mj-ea"/>
                <a:cs typeface="+mj-cs"/>
              </a:rPr>
              <a:t>Résultats et Perspectives</a:t>
            </a:r>
          </a:p>
        </p:txBody>
      </p:sp>
      <p:pic>
        <p:nvPicPr>
          <p:cNvPr id="5" name="Imag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3000372"/>
            <a:ext cx="2138285" cy="21756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/>
        </p:nvSpPr>
        <p:spPr>
          <a:xfrm>
            <a:off x="3429000" y="1916113"/>
            <a:ext cx="300037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>
                <a:solidFill>
                  <a:schemeClr val="accent3">
                    <a:lumMod val="75000"/>
                  </a:schemeClr>
                </a:solidFill>
                <a:latin typeface="Baskerville Old Face" pitchFamily="18" charset="0"/>
              </a:rPr>
              <a:t>Eclairage fort + Rouge Léger</a:t>
            </a:r>
            <a:endParaRPr lang="fr-FR" dirty="0">
              <a:latin typeface="+mn-lt"/>
            </a:endParaRPr>
          </a:p>
        </p:txBody>
      </p:sp>
      <p:sp>
        <p:nvSpPr>
          <p:cNvPr id="11" name="Titre 1"/>
          <p:cNvSpPr>
            <a:spLocks noGrp="1"/>
          </p:cNvSpPr>
          <p:nvPr>
            <p:ph type="title"/>
          </p:nvPr>
        </p:nvSpPr>
        <p:spPr>
          <a:xfrm>
            <a:off x="1281113" y="357188"/>
            <a:ext cx="7862887" cy="1143000"/>
          </a:xfrm>
        </p:spPr>
        <p:txBody>
          <a:bodyPr>
            <a:normAutofit fontScale="90000"/>
          </a:bodyPr>
          <a:lstStyle/>
          <a:p>
            <a:pPr marL="857250" indent="-857250" fontAlgn="auto">
              <a:spcAft>
                <a:spcPts val="0"/>
              </a:spcAft>
              <a:buFont typeface="+mj-lt"/>
              <a:buAutoNum type="romanUcPeriod" startAt="6"/>
              <a:defRPr/>
            </a:pPr>
            <a:r>
              <a:rPr lang="fr-FR" sz="3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Résultats et Perspectives:</a:t>
            </a:r>
            <a:r>
              <a:rPr lang="fr-FR" sz="4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/>
            </a:r>
            <a:br>
              <a:rPr lang="fr-FR" sz="4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</a:br>
            <a:endParaRPr lang="fr-FR" dirty="0">
              <a:solidFill>
                <a:schemeClr val="tx2">
                  <a:satMod val="130000"/>
                </a:schemeClr>
              </a:solidFill>
              <a:latin typeface="Baskerville Old Face" pitchFamily="18" charset="0"/>
            </a:endParaRPr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19234D-014E-4BF1-A490-AB0C37D54A65}" type="slidenum">
              <a:rPr lang="en-US"/>
              <a:pPr>
                <a:defRPr/>
              </a:pPr>
              <a:t>25</a:t>
            </a:fld>
            <a:endParaRPr lang="en-US"/>
          </a:p>
        </p:txBody>
      </p:sp>
      <p:pic>
        <p:nvPicPr>
          <p:cNvPr id="39940" name="Picture 2" descr="C:\Documents and Settings\Imen\Bureau\images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2838" y="2357438"/>
            <a:ext cx="2351087" cy="286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C:\Documents and Settings\Imen\Bureau\images\img1_ski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94075" y="2576513"/>
            <a:ext cx="2309813" cy="281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ZoneTexte 14"/>
          <p:cNvSpPr txBox="1"/>
          <p:nvPr/>
        </p:nvSpPr>
        <p:spPr>
          <a:xfrm>
            <a:off x="4071938" y="5962650"/>
            <a:ext cx="2071687" cy="323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500" dirty="0">
                <a:solidFill>
                  <a:schemeClr val="accent6">
                    <a:lumMod val="60000"/>
                    <a:lumOff val="40000"/>
                  </a:schemeClr>
                </a:solidFill>
                <a:latin typeface="Baskerville Old Face" pitchFamily="18" charset="0"/>
              </a:rPr>
              <a:t>Yeux Rouges Détectés</a:t>
            </a:r>
            <a:endParaRPr lang="fr-FR" sz="1500" dirty="0">
              <a:solidFill>
                <a:schemeClr val="accent6">
                  <a:lumMod val="60000"/>
                  <a:lumOff val="40000"/>
                </a:schemeClr>
              </a:solidFill>
              <a:latin typeface="Baskerville Old Face" pitchFamily="18" charset="0"/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3929063" y="5962650"/>
            <a:ext cx="2071687" cy="323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500" dirty="0">
                <a:solidFill>
                  <a:schemeClr val="accent6">
                    <a:lumMod val="60000"/>
                    <a:lumOff val="40000"/>
                  </a:schemeClr>
                </a:solidFill>
                <a:latin typeface="Baskerville Old Face" pitchFamily="18" charset="0"/>
              </a:rPr>
              <a:t>Régions de Peau</a:t>
            </a:r>
            <a:endParaRPr lang="fr-FR" sz="1500" dirty="0">
              <a:solidFill>
                <a:schemeClr val="accent6">
                  <a:lumMod val="60000"/>
                  <a:lumOff val="40000"/>
                </a:schemeClr>
              </a:solidFill>
              <a:latin typeface="Baskerville Old Face" pitchFamily="18" charset="0"/>
            </a:endParaRPr>
          </a:p>
        </p:txBody>
      </p:sp>
      <p:pic>
        <p:nvPicPr>
          <p:cNvPr id="1030" name="Picture 6" descr="C:\Documents and Settings\Imen\Bureau\images\img1_rednes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50" y="2786063"/>
            <a:ext cx="2357438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ZoneTexte 18"/>
          <p:cNvSpPr txBox="1"/>
          <p:nvPr/>
        </p:nvSpPr>
        <p:spPr>
          <a:xfrm>
            <a:off x="4071938" y="5962650"/>
            <a:ext cx="2071687" cy="323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500" dirty="0">
                <a:solidFill>
                  <a:schemeClr val="accent6">
                    <a:lumMod val="60000"/>
                    <a:lumOff val="40000"/>
                  </a:schemeClr>
                </a:solidFill>
                <a:latin typeface="Baskerville Old Face" pitchFamily="18" charset="0"/>
              </a:rPr>
              <a:t>Image </a:t>
            </a:r>
            <a:r>
              <a:rPr lang="fr-FR" sz="15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Baskerville Old Face" pitchFamily="18" charset="0"/>
              </a:rPr>
              <a:t>Redness</a:t>
            </a:r>
            <a:endParaRPr lang="fr-FR" sz="1500" dirty="0">
              <a:solidFill>
                <a:schemeClr val="accent6">
                  <a:lumMod val="60000"/>
                  <a:lumOff val="40000"/>
                </a:schemeClr>
              </a:solidFill>
              <a:latin typeface="Baskerville Old Face" pitchFamily="18" charset="0"/>
            </a:endParaRPr>
          </a:p>
        </p:txBody>
      </p:sp>
      <p:pic>
        <p:nvPicPr>
          <p:cNvPr id="2" name="Picture 2" descr="C:\Documents and Settings\Imen\Bureau\images\img1_mask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75" y="3000375"/>
            <a:ext cx="2214563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C:\Documents and Settings\Imen\Bureau\images\img1_reddetected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71938" y="2857500"/>
            <a:ext cx="2347912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ZoneTexte 13"/>
          <p:cNvSpPr txBox="1"/>
          <p:nvPr/>
        </p:nvSpPr>
        <p:spPr>
          <a:xfrm>
            <a:off x="3786188" y="5962650"/>
            <a:ext cx="2481262" cy="323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500" dirty="0">
                <a:solidFill>
                  <a:schemeClr val="accent6">
                    <a:lumMod val="60000"/>
                    <a:lumOff val="40000"/>
                  </a:schemeClr>
                </a:solidFill>
                <a:latin typeface="Baskerville Old Face" pitchFamily="18" charset="0"/>
              </a:rPr>
              <a:t>Masque des Yeux Rouges</a:t>
            </a:r>
            <a:endParaRPr lang="fr-FR" sz="1500" dirty="0">
              <a:solidFill>
                <a:schemeClr val="accent6">
                  <a:lumMod val="60000"/>
                  <a:lumOff val="40000"/>
                </a:schemeClr>
              </a:solidFill>
              <a:latin typeface="Baskerville Old Face" pitchFamily="18" charset="0"/>
            </a:endParaRPr>
          </a:p>
        </p:txBody>
      </p:sp>
      <p:pic>
        <p:nvPicPr>
          <p:cNvPr id="1027" name="Picture 3" descr="C:\Documents and Settings\Imen\Bureau\images\img2_corrected.jpg"/>
          <p:cNvPicPr>
            <a:picLocks noGrp="1" noChangeAspect="1" noChangeArrowheads="1"/>
          </p:cNvPicPr>
          <p:nvPr>
            <p:ph idx="1"/>
          </p:nvPr>
        </p:nvPicPr>
        <p:blipFill>
          <a:blip r:embed="rId7"/>
          <a:srcRect/>
          <a:stretch>
            <a:fillRect/>
          </a:stretch>
        </p:blipFill>
        <p:spPr>
          <a:xfrm>
            <a:off x="3643313" y="2571750"/>
            <a:ext cx="2449512" cy="2981325"/>
          </a:xfrm>
        </p:spPr>
      </p:pic>
      <p:sp>
        <p:nvSpPr>
          <p:cNvPr id="16" name="ZoneTexte 15"/>
          <p:cNvSpPr txBox="1"/>
          <p:nvPr/>
        </p:nvSpPr>
        <p:spPr>
          <a:xfrm>
            <a:off x="3857625" y="5962650"/>
            <a:ext cx="2481263" cy="323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500" dirty="0">
                <a:solidFill>
                  <a:schemeClr val="accent6">
                    <a:lumMod val="60000"/>
                    <a:lumOff val="40000"/>
                  </a:schemeClr>
                </a:solidFill>
                <a:latin typeface="Baskerville Old Face" pitchFamily="18" charset="0"/>
              </a:rPr>
              <a:t>Image Corrigée</a:t>
            </a:r>
            <a:endParaRPr lang="fr-FR" sz="1500" dirty="0">
              <a:solidFill>
                <a:schemeClr val="accent6">
                  <a:lumMod val="60000"/>
                  <a:lumOff val="40000"/>
                </a:schemeClr>
              </a:solidFill>
              <a:latin typeface="Baskerville Old Face" pitchFamily="18" charset="0"/>
            </a:endParaRPr>
          </a:p>
        </p:txBody>
      </p:sp>
      <p:sp>
        <p:nvSpPr>
          <p:cNvPr id="20" name="Espace réservé du contenu 2"/>
          <p:cNvSpPr txBox="1">
            <a:spLocks/>
          </p:cNvSpPr>
          <p:nvPr/>
        </p:nvSpPr>
        <p:spPr>
          <a:xfrm>
            <a:off x="1352550" y="1447800"/>
            <a:ext cx="7505700" cy="54102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96646" indent="-514350" fontAlgn="auto">
              <a:spcBef>
                <a:spcPts val="600"/>
              </a:spcBef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SzPct val="80000"/>
              <a:buFont typeface="+mj-lt"/>
              <a:buAutoNum type="arabicPeriod"/>
              <a:defRPr/>
            </a:pPr>
            <a:r>
              <a:rPr lang="fr-FR" sz="3200" dirty="0">
                <a:solidFill>
                  <a:schemeClr val="accent2">
                    <a:lumMod val="75000"/>
                  </a:schemeClr>
                </a:solidFill>
                <a:latin typeface="Baskerville Old Face" pitchFamily="18" charset="0"/>
              </a:rPr>
              <a:t>Résultats:</a:t>
            </a:r>
          </a:p>
          <a:p>
            <a:pPr marL="596646" indent="-514350" fontAlgn="auto">
              <a:spcBef>
                <a:spcPts val="60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80000"/>
              <a:buFont typeface="+mj-lt"/>
              <a:buAutoNum type="arabicPeriod"/>
              <a:defRPr/>
            </a:pPr>
            <a:endParaRPr lang="fr-FR" sz="3200" dirty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  <a:p>
            <a:pPr marL="596646" indent="-514350" fontAlgn="auto">
              <a:spcBef>
                <a:spcPts val="60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80000"/>
              <a:buFont typeface="+mj-lt"/>
              <a:buAutoNum type="arabicPeriod"/>
              <a:defRPr/>
            </a:pPr>
            <a:endParaRPr lang="fr-FR" sz="3200" dirty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  <a:p>
            <a:pPr marL="596646" indent="-514350" fontAlgn="auto">
              <a:spcBef>
                <a:spcPts val="60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80000"/>
              <a:buFont typeface="+mj-lt"/>
              <a:buAutoNum type="arabicPeriod"/>
              <a:defRPr/>
            </a:pPr>
            <a:endParaRPr lang="fr-FR" sz="3200" dirty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  <a:p>
            <a:pPr marL="596646" indent="-514350" fontAlgn="auto">
              <a:spcBef>
                <a:spcPts val="60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80000"/>
              <a:buFont typeface="+mj-lt"/>
              <a:buAutoNum type="arabicPeriod"/>
              <a:defRPr/>
            </a:pPr>
            <a:endParaRPr lang="fr-FR" sz="3200" dirty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  <a:p>
            <a:pPr marL="596646" indent="-514350" fontAlgn="auto">
              <a:spcBef>
                <a:spcPts val="60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80000"/>
              <a:buFont typeface="+mj-lt"/>
              <a:buAutoNum type="arabicPeriod"/>
              <a:defRPr/>
            </a:pPr>
            <a:endParaRPr lang="fr-FR" sz="3200" dirty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  <a:p>
            <a:pPr marL="596646" indent="-514350" fontAlgn="auto">
              <a:spcBef>
                <a:spcPts val="60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80000"/>
              <a:buFont typeface="+mj-lt"/>
              <a:buAutoNum type="arabicPeriod"/>
              <a:defRPr/>
            </a:pPr>
            <a:endParaRPr lang="fr-FR" sz="3200" dirty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  <a:p>
            <a:pPr marL="596646" indent="-514350" fontAlgn="auto">
              <a:spcBef>
                <a:spcPts val="60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80000"/>
              <a:buFont typeface="+mj-lt"/>
              <a:buAutoNum type="arabicPeriod"/>
              <a:defRPr/>
            </a:pPr>
            <a:endParaRPr lang="fr-FR" sz="3200" dirty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  <a:p>
            <a:pPr marL="365760" indent="-283464" algn="just" fontAlgn="auto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r>
              <a:rPr lang="fr-FR" sz="1500" i="1" dirty="0">
                <a:solidFill>
                  <a:srgbClr val="32391C"/>
                </a:solidFill>
                <a:latin typeface="Baskerville Old Face"/>
                <a:ea typeface="Calibri"/>
                <a:cs typeface="Times New Roman"/>
              </a:rPr>
              <a:t>				     </a:t>
            </a:r>
            <a:r>
              <a:rPr lang="fr-FR" sz="1500" dirty="0">
                <a:solidFill>
                  <a:schemeClr val="accent6">
                    <a:lumMod val="60000"/>
                    <a:lumOff val="40000"/>
                  </a:schemeClr>
                </a:solidFill>
                <a:latin typeface="Baskerville Old Face"/>
                <a:ea typeface="Times New Roman"/>
                <a:cs typeface="Times New Roman"/>
              </a:rPr>
              <a:t>Image Initiale </a:t>
            </a:r>
            <a:r>
              <a:rPr lang="fr-FR" sz="1500" dirty="0">
                <a:solidFill>
                  <a:srgbClr val="32391C"/>
                </a:solidFill>
                <a:latin typeface="Baskerville Old Face"/>
                <a:ea typeface="Times New Roman"/>
                <a:cs typeface="Times New Roman"/>
              </a:rPr>
              <a:t>	             </a:t>
            </a:r>
          </a:p>
          <a:p>
            <a:pPr marL="596646" indent="-514350" fontAlgn="auto">
              <a:spcBef>
                <a:spcPts val="60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80000"/>
              <a:buFont typeface="+mj-lt"/>
              <a:buAutoNum type="alphaLcPeriod"/>
              <a:defRPr/>
            </a:pPr>
            <a:endParaRPr lang="fr-FR" sz="3200" dirty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  <a:p>
            <a:pPr marL="596646" indent="-514350" fontAlgn="auto">
              <a:spcBef>
                <a:spcPts val="60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80000"/>
              <a:buFont typeface="+mj-lt"/>
              <a:buAutoNum type="alphaLcPeriod"/>
              <a:defRPr/>
            </a:pPr>
            <a:endParaRPr lang="fr-FR" sz="3200" dirty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7" grpId="0"/>
      <p:bldP spid="19" grpId="0"/>
      <p:bldP spid="14" grpId="0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Espace réservé du contenu 2"/>
          <p:cNvSpPr txBox="1">
            <a:spLocks/>
          </p:cNvSpPr>
          <p:nvPr/>
        </p:nvSpPr>
        <p:spPr>
          <a:xfrm>
            <a:off x="1357313" y="1447800"/>
            <a:ext cx="7505700" cy="54102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96646" indent="-514350" fontAlgn="auto">
              <a:spcBef>
                <a:spcPts val="600"/>
              </a:spcBef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SzPct val="80000"/>
              <a:buFont typeface="+mj-lt"/>
              <a:buAutoNum type="arabicPeriod"/>
              <a:defRPr/>
            </a:pPr>
            <a:r>
              <a:rPr lang="fr-FR" sz="3200" dirty="0">
                <a:solidFill>
                  <a:schemeClr val="accent2">
                    <a:lumMod val="75000"/>
                  </a:schemeClr>
                </a:solidFill>
                <a:latin typeface="Baskerville Old Face" pitchFamily="18" charset="0"/>
              </a:rPr>
              <a:t>Résultats:</a:t>
            </a:r>
          </a:p>
          <a:p>
            <a:pPr marL="596646" indent="-514350" fontAlgn="auto">
              <a:spcBef>
                <a:spcPts val="60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80000"/>
              <a:buFont typeface="+mj-lt"/>
              <a:buAutoNum type="arabicPeriod"/>
              <a:defRPr/>
            </a:pPr>
            <a:endParaRPr lang="fr-FR" sz="3200" dirty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  <a:p>
            <a:pPr marL="596646" indent="-514350" fontAlgn="auto">
              <a:spcBef>
                <a:spcPts val="60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80000"/>
              <a:buFont typeface="+mj-lt"/>
              <a:buAutoNum type="arabicPeriod"/>
              <a:defRPr/>
            </a:pPr>
            <a:endParaRPr lang="fr-FR" sz="3200" dirty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  <a:p>
            <a:pPr marL="596646" indent="-514350" fontAlgn="auto">
              <a:spcBef>
                <a:spcPts val="60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80000"/>
              <a:buFont typeface="+mj-lt"/>
              <a:buAutoNum type="arabicPeriod"/>
              <a:defRPr/>
            </a:pPr>
            <a:endParaRPr lang="fr-FR" sz="3200" dirty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  <a:p>
            <a:pPr marL="596646" indent="-514350" fontAlgn="auto">
              <a:spcBef>
                <a:spcPts val="60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80000"/>
              <a:buFont typeface="+mj-lt"/>
              <a:buAutoNum type="arabicPeriod"/>
              <a:defRPr/>
            </a:pPr>
            <a:endParaRPr lang="fr-FR" sz="3200" dirty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  <a:p>
            <a:pPr marL="596646" indent="-514350" fontAlgn="auto">
              <a:spcBef>
                <a:spcPts val="60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80000"/>
              <a:buFont typeface="+mj-lt"/>
              <a:buAutoNum type="arabicPeriod"/>
              <a:defRPr/>
            </a:pPr>
            <a:endParaRPr lang="fr-FR" sz="3200" dirty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  <a:p>
            <a:pPr marL="596646" indent="-514350" fontAlgn="auto">
              <a:spcBef>
                <a:spcPts val="60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80000"/>
              <a:buFont typeface="+mj-lt"/>
              <a:buAutoNum type="arabicPeriod"/>
              <a:defRPr/>
            </a:pPr>
            <a:endParaRPr lang="fr-FR" sz="3200" dirty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  <a:p>
            <a:pPr marL="596646" indent="-514350" fontAlgn="auto">
              <a:spcBef>
                <a:spcPts val="60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80000"/>
              <a:buFont typeface="+mj-lt"/>
              <a:buAutoNum type="arabicPeriod"/>
              <a:defRPr/>
            </a:pPr>
            <a:endParaRPr lang="fr-FR" sz="3200" dirty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  <a:p>
            <a:pPr marL="365760" indent="-283464" algn="just" fontAlgn="auto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r>
              <a:rPr lang="fr-FR" sz="1500" i="1" dirty="0">
                <a:solidFill>
                  <a:srgbClr val="32391C"/>
                </a:solidFill>
                <a:latin typeface="Baskerville Old Face"/>
                <a:ea typeface="Calibri"/>
                <a:cs typeface="Times New Roman"/>
              </a:rPr>
              <a:t>				     </a:t>
            </a:r>
            <a:r>
              <a:rPr lang="fr-FR" sz="1500" dirty="0">
                <a:solidFill>
                  <a:schemeClr val="accent6">
                    <a:lumMod val="60000"/>
                    <a:lumOff val="40000"/>
                  </a:schemeClr>
                </a:solidFill>
                <a:latin typeface="Baskerville Old Face"/>
                <a:ea typeface="Times New Roman"/>
                <a:cs typeface="Times New Roman"/>
              </a:rPr>
              <a:t>Image Initiale </a:t>
            </a:r>
            <a:r>
              <a:rPr lang="fr-FR" sz="1500" dirty="0">
                <a:solidFill>
                  <a:srgbClr val="32391C"/>
                </a:solidFill>
                <a:latin typeface="Baskerville Old Face"/>
                <a:ea typeface="Times New Roman"/>
                <a:cs typeface="Times New Roman"/>
              </a:rPr>
              <a:t>	             </a:t>
            </a:r>
          </a:p>
          <a:p>
            <a:pPr marL="596646" indent="-514350" fontAlgn="auto">
              <a:spcBef>
                <a:spcPts val="60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80000"/>
              <a:buFont typeface="+mj-lt"/>
              <a:buAutoNum type="alphaLcPeriod"/>
              <a:defRPr/>
            </a:pPr>
            <a:endParaRPr lang="fr-FR" sz="3200" dirty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  <a:p>
            <a:pPr marL="596646" indent="-514350" fontAlgn="auto">
              <a:spcBef>
                <a:spcPts val="60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80000"/>
              <a:buFont typeface="+mj-lt"/>
              <a:buAutoNum type="alphaLcPeriod"/>
              <a:defRPr/>
            </a:pPr>
            <a:endParaRPr lang="fr-FR" sz="3200" dirty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3500438" y="1916113"/>
            <a:ext cx="300037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>
                <a:solidFill>
                  <a:schemeClr val="accent3">
                    <a:lumMod val="75000"/>
                  </a:schemeClr>
                </a:solidFill>
                <a:latin typeface="Baskerville Old Face" pitchFamily="18" charset="0"/>
              </a:rPr>
              <a:t>Eclairage faible + Rouge Léger</a:t>
            </a:r>
            <a:endParaRPr lang="fr-FR" dirty="0">
              <a:latin typeface="+mn-lt"/>
            </a:endParaRPr>
          </a:p>
        </p:txBody>
      </p:sp>
      <p:sp>
        <p:nvSpPr>
          <p:cNvPr id="11" name="Titre 1"/>
          <p:cNvSpPr>
            <a:spLocks noGrp="1"/>
          </p:cNvSpPr>
          <p:nvPr>
            <p:ph type="title"/>
          </p:nvPr>
        </p:nvSpPr>
        <p:spPr>
          <a:xfrm>
            <a:off x="1281113" y="357188"/>
            <a:ext cx="7862887" cy="1143000"/>
          </a:xfrm>
        </p:spPr>
        <p:txBody>
          <a:bodyPr>
            <a:normAutofit fontScale="90000"/>
          </a:bodyPr>
          <a:lstStyle/>
          <a:p>
            <a:pPr marL="857250" indent="-857250" fontAlgn="auto">
              <a:spcAft>
                <a:spcPts val="0"/>
              </a:spcAft>
              <a:buFont typeface="+mj-lt"/>
              <a:buAutoNum type="romanUcPeriod" startAt="6"/>
              <a:defRPr/>
            </a:pPr>
            <a:r>
              <a:rPr lang="fr-FR" sz="3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Résultats et Perspectives:</a:t>
            </a:r>
            <a:r>
              <a:rPr lang="fr-FR" sz="4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/>
            </a:r>
            <a:br>
              <a:rPr lang="fr-FR" sz="4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</a:br>
            <a:endParaRPr lang="fr-FR" dirty="0">
              <a:solidFill>
                <a:schemeClr val="tx2">
                  <a:satMod val="130000"/>
                </a:schemeClr>
              </a:solidFill>
              <a:latin typeface="Baskerville Old Face" pitchFamily="18" charset="0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4071938" y="5962650"/>
            <a:ext cx="2071687" cy="323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500" dirty="0">
                <a:solidFill>
                  <a:schemeClr val="accent6">
                    <a:lumMod val="60000"/>
                    <a:lumOff val="40000"/>
                  </a:schemeClr>
                </a:solidFill>
                <a:latin typeface="Baskerville Old Face" pitchFamily="18" charset="0"/>
              </a:rPr>
              <a:t>Yeux Rouges Détectés</a:t>
            </a:r>
            <a:endParaRPr lang="fr-FR" sz="1500" dirty="0">
              <a:solidFill>
                <a:schemeClr val="accent6">
                  <a:lumMod val="60000"/>
                  <a:lumOff val="40000"/>
                </a:schemeClr>
              </a:solidFill>
              <a:latin typeface="Baskerville Old Face" pitchFamily="18" charset="0"/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3929063" y="5962650"/>
            <a:ext cx="2071687" cy="323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500" dirty="0">
                <a:solidFill>
                  <a:schemeClr val="accent6">
                    <a:lumMod val="60000"/>
                    <a:lumOff val="40000"/>
                  </a:schemeClr>
                </a:solidFill>
                <a:latin typeface="Baskerville Old Face" pitchFamily="18" charset="0"/>
              </a:rPr>
              <a:t>Régions de Peau</a:t>
            </a:r>
            <a:endParaRPr lang="fr-FR" sz="1500" dirty="0">
              <a:solidFill>
                <a:schemeClr val="accent6">
                  <a:lumMod val="60000"/>
                  <a:lumOff val="40000"/>
                </a:schemeClr>
              </a:solidFill>
              <a:latin typeface="Baskerville Old Face" pitchFamily="18" charset="0"/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4071938" y="5962650"/>
            <a:ext cx="2071687" cy="323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500" dirty="0">
                <a:solidFill>
                  <a:schemeClr val="accent6">
                    <a:lumMod val="60000"/>
                    <a:lumOff val="40000"/>
                  </a:schemeClr>
                </a:solidFill>
                <a:latin typeface="Baskerville Old Face" pitchFamily="18" charset="0"/>
              </a:rPr>
              <a:t>Image </a:t>
            </a:r>
            <a:r>
              <a:rPr lang="fr-FR" sz="15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Baskerville Old Face" pitchFamily="18" charset="0"/>
              </a:rPr>
              <a:t>Redness</a:t>
            </a:r>
            <a:endParaRPr lang="fr-FR" sz="1500" dirty="0">
              <a:solidFill>
                <a:schemeClr val="accent6">
                  <a:lumMod val="60000"/>
                  <a:lumOff val="40000"/>
                </a:schemeClr>
              </a:solidFill>
              <a:latin typeface="Baskerville Old Face" pitchFamily="18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3786188" y="5962650"/>
            <a:ext cx="2481262" cy="323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500" dirty="0">
                <a:solidFill>
                  <a:schemeClr val="accent6">
                    <a:lumMod val="60000"/>
                    <a:lumOff val="40000"/>
                  </a:schemeClr>
                </a:solidFill>
                <a:latin typeface="Baskerville Old Face" pitchFamily="18" charset="0"/>
              </a:rPr>
              <a:t>Masque des Yeux Rouges</a:t>
            </a:r>
            <a:endParaRPr lang="fr-FR" sz="1500" dirty="0">
              <a:solidFill>
                <a:schemeClr val="accent6">
                  <a:lumMod val="60000"/>
                  <a:lumOff val="40000"/>
                </a:schemeClr>
              </a:solidFill>
              <a:latin typeface="Baskerville Old Face" pitchFamily="18" charset="0"/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3857625" y="5962650"/>
            <a:ext cx="2481263" cy="323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500" dirty="0">
                <a:solidFill>
                  <a:schemeClr val="accent6">
                    <a:lumMod val="60000"/>
                    <a:lumOff val="40000"/>
                  </a:schemeClr>
                </a:solidFill>
                <a:latin typeface="Baskerville Old Face" pitchFamily="18" charset="0"/>
              </a:rPr>
              <a:t>Image Corrigée</a:t>
            </a:r>
            <a:endParaRPr lang="fr-FR" sz="1500" dirty="0">
              <a:solidFill>
                <a:schemeClr val="accent6">
                  <a:lumMod val="60000"/>
                  <a:lumOff val="40000"/>
                </a:schemeClr>
              </a:solidFill>
              <a:latin typeface="Baskerville Old Face" pitchFamily="18" charset="0"/>
            </a:endParaRPr>
          </a:p>
        </p:txBody>
      </p:sp>
      <p:pic>
        <p:nvPicPr>
          <p:cNvPr id="40969" name="Picture 2" descr="C:\Documents and Settings\Imen\Bureau\images\img3.jpg"/>
          <p:cNvPicPr>
            <a:picLocks noChangeAspect="1" noChangeArrowheads="1"/>
          </p:cNvPicPr>
          <p:nvPr/>
        </p:nvPicPr>
        <p:blipFill>
          <a:blip r:embed="rId2"/>
          <a:srcRect b="16995"/>
          <a:stretch>
            <a:fillRect/>
          </a:stretch>
        </p:blipFill>
        <p:spPr bwMode="auto">
          <a:xfrm>
            <a:off x="3786188" y="2357438"/>
            <a:ext cx="2474912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C:\Documents and Settings\Imen\Bureau\images\img3_skin.jpg"/>
          <p:cNvPicPr>
            <a:picLocks noChangeAspect="1" noChangeArrowheads="1"/>
          </p:cNvPicPr>
          <p:nvPr/>
        </p:nvPicPr>
        <p:blipFill>
          <a:blip r:embed="rId3"/>
          <a:srcRect b="16174"/>
          <a:stretch>
            <a:fillRect/>
          </a:stretch>
        </p:blipFill>
        <p:spPr bwMode="auto">
          <a:xfrm>
            <a:off x="4000500" y="2571750"/>
            <a:ext cx="2500313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C:\Documents and Settings\Imen\Bureau\images\img3_redness.jpg"/>
          <p:cNvPicPr>
            <a:picLocks noChangeAspect="1" noChangeArrowheads="1"/>
          </p:cNvPicPr>
          <p:nvPr/>
        </p:nvPicPr>
        <p:blipFill>
          <a:blip r:embed="rId4"/>
          <a:srcRect b="7516"/>
          <a:stretch>
            <a:fillRect/>
          </a:stretch>
        </p:blipFill>
        <p:spPr bwMode="auto">
          <a:xfrm>
            <a:off x="3714750" y="2786063"/>
            <a:ext cx="2465388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 descr="C:\Documents and Settings\Imen\Bureau\images\img3_mask.jpg"/>
          <p:cNvPicPr>
            <a:picLocks noChangeAspect="1" noChangeArrowheads="1"/>
          </p:cNvPicPr>
          <p:nvPr/>
        </p:nvPicPr>
        <p:blipFill>
          <a:blip r:embed="rId5"/>
          <a:srcRect b="17790"/>
          <a:stretch>
            <a:fillRect/>
          </a:stretch>
        </p:blipFill>
        <p:spPr bwMode="auto">
          <a:xfrm>
            <a:off x="3357563" y="2643188"/>
            <a:ext cx="2500312" cy="292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 descr="C:\Documents and Settings\Imen\Bureau\images\img3_eyedetected.jpg"/>
          <p:cNvPicPr>
            <a:picLocks noChangeAspect="1" noChangeArrowheads="1"/>
          </p:cNvPicPr>
          <p:nvPr/>
        </p:nvPicPr>
        <p:blipFill>
          <a:blip r:embed="rId6"/>
          <a:srcRect b="17717"/>
          <a:stretch>
            <a:fillRect/>
          </a:stretch>
        </p:blipFill>
        <p:spPr bwMode="auto">
          <a:xfrm>
            <a:off x="3929063" y="2928938"/>
            <a:ext cx="2500312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 descr="C:\Documents and Settings\Imen\Bureau\images\img3_corrected.jpg"/>
          <p:cNvPicPr>
            <a:picLocks noChangeAspect="1" noChangeArrowheads="1"/>
          </p:cNvPicPr>
          <p:nvPr/>
        </p:nvPicPr>
        <p:blipFill>
          <a:blip r:embed="rId7"/>
          <a:srcRect l="6622" b="17267"/>
          <a:stretch>
            <a:fillRect/>
          </a:stretch>
        </p:blipFill>
        <p:spPr bwMode="auto">
          <a:xfrm>
            <a:off x="3643313" y="2500313"/>
            <a:ext cx="269875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7" grpId="0"/>
      <p:bldP spid="19" grpId="0"/>
      <p:bldP spid="14" grpId="0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Espace réservé du contenu 2"/>
          <p:cNvSpPr>
            <a:spLocks noGrp="1"/>
          </p:cNvSpPr>
          <p:nvPr>
            <p:ph idx="1"/>
          </p:nvPr>
        </p:nvSpPr>
        <p:spPr>
          <a:xfrm>
            <a:off x="1357313" y="1214438"/>
            <a:ext cx="7505700" cy="5072062"/>
          </a:xfrm>
        </p:spPr>
        <p:txBody>
          <a:bodyPr>
            <a:normAutofit/>
          </a:bodyPr>
          <a:lstStyle/>
          <a:p>
            <a:pPr marL="596646" indent="-514350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+mj-lt"/>
              <a:buAutoNum type="arabicPeriod"/>
              <a:defRPr/>
            </a:pPr>
            <a:r>
              <a:rPr lang="fr-FR" dirty="0" smtClean="0">
                <a:solidFill>
                  <a:schemeClr val="accent2">
                    <a:lumMod val="75000"/>
                  </a:schemeClr>
                </a:solidFill>
                <a:latin typeface="Baskerville Old Face" pitchFamily="18" charset="0"/>
              </a:rPr>
              <a:t>Résultats:</a:t>
            </a:r>
          </a:p>
          <a:p>
            <a:pPr marL="596646" indent="-514350" fontAlgn="auto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+mj-lt"/>
              <a:buAutoNum type="arabicPeriod"/>
              <a:defRPr/>
            </a:pPr>
            <a:endParaRPr lang="fr-FR" dirty="0" smtClean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  <a:p>
            <a:pPr marL="596646" indent="-514350" fontAlgn="auto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+mj-lt"/>
              <a:buAutoNum type="arabicPeriod"/>
              <a:defRPr/>
            </a:pPr>
            <a:endParaRPr lang="fr-FR" dirty="0" smtClean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  <a:p>
            <a:pPr marL="596646" indent="-514350" fontAlgn="auto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+mj-lt"/>
              <a:buAutoNum type="arabicPeriod"/>
              <a:defRPr/>
            </a:pPr>
            <a:endParaRPr lang="fr-FR" dirty="0" smtClean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  <a:p>
            <a:pPr marL="596646" indent="-514350" fontAlgn="auto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+mj-lt"/>
              <a:buAutoNum type="arabicPeriod"/>
              <a:defRPr/>
            </a:pPr>
            <a:endParaRPr lang="fr-FR" dirty="0" smtClean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  <a:p>
            <a:pPr marL="596646" indent="-514350" fontAlgn="auto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+mj-lt"/>
              <a:buAutoNum type="arabicPeriod"/>
              <a:defRPr/>
            </a:pPr>
            <a:endParaRPr lang="fr-FR" dirty="0" smtClean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  <a:p>
            <a:pPr marL="596646" indent="-514350" fontAlgn="auto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+mj-lt"/>
              <a:buAutoNum type="arabicPeriod"/>
              <a:defRPr/>
            </a:pPr>
            <a:endParaRPr lang="fr-FR" dirty="0" smtClean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  <a:p>
            <a:pPr marL="596646" indent="-514350" fontAlgn="auto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+mj-lt"/>
              <a:buAutoNum type="arabicPeriod"/>
              <a:defRPr/>
            </a:pPr>
            <a:endParaRPr lang="fr-FR" dirty="0" smtClean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  <a:p>
            <a:pPr marL="596646" indent="-514350" fontAlgn="auto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+mj-lt"/>
              <a:buAutoNum type="alphaLcPeriod"/>
              <a:defRPr/>
            </a:pPr>
            <a:endParaRPr lang="fr-FR" dirty="0" smtClean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  <a:p>
            <a:pPr marL="596646" indent="-514350" fontAlgn="auto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+mj-lt"/>
              <a:buAutoNum type="alphaLcPeriod"/>
              <a:defRPr/>
            </a:pPr>
            <a:endParaRPr lang="fr-FR" dirty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</p:txBody>
      </p:sp>
      <p:pic>
        <p:nvPicPr>
          <p:cNvPr id="10" name="Image 9" descr="E:\imeeeeeeeeeeeeen1.jpg"/>
          <p:cNvPicPr/>
          <p:nvPr/>
        </p:nvPicPr>
        <p:blipFill>
          <a:blip r:embed="rId2"/>
          <a:srcRect l="41166" t="11299" r="22792" b="44915"/>
          <a:stretch>
            <a:fillRect/>
          </a:stretch>
        </p:blipFill>
        <p:spPr bwMode="auto">
          <a:xfrm>
            <a:off x="2571750" y="2071688"/>
            <a:ext cx="5002213" cy="4143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ZoneTexte 10"/>
          <p:cNvSpPr txBox="1"/>
          <p:nvPr/>
        </p:nvSpPr>
        <p:spPr>
          <a:xfrm>
            <a:off x="3357563" y="6429375"/>
            <a:ext cx="3214687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>
                <a:solidFill>
                  <a:schemeClr val="accent6">
                    <a:lumMod val="60000"/>
                    <a:lumOff val="40000"/>
                  </a:schemeClr>
                </a:solidFill>
                <a:latin typeface="Baskerville Old Face" pitchFamily="18" charset="0"/>
              </a:rPr>
              <a:t>Interface Graphique</a:t>
            </a:r>
            <a:endParaRPr lang="fr-FR" dirty="0">
              <a:solidFill>
                <a:schemeClr val="accent6">
                  <a:lumMod val="60000"/>
                  <a:lumOff val="40000"/>
                </a:schemeClr>
              </a:solidFill>
              <a:latin typeface="Baskerville Old Face" pitchFamily="18" charset="0"/>
            </a:endParaRPr>
          </a:p>
        </p:txBody>
      </p:sp>
      <p:cxnSp>
        <p:nvCxnSpPr>
          <p:cNvPr id="26" name="Connecteur droit avec flèche 25"/>
          <p:cNvCxnSpPr/>
          <p:nvPr/>
        </p:nvCxnSpPr>
        <p:spPr>
          <a:xfrm rot="10800000">
            <a:off x="6357938" y="5143500"/>
            <a:ext cx="1571625" cy="4286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avec flèche 27"/>
          <p:cNvCxnSpPr/>
          <p:nvPr/>
        </p:nvCxnSpPr>
        <p:spPr>
          <a:xfrm flipV="1">
            <a:off x="2000250" y="5143500"/>
            <a:ext cx="1785938" cy="4286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e 16"/>
          <p:cNvGrpSpPr>
            <a:grpSpLocks/>
          </p:cNvGrpSpPr>
          <p:nvPr/>
        </p:nvGrpSpPr>
        <p:grpSpPr bwMode="auto">
          <a:xfrm>
            <a:off x="6143625" y="3500438"/>
            <a:ext cx="2643188" cy="1095375"/>
            <a:chOff x="6143636" y="3500438"/>
            <a:chExt cx="2643206" cy="1094724"/>
          </a:xfrm>
        </p:grpSpPr>
        <p:cxnSp>
          <p:nvCxnSpPr>
            <p:cNvPr id="13" name="Connecteur droit avec flèche 12"/>
            <p:cNvCxnSpPr/>
            <p:nvPr/>
          </p:nvCxnSpPr>
          <p:spPr>
            <a:xfrm rot="10800000">
              <a:off x="6143636" y="3500438"/>
              <a:ext cx="1714512" cy="78534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ZoneTexte 28"/>
            <p:cNvSpPr txBox="1"/>
            <p:nvPr/>
          </p:nvSpPr>
          <p:spPr>
            <a:xfrm>
              <a:off x="7858148" y="4071598"/>
              <a:ext cx="928694" cy="5235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fr-FR" sz="1400" dirty="0">
                  <a:solidFill>
                    <a:schemeClr val="accent2">
                      <a:lumMod val="75000"/>
                    </a:schemeClr>
                  </a:solidFill>
                  <a:latin typeface="Baskerville Old Face" pitchFamily="18" charset="0"/>
                </a:rPr>
                <a:t>Charger une image</a:t>
              </a:r>
              <a:endParaRPr lang="fr-FR" sz="1400" dirty="0">
                <a:solidFill>
                  <a:schemeClr val="accent2">
                    <a:lumMod val="75000"/>
                  </a:schemeClr>
                </a:solidFill>
                <a:latin typeface="Baskerville Old Face" pitchFamily="18" charset="0"/>
              </a:endParaRPr>
            </a:p>
          </p:txBody>
        </p:sp>
      </p:grpSp>
      <p:sp>
        <p:nvSpPr>
          <p:cNvPr id="30" name="ZoneTexte 29"/>
          <p:cNvSpPr txBox="1"/>
          <p:nvPr/>
        </p:nvSpPr>
        <p:spPr>
          <a:xfrm>
            <a:off x="7929563" y="5429250"/>
            <a:ext cx="928687" cy="738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dirty="0">
                <a:solidFill>
                  <a:schemeClr val="accent2">
                    <a:lumMod val="75000"/>
                  </a:schemeClr>
                </a:solidFill>
                <a:latin typeface="Baskerville Old Face" pitchFamily="18" charset="0"/>
              </a:rPr>
              <a:t>Corriger les Yeux Rouges</a:t>
            </a:r>
            <a:endParaRPr lang="fr-FR" sz="1400" dirty="0">
              <a:solidFill>
                <a:schemeClr val="accent2">
                  <a:lumMod val="75000"/>
                </a:schemeClr>
              </a:solidFill>
              <a:latin typeface="Baskerville Old Face" pitchFamily="18" charset="0"/>
            </a:endParaRPr>
          </a:p>
        </p:txBody>
      </p:sp>
      <p:sp>
        <p:nvSpPr>
          <p:cNvPr id="31" name="ZoneTexte 30"/>
          <p:cNvSpPr txBox="1"/>
          <p:nvPr/>
        </p:nvSpPr>
        <p:spPr>
          <a:xfrm>
            <a:off x="1071563" y="5357813"/>
            <a:ext cx="928687" cy="738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dirty="0">
                <a:solidFill>
                  <a:schemeClr val="accent2">
                    <a:lumMod val="75000"/>
                  </a:schemeClr>
                </a:solidFill>
                <a:latin typeface="Baskerville Old Face" pitchFamily="18" charset="0"/>
              </a:rPr>
              <a:t>Détecter les Yeux Rouges</a:t>
            </a:r>
            <a:endParaRPr lang="fr-FR" sz="1400" dirty="0">
              <a:solidFill>
                <a:schemeClr val="accent2">
                  <a:lumMod val="75000"/>
                </a:schemeClr>
              </a:solidFill>
              <a:latin typeface="Baskerville Old Face" pitchFamily="18" charset="0"/>
            </a:endParaRPr>
          </a:p>
        </p:txBody>
      </p:sp>
      <p:grpSp>
        <p:nvGrpSpPr>
          <p:cNvPr id="21" name="Groupe 20"/>
          <p:cNvGrpSpPr>
            <a:grpSpLocks/>
          </p:cNvGrpSpPr>
          <p:nvPr/>
        </p:nvGrpSpPr>
        <p:grpSpPr bwMode="auto">
          <a:xfrm>
            <a:off x="1143000" y="3929063"/>
            <a:ext cx="4286250" cy="1023937"/>
            <a:chOff x="1142976" y="3929066"/>
            <a:chExt cx="4286280" cy="1024416"/>
          </a:xfrm>
        </p:grpSpPr>
        <p:grpSp>
          <p:nvGrpSpPr>
            <p:cNvPr id="41996" name="Groupe 15"/>
            <p:cNvGrpSpPr>
              <a:grpSpLocks/>
            </p:cNvGrpSpPr>
            <p:nvPr/>
          </p:nvGrpSpPr>
          <p:grpSpPr bwMode="auto">
            <a:xfrm>
              <a:off x="2071670" y="3929066"/>
              <a:ext cx="3357586" cy="642942"/>
              <a:chOff x="2071670" y="3929066"/>
              <a:chExt cx="3357586" cy="642942"/>
            </a:xfrm>
          </p:grpSpPr>
          <p:cxnSp>
            <p:nvCxnSpPr>
              <p:cNvPr id="18" name="Connecteur droit avec flèche 17"/>
              <p:cNvCxnSpPr/>
              <p:nvPr/>
            </p:nvCxnSpPr>
            <p:spPr>
              <a:xfrm flipV="1">
                <a:off x="2071670" y="3929066"/>
                <a:ext cx="1285884" cy="64323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avec flèche 19"/>
              <p:cNvCxnSpPr/>
              <p:nvPr/>
            </p:nvCxnSpPr>
            <p:spPr>
              <a:xfrm flipV="1">
                <a:off x="2071670" y="3929066"/>
                <a:ext cx="3357585" cy="64323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ZoneTexte 31"/>
            <p:cNvSpPr txBox="1"/>
            <p:nvPr/>
          </p:nvSpPr>
          <p:spPr>
            <a:xfrm>
              <a:off x="1142976" y="4214950"/>
              <a:ext cx="1143008" cy="7385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fr-FR" sz="1400" dirty="0">
                  <a:solidFill>
                    <a:schemeClr val="accent2">
                      <a:lumMod val="75000"/>
                    </a:schemeClr>
                  </a:solidFill>
                  <a:latin typeface="Baskerville Old Face" pitchFamily="18" charset="0"/>
                </a:rPr>
                <a:t>Sélectionner      les paramètres </a:t>
              </a:r>
              <a:endParaRPr lang="fr-FR" sz="1400" dirty="0">
                <a:solidFill>
                  <a:schemeClr val="accent2">
                    <a:lumMod val="75000"/>
                  </a:schemeClr>
                </a:solidFill>
                <a:latin typeface="Baskerville Old Face" pitchFamily="18" charset="0"/>
              </a:endParaRPr>
            </a:p>
          </p:txBody>
        </p:sp>
      </p:grpSp>
      <p:sp>
        <p:nvSpPr>
          <p:cNvPr id="36" name="Titre 1"/>
          <p:cNvSpPr>
            <a:spLocks noGrp="1"/>
          </p:cNvSpPr>
          <p:nvPr>
            <p:ph type="title"/>
          </p:nvPr>
        </p:nvSpPr>
        <p:spPr>
          <a:xfrm>
            <a:off x="1281113" y="357188"/>
            <a:ext cx="7862887" cy="1143000"/>
          </a:xfrm>
        </p:spPr>
        <p:txBody>
          <a:bodyPr>
            <a:normAutofit fontScale="90000"/>
          </a:bodyPr>
          <a:lstStyle/>
          <a:p>
            <a:pPr marL="857250" indent="-857250" fontAlgn="auto">
              <a:spcAft>
                <a:spcPts val="0"/>
              </a:spcAft>
              <a:buFont typeface="+mj-lt"/>
              <a:buAutoNum type="romanUcPeriod" startAt="6"/>
              <a:defRPr/>
            </a:pPr>
            <a:r>
              <a:rPr lang="fr-FR" sz="3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Résultats et Perspectives:</a:t>
            </a:r>
            <a:r>
              <a:rPr lang="fr-FR" sz="4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/>
            </a:r>
            <a:br>
              <a:rPr lang="fr-FR" sz="4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</a:br>
            <a:endParaRPr lang="fr-FR" dirty="0">
              <a:solidFill>
                <a:schemeClr val="tx2">
                  <a:satMod val="130000"/>
                </a:schemeClr>
              </a:solidFill>
              <a:latin typeface="Baskerville Old Face" pitchFamily="18" charset="0"/>
            </a:endParaRPr>
          </a:p>
        </p:txBody>
      </p:sp>
      <p:sp>
        <p:nvSpPr>
          <p:cNvPr id="37" name="Espace réservé du numéro de diapositive 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144644-CD1F-4CB2-AC86-63E896616553}" type="slidenum">
              <a:rPr lang="en-US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357313" y="1233488"/>
            <a:ext cx="7505700" cy="3981450"/>
          </a:xfrm>
        </p:spPr>
        <p:txBody>
          <a:bodyPr>
            <a:normAutofit/>
          </a:bodyPr>
          <a:lstStyle/>
          <a:p>
            <a:pPr marL="596646" indent="-514350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+mj-lt"/>
              <a:buAutoNum type="arabicPeriod" startAt="2"/>
              <a:defRPr/>
            </a:pPr>
            <a:r>
              <a:rPr lang="fr-FR" dirty="0" smtClean="0">
                <a:solidFill>
                  <a:schemeClr val="accent2">
                    <a:lumMod val="75000"/>
                  </a:schemeClr>
                </a:solidFill>
                <a:latin typeface="Baskerville Old Face" pitchFamily="18" charset="0"/>
              </a:rPr>
              <a:t>Perspectives:</a:t>
            </a:r>
          </a:p>
          <a:p>
            <a:pPr marL="596646" indent="-514350" fontAlgn="auto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 2"/>
              <a:buNone/>
              <a:defRPr/>
            </a:pPr>
            <a:endParaRPr lang="fr-FR" dirty="0" smtClean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  <a:p>
            <a:pPr marL="870966" lvl="1" indent="-514350" fontAlgn="auto">
              <a:spcBef>
                <a:spcPts val="1200"/>
              </a:spcBef>
              <a:spcAft>
                <a:spcPts val="1200"/>
              </a:spcAft>
              <a:buClr>
                <a:schemeClr val="accent2">
                  <a:lumMod val="75000"/>
                </a:schemeClr>
              </a:buClr>
              <a:buFont typeface="Verdana"/>
              <a:buChar char="◦"/>
              <a:defRPr/>
            </a:pPr>
            <a:r>
              <a:rPr lang="fr-FR" dirty="0" smtClean="0">
                <a:latin typeface="Baskerville Old Face" pitchFamily="18" charset="0"/>
              </a:rPr>
              <a:t>Détection de Visages Basée sur le Template Matching: plus fiable.</a:t>
            </a:r>
          </a:p>
          <a:p>
            <a:pPr marL="870966" lvl="1" indent="-514350" fontAlgn="auto">
              <a:spcAft>
                <a:spcPts val="1200"/>
              </a:spcAft>
              <a:buClr>
                <a:schemeClr val="accent2">
                  <a:lumMod val="75000"/>
                </a:schemeClr>
              </a:buClr>
              <a:buFont typeface="Verdana"/>
              <a:buChar char="◦"/>
              <a:defRPr/>
            </a:pPr>
            <a:r>
              <a:rPr lang="fr-FR" dirty="0" smtClean="0">
                <a:latin typeface="Baskerville Old Face" pitchFamily="18" charset="0"/>
              </a:rPr>
              <a:t>Amélioration de la correction de la couleur</a:t>
            </a:r>
          </a:p>
          <a:p>
            <a:pPr marL="870966" lvl="1" indent="-514350" fontAlgn="auto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Verdana"/>
              <a:buChar char="◦"/>
              <a:defRPr/>
            </a:pPr>
            <a:r>
              <a:rPr lang="fr-FR" dirty="0" smtClean="0">
                <a:latin typeface="Baskerville Old Face" pitchFamily="18" charset="0"/>
              </a:rPr>
              <a:t> Accélération du temps d’exécution</a:t>
            </a:r>
          </a:p>
          <a:p>
            <a:pPr marL="870966" lvl="1" indent="-514350" fontAlgn="auto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Verdana"/>
              <a:buChar char="◦"/>
              <a:defRPr/>
            </a:pPr>
            <a:endParaRPr lang="fr-FR" dirty="0" smtClean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  <a:p>
            <a:pPr marL="596646" indent="-514350" fontAlgn="auto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 2"/>
              <a:buNone/>
              <a:defRPr/>
            </a:pPr>
            <a:endParaRPr lang="fr-FR" sz="1500" dirty="0" smtClean="0">
              <a:solidFill>
                <a:srgbClr val="32391C"/>
              </a:solidFill>
              <a:latin typeface="Baskerville Old Face"/>
              <a:ea typeface="Times New Roman"/>
              <a:cs typeface="Times New Roman"/>
            </a:endParaRPr>
          </a:p>
          <a:p>
            <a:pPr marL="596646" indent="-514350" fontAlgn="auto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+mj-lt"/>
              <a:buAutoNum type="alphaLcPeriod"/>
              <a:defRPr/>
            </a:pPr>
            <a:endParaRPr lang="fr-FR" dirty="0" smtClean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  <a:p>
            <a:pPr marL="596646" indent="-514350" fontAlgn="auto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+mj-lt"/>
              <a:buAutoNum type="alphaLcPeriod"/>
              <a:defRPr/>
            </a:pPr>
            <a:endParaRPr lang="fr-FR" dirty="0">
              <a:solidFill>
                <a:schemeClr val="accent2">
                  <a:lumMod val="50000"/>
                </a:schemeClr>
              </a:solidFill>
              <a:latin typeface="Baskerville Old Face" pitchFamily="18" charset="0"/>
            </a:endParaRPr>
          </a:p>
        </p:txBody>
      </p:sp>
      <p:sp>
        <p:nvSpPr>
          <p:cNvPr id="11" name="Titre 1"/>
          <p:cNvSpPr>
            <a:spLocks noGrp="1"/>
          </p:cNvSpPr>
          <p:nvPr>
            <p:ph type="title"/>
          </p:nvPr>
        </p:nvSpPr>
        <p:spPr>
          <a:xfrm>
            <a:off x="1281113" y="357188"/>
            <a:ext cx="7862887" cy="1143000"/>
          </a:xfrm>
        </p:spPr>
        <p:txBody>
          <a:bodyPr>
            <a:normAutofit fontScale="90000"/>
          </a:bodyPr>
          <a:lstStyle/>
          <a:p>
            <a:pPr marL="857250" indent="-857250" fontAlgn="auto">
              <a:spcAft>
                <a:spcPts val="0"/>
              </a:spcAft>
              <a:buFont typeface="+mj-lt"/>
              <a:buAutoNum type="romanUcPeriod" startAt="6"/>
              <a:defRPr/>
            </a:pPr>
            <a:r>
              <a:rPr lang="fr-FR" sz="3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Résultats et Perspectives:</a:t>
            </a:r>
            <a:r>
              <a:rPr lang="fr-FR" sz="4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/>
            </a:r>
            <a:br>
              <a:rPr lang="fr-FR" sz="4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</a:br>
            <a:endParaRPr lang="fr-FR" dirty="0">
              <a:solidFill>
                <a:schemeClr val="tx2">
                  <a:satMod val="130000"/>
                </a:schemeClr>
              </a:solidFill>
              <a:latin typeface="Baskerville Old Face" pitchFamily="18" charset="0"/>
            </a:endParaRPr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8672A1-EB65-42BA-AB06-A13BAC257ABE}" type="slidenum">
              <a:rPr lang="en-US"/>
              <a:pPr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/>
          <p:cNvSpPr txBox="1">
            <a:spLocks/>
          </p:cNvSpPr>
          <p:nvPr/>
        </p:nvSpPr>
        <p:spPr>
          <a:xfrm>
            <a:off x="3071813" y="1071563"/>
            <a:ext cx="7407275" cy="1471612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marL="857250" indent="-857250" fontAlgn="auto">
              <a:spcBef>
                <a:spcPts val="1200"/>
              </a:spcBef>
              <a:spcAft>
                <a:spcPts val="1200"/>
              </a:spcAft>
              <a:buClr>
                <a:schemeClr val="accent2">
                  <a:lumMod val="75000"/>
                </a:schemeClr>
              </a:buClr>
              <a:buFont typeface="+mj-lt"/>
              <a:buAutoNum type="romanUcPeriod" startAt="7"/>
              <a:defRPr/>
            </a:pPr>
            <a:r>
              <a:rPr lang="fr-FR" sz="4000" dirty="0">
                <a:solidFill>
                  <a:schemeClr val="tx2">
                    <a:lumMod val="75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Baskerville Old Face" pitchFamily="18" charset="0"/>
                <a:ea typeface="+mj-ea"/>
                <a:cs typeface="+mj-cs"/>
              </a:rPr>
              <a:t>Conclusion</a:t>
            </a:r>
          </a:p>
        </p:txBody>
      </p:sp>
      <p:pic>
        <p:nvPicPr>
          <p:cNvPr id="7" name="Image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3071810"/>
            <a:ext cx="2692619" cy="19391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Image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4071942"/>
            <a:ext cx="1908610" cy="21810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Image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3786190"/>
            <a:ext cx="2138285" cy="21756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pour une image  4" descr="01.png"/>
          <p:cNvPicPr>
            <a:picLocks noChangeAspect="1"/>
          </p:cNvPicPr>
          <p:nvPr/>
        </p:nvPicPr>
        <p:blipFill>
          <a:blip r:embed="rId2" cstate="print"/>
          <a:srcRect t="16048" b="16048"/>
          <a:stretch>
            <a:fillRect/>
          </a:stretch>
        </p:blipFill>
        <p:spPr>
          <a:xfrm>
            <a:off x="4000496" y="3000372"/>
            <a:ext cx="2328874" cy="23338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itre 1"/>
          <p:cNvSpPr>
            <a:spLocks noGrp="1"/>
          </p:cNvSpPr>
          <p:nvPr>
            <p:ph type="ctrTitle"/>
          </p:nvPr>
        </p:nvSpPr>
        <p:spPr>
          <a:xfrm>
            <a:off x="1643063" y="1100138"/>
            <a:ext cx="7407275" cy="1471612"/>
          </a:xfrm>
        </p:spPr>
        <p:txBody>
          <a:bodyPr/>
          <a:lstStyle/>
          <a:p>
            <a:pPr marL="1787525" indent="628650" fontAlgn="auto">
              <a:spcBef>
                <a:spcPts val="1200"/>
              </a:spcBef>
              <a:spcAft>
                <a:spcPts val="1200"/>
              </a:spcAft>
              <a:buClr>
                <a:schemeClr val="accent2">
                  <a:lumMod val="75000"/>
                </a:schemeClr>
              </a:buClr>
              <a:buFont typeface="+mj-lt"/>
              <a:buAutoNum type="romanUcPeriod"/>
              <a:defRPr/>
            </a:pPr>
            <a:r>
              <a:rPr lang="fr-FR" sz="40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Introduction: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28750" y="1928813"/>
            <a:ext cx="7497763" cy="2981325"/>
          </a:xfrm>
        </p:spPr>
        <p:txBody>
          <a:bodyPr>
            <a:noAutofit/>
          </a:bodyPr>
          <a:lstStyle/>
          <a:p>
            <a:pPr marL="640080" lvl="1" indent="-237744" fontAlgn="auto">
              <a:spcAft>
                <a:spcPts val="1200"/>
              </a:spcAft>
              <a:buClr>
                <a:schemeClr val="accent2">
                  <a:lumMod val="75000"/>
                </a:schemeClr>
              </a:buClr>
              <a:buFont typeface="Verdana"/>
              <a:buChar char="◦"/>
              <a:defRPr/>
            </a:pPr>
            <a:r>
              <a:rPr lang="fr-FR" dirty="0" smtClean="0">
                <a:latin typeface="Baskerville Old Face" pitchFamily="18" charset="0"/>
              </a:rPr>
              <a:t>Approche Automatique pour la détection et la correction des Yeux Rouges</a:t>
            </a:r>
          </a:p>
          <a:p>
            <a:pPr marL="640080" lvl="1" indent="-237744" fontAlgn="auto">
              <a:spcAft>
                <a:spcPts val="1200"/>
              </a:spcAft>
              <a:buClr>
                <a:schemeClr val="accent2">
                  <a:lumMod val="75000"/>
                </a:schemeClr>
              </a:buClr>
              <a:buFont typeface="Verdana"/>
              <a:buChar char="◦"/>
              <a:defRPr/>
            </a:pPr>
            <a:r>
              <a:rPr lang="fr-FR" dirty="0" smtClean="0">
                <a:latin typeface="Baskerville Old Face" pitchFamily="18" charset="0"/>
              </a:rPr>
              <a:t>Test de fiabilité avec différents paramètres</a:t>
            </a:r>
          </a:p>
          <a:p>
            <a:pPr marL="640080" lvl="1" indent="-237744" fontAlgn="auto">
              <a:spcAft>
                <a:spcPts val="1200"/>
              </a:spcAft>
              <a:buClr>
                <a:schemeClr val="accent2">
                  <a:lumMod val="75000"/>
                </a:schemeClr>
              </a:buClr>
              <a:buFont typeface="Verdana"/>
              <a:buChar char="◦"/>
              <a:defRPr/>
            </a:pPr>
            <a:r>
              <a:rPr lang="fr-FR" dirty="0" smtClean="0">
                <a:latin typeface="Baskerville Old Face" pitchFamily="18" charset="0"/>
              </a:rPr>
              <a:t>Faible Risque de fausse détection</a:t>
            </a:r>
          </a:p>
          <a:p>
            <a:pPr marL="640080" lvl="1" indent="-237744" fontAlgn="auto">
              <a:spcAft>
                <a:spcPts val="1200"/>
              </a:spcAft>
              <a:buClr>
                <a:schemeClr val="accent2">
                  <a:lumMod val="75000"/>
                </a:schemeClr>
              </a:buClr>
              <a:buFont typeface="Verdana"/>
              <a:buChar char="◦"/>
              <a:defRPr/>
            </a:pPr>
            <a:r>
              <a:rPr lang="fr-FR" dirty="0" smtClean="0">
                <a:latin typeface="Baskerville Old Face" pitchFamily="18" charset="0"/>
              </a:rPr>
              <a:t>Cahier de charge satisfait!</a:t>
            </a:r>
          </a:p>
          <a:p>
            <a:pPr marL="640080" lvl="1" indent="-237744" fontAlgn="auto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Verdana"/>
              <a:buChar char="◦"/>
              <a:defRPr/>
            </a:pPr>
            <a:r>
              <a:rPr lang="fr-FR" dirty="0" smtClean="0">
                <a:latin typeface="Baskerville Old Face" pitchFamily="18" charset="0"/>
              </a:rPr>
              <a:t>Plusieurs améliorations en perspective…</a:t>
            </a:r>
            <a:endParaRPr lang="fr-FR" dirty="0">
              <a:latin typeface="Baskerville Old Face" pitchFamily="18" charset="0"/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1281113" y="357188"/>
            <a:ext cx="7862887" cy="1143000"/>
          </a:xfrm>
        </p:spPr>
        <p:txBody>
          <a:bodyPr>
            <a:normAutofit fontScale="90000"/>
          </a:bodyPr>
          <a:lstStyle/>
          <a:p>
            <a:pPr marL="857250" indent="-857250" fontAlgn="auto">
              <a:spcAft>
                <a:spcPts val="0"/>
              </a:spcAft>
              <a:buFont typeface="+mj-lt"/>
              <a:buAutoNum type="romanUcPeriod" startAt="7"/>
              <a:defRPr/>
            </a:pPr>
            <a:r>
              <a:rPr lang="fr-FR" sz="3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Conclusion:</a:t>
            </a:r>
            <a:r>
              <a:rPr lang="fr-FR" sz="4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/>
            </a:r>
            <a:br>
              <a:rPr lang="fr-FR" sz="4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</a:br>
            <a:endParaRPr lang="fr-FR" dirty="0">
              <a:solidFill>
                <a:schemeClr val="tx2">
                  <a:satMod val="130000"/>
                </a:schemeClr>
              </a:solidFill>
              <a:latin typeface="Baskerville Old Face" pitchFamily="18" charset="0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92F1CB-E370-48B5-B7AA-9FDA91504AC1}" type="slidenum">
              <a:rPr lang="en-US"/>
              <a:pPr>
                <a:defRPr/>
              </a:pPr>
              <a:t>30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/>
          <p:cNvSpPr txBox="1">
            <a:spLocks/>
          </p:cNvSpPr>
          <p:nvPr/>
        </p:nvSpPr>
        <p:spPr>
          <a:xfrm>
            <a:off x="2071688" y="1857375"/>
            <a:ext cx="6357937" cy="3286125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marL="857250" indent="-857250" algn="ctr" fontAlgn="auto">
              <a:spcBef>
                <a:spcPts val="1200"/>
              </a:spcBef>
              <a:spcAft>
                <a:spcPts val="1200"/>
              </a:spcAft>
              <a:buClr>
                <a:schemeClr val="accent2">
                  <a:lumMod val="75000"/>
                </a:schemeClr>
              </a:buClr>
              <a:defRPr/>
            </a:pPr>
            <a:r>
              <a:rPr lang="fr-FR" sz="4000" b="1" dirty="0">
                <a:solidFill>
                  <a:schemeClr val="tx2">
                    <a:lumMod val="75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Baskerville Old Face" pitchFamily="18" charset="0"/>
                <a:ea typeface="+mj-ea"/>
                <a:cs typeface="+mj-cs"/>
              </a:rPr>
              <a:t>Merci Pour Votre Attention !!!</a:t>
            </a:r>
          </a:p>
          <a:p>
            <a:pPr marL="857250" indent="-857250" algn="ctr" fontAlgn="auto">
              <a:spcBef>
                <a:spcPts val="1200"/>
              </a:spcBef>
              <a:spcAft>
                <a:spcPts val="1200"/>
              </a:spcAft>
              <a:buClr>
                <a:schemeClr val="accent2">
                  <a:lumMod val="75000"/>
                </a:schemeClr>
              </a:buClr>
              <a:defRPr/>
            </a:pPr>
            <a:r>
              <a:rPr lang="fr-FR" sz="4000" b="1" dirty="0">
                <a:solidFill>
                  <a:schemeClr val="tx2">
                    <a:lumMod val="75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Baskerville Old Face" pitchFamily="18" charset="0"/>
                <a:ea typeface="+mj-ea"/>
                <a:cs typeface="+mj-cs"/>
              </a:rPr>
              <a:t>Des Questions ?!</a:t>
            </a:r>
          </a:p>
          <a:p>
            <a:pPr marL="857250" indent="-857250" algn="ctr" fontAlgn="auto">
              <a:spcBef>
                <a:spcPts val="1200"/>
              </a:spcBef>
              <a:spcAft>
                <a:spcPts val="1200"/>
              </a:spcAft>
              <a:buClr>
                <a:schemeClr val="accent2">
                  <a:lumMod val="75000"/>
                </a:schemeClr>
              </a:buClr>
              <a:defRPr/>
            </a:pPr>
            <a:endParaRPr lang="fr-FR" sz="4000" b="1" dirty="0">
              <a:solidFill>
                <a:schemeClr val="tx2">
                  <a:lumMod val="75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Baskerville Old Face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Espace réservé du contenu 2"/>
          <p:cNvSpPr>
            <a:spLocks noGrp="1"/>
          </p:cNvSpPr>
          <p:nvPr>
            <p:ph idx="1"/>
          </p:nvPr>
        </p:nvSpPr>
        <p:spPr>
          <a:xfrm>
            <a:off x="1428750" y="1000125"/>
            <a:ext cx="7497763" cy="48006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endParaRPr lang="fr-FR" smtClean="0"/>
          </a:p>
          <a:p>
            <a:pPr>
              <a:buFont typeface="Wingdings 2" pitchFamily="18" charset="2"/>
              <a:buNone/>
            </a:pPr>
            <a:endParaRPr lang="fr-FR" smtClean="0"/>
          </a:p>
          <a:p>
            <a:r>
              <a:rPr lang="fr-FR" sz="2800" smtClean="0">
                <a:latin typeface="Baskerville Old Face" pitchFamily="18" charset="0"/>
              </a:rPr>
              <a:t>Les Yeux Rouges: Problème pour les photographes</a:t>
            </a:r>
          </a:p>
          <a:p>
            <a:pPr>
              <a:buFont typeface="Wingdings 2" pitchFamily="18" charset="2"/>
              <a:buNone/>
            </a:pPr>
            <a:endParaRPr lang="fr-FR" sz="2800" smtClean="0">
              <a:latin typeface="Baskerville Old Face" pitchFamily="18" charset="0"/>
            </a:endParaRPr>
          </a:p>
          <a:p>
            <a:r>
              <a:rPr lang="fr-FR" sz="2800" smtClean="0">
                <a:latin typeface="Baskerville Old Face" pitchFamily="18" charset="0"/>
              </a:rPr>
              <a:t>Réflexion de la lumière du flash sur la rétine</a:t>
            </a:r>
          </a:p>
          <a:p>
            <a:pPr>
              <a:buFont typeface="Wingdings 2" pitchFamily="18" charset="2"/>
              <a:buNone/>
            </a:pPr>
            <a:endParaRPr lang="fr-FR" sz="2800" smtClean="0">
              <a:latin typeface="Baskerville Old Face" pitchFamily="18" charset="0"/>
            </a:endParaRPr>
          </a:p>
          <a:p>
            <a:r>
              <a:rPr lang="fr-FR" sz="2800" smtClean="0">
                <a:latin typeface="Baskerville Old Face" pitchFamily="18" charset="0"/>
              </a:rPr>
              <a:t>Plusieurs solutions proposées</a:t>
            </a:r>
          </a:p>
        </p:txBody>
      </p:sp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1281113" y="357188"/>
            <a:ext cx="7862887" cy="1143000"/>
          </a:xfrm>
        </p:spPr>
        <p:txBody>
          <a:bodyPr>
            <a:normAutofit fontScale="90000"/>
          </a:bodyPr>
          <a:lstStyle/>
          <a:p>
            <a:pPr marL="857250" indent="-857250" fontAlgn="auto">
              <a:spcAft>
                <a:spcPts val="0"/>
              </a:spcAft>
              <a:buFont typeface="+mj-lt"/>
              <a:buAutoNum type="romanUcPeriod"/>
              <a:defRPr/>
            </a:pPr>
            <a:r>
              <a:rPr lang="fr-FR" sz="3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Introduction:</a:t>
            </a:r>
            <a:r>
              <a:rPr lang="fr-FR" sz="44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fr-FR" sz="4400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fr-FR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B90976-94CC-488F-878F-43FDA56D5AE2}" type="slidenum">
              <a:rPr lang="en-US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428750" y="1000125"/>
            <a:ext cx="7407275" cy="1471613"/>
          </a:xfrm>
        </p:spPr>
        <p:txBody>
          <a:bodyPr/>
          <a:lstStyle/>
          <a:p>
            <a:pPr marL="857250" indent="-857250" fontAlgn="auto">
              <a:spcBef>
                <a:spcPts val="1200"/>
              </a:spcBef>
              <a:spcAft>
                <a:spcPts val="1200"/>
              </a:spcAft>
              <a:buClr>
                <a:schemeClr val="accent2">
                  <a:lumMod val="75000"/>
                </a:schemeClr>
              </a:buClr>
              <a:buFont typeface="+mj-lt"/>
              <a:buAutoNum type="romanUcPeriod" startAt="2"/>
              <a:defRPr/>
            </a:pPr>
            <a:r>
              <a:rPr lang="fr-FR" sz="32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Les Yeux Rouges:  Causes Physiques</a:t>
            </a:r>
          </a:p>
        </p:txBody>
      </p:sp>
      <p:pic>
        <p:nvPicPr>
          <p:cNvPr id="1026" name="Picture 2" descr="G:\Yeux rouges\Yeux rouges\0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3000372"/>
            <a:ext cx="3378470" cy="24304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8"/>
          <p:cNvPicPr>
            <a:picLocks noChangeAspect="1" noChangeArrowheads="1"/>
          </p:cNvPicPr>
          <p:nvPr/>
        </p:nvPicPr>
        <p:blipFill>
          <a:blip r:embed="rId2"/>
          <a:srcRect t="5103" r="-447" b="8163"/>
          <a:stretch>
            <a:fillRect/>
          </a:stretch>
        </p:blipFill>
        <p:spPr bwMode="auto">
          <a:xfrm>
            <a:off x="5357813" y="2286000"/>
            <a:ext cx="3214687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35100" y="1447800"/>
            <a:ext cx="7499350" cy="623888"/>
          </a:xfrm>
        </p:spPr>
        <p:txBody>
          <a:bodyPr>
            <a:normAutofit/>
          </a:bodyPr>
          <a:lstStyle/>
          <a:p>
            <a:pPr marL="653796" indent="-571500" fontAlgn="auto"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fr-FR" sz="2600" dirty="0" smtClean="0">
                <a:solidFill>
                  <a:schemeClr val="accent2">
                    <a:lumMod val="50000"/>
                  </a:schemeClr>
                </a:solidFill>
                <a:latin typeface="Baskerville Old Face" pitchFamily="18" charset="0"/>
              </a:rPr>
              <a:t>Causes des yeux rouges :	</a:t>
            </a:r>
          </a:p>
          <a:p>
            <a:pPr marL="653796" indent="-571500" fontAlgn="auto"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+mj-lt"/>
              <a:buAutoNum type="arabicPeriod"/>
              <a:defRPr/>
            </a:pPr>
            <a:endParaRPr lang="fr-FR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Espace réservé du contenu 2"/>
          <p:cNvSpPr txBox="1">
            <a:spLocks/>
          </p:cNvSpPr>
          <p:nvPr/>
        </p:nvSpPr>
        <p:spPr>
          <a:xfrm>
            <a:off x="1428750" y="3500438"/>
            <a:ext cx="7497763" cy="64293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653796" indent="-571500" fontAlgn="auto">
              <a:spcBef>
                <a:spcPts val="600"/>
              </a:spcBef>
              <a:spcAft>
                <a:spcPts val="0"/>
              </a:spcAft>
              <a:buClr>
                <a:schemeClr val="accent2">
                  <a:lumMod val="50000"/>
                </a:schemeClr>
              </a:buClr>
              <a:buSzPct val="80000"/>
              <a:buFont typeface="+mj-lt"/>
              <a:buAutoNum type="arabicPeriod" startAt="2"/>
              <a:defRPr/>
            </a:pPr>
            <a:r>
              <a:rPr lang="fr-FR" sz="2600" dirty="0">
                <a:solidFill>
                  <a:schemeClr val="accent2">
                    <a:lumMod val="50000"/>
                  </a:schemeClr>
                </a:solidFill>
                <a:latin typeface="Baskerville Old Face" pitchFamily="18" charset="0"/>
              </a:rPr>
              <a:t> Pourquoi la couleur rouge ?</a:t>
            </a:r>
          </a:p>
        </p:txBody>
      </p:sp>
      <p:sp>
        <p:nvSpPr>
          <p:cNvPr id="20484" name="ZoneTexte 12"/>
          <p:cNvSpPr txBox="1">
            <a:spLocks noChangeArrowheads="1"/>
          </p:cNvSpPr>
          <p:nvPr/>
        </p:nvSpPr>
        <p:spPr bwMode="auto">
          <a:xfrm>
            <a:off x="1571625" y="2466975"/>
            <a:ext cx="35718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2400">
                <a:latin typeface="Baskerville Old Face" pitchFamily="18" charset="0"/>
              </a:rPr>
              <a:t>En faible lumière ambiante:</a:t>
            </a:r>
          </a:p>
        </p:txBody>
      </p:sp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1281113" y="357188"/>
            <a:ext cx="7862887" cy="1143000"/>
          </a:xfrm>
        </p:spPr>
        <p:txBody>
          <a:bodyPr>
            <a:normAutofit fontScale="90000"/>
          </a:bodyPr>
          <a:lstStyle/>
          <a:p>
            <a:pPr marL="857250" indent="-857250" fontAlgn="auto">
              <a:spcAft>
                <a:spcPts val="0"/>
              </a:spcAft>
              <a:buFont typeface="+mj-lt"/>
              <a:buAutoNum type="romanUcPeriod" startAt="2"/>
              <a:defRPr/>
            </a:pPr>
            <a:r>
              <a:rPr lang="fr-FR" sz="3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Les Yeux Rouges: Causes Physiques</a:t>
            </a:r>
            <a:r>
              <a:rPr lang="fr-FR" sz="4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/>
            </a:r>
            <a:br>
              <a:rPr lang="fr-FR" sz="4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</a:br>
            <a:endParaRPr lang="fr-FR" dirty="0">
              <a:solidFill>
                <a:schemeClr val="tx2">
                  <a:satMod val="130000"/>
                </a:schemeClr>
              </a:solidFill>
              <a:latin typeface="Baskerville Old Face" pitchFamily="18" charset="0"/>
            </a:endParaRP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07F4AF-B60D-4897-B920-7FB78438592E}" type="slidenum">
              <a:rPr lang="en-US"/>
              <a:pPr>
                <a:defRPr/>
              </a:pPr>
              <a:t>6</a:t>
            </a:fld>
            <a:endParaRPr lang="en-US"/>
          </a:p>
        </p:txBody>
      </p:sp>
      <p:pic>
        <p:nvPicPr>
          <p:cNvPr id="20487" name="Picture 5"/>
          <p:cNvPicPr>
            <a:picLocks noChangeAspect="1" noChangeArrowheads="1"/>
          </p:cNvPicPr>
          <p:nvPr/>
        </p:nvPicPr>
        <p:blipFill>
          <a:blip r:embed="rId3"/>
          <a:srcRect t="5894" r="4295" b="2850"/>
          <a:stretch>
            <a:fillRect/>
          </a:stretch>
        </p:blipFill>
        <p:spPr bwMode="auto">
          <a:xfrm>
            <a:off x="4143375" y="4214813"/>
            <a:ext cx="3500438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2"/>
          <p:cNvPicPr>
            <a:picLocks noChangeAspect="1" noChangeArrowheads="1"/>
          </p:cNvPicPr>
          <p:nvPr/>
        </p:nvPicPr>
        <p:blipFill>
          <a:blip r:embed="rId4"/>
          <a:srcRect t="5882" r="6204"/>
          <a:stretch>
            <a:fillRect/>
          </a:stretch>
        </p:blipFill>
        <p:spPr bwMode="auto">
          <a:xfrm>
            <a:off x="2062163" y="4781550"/>
            <a:ext cx="1223962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Connecteur droit avec flèche 13"/>
          <p:cNvCxnSpPr>
            <a:stCxn id="1026" idx="3"/>
          </p:cNvCxnSpPr>
          <p:nvPr/>
        </p:nvCxnSpPr>
        <p:spPr>
          <a:xfrm flipV="1">
            <a:off x="3286125" y="5214938"/>
            <a:ext cx="1500188" cy="1762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35100" y="1447800"/>
            <a:ext cx="7499350" cy="623888"/>
          </a:xfrm>
        </p:spPr>
        <p:txBody>
          <a:bodyPr>
            <a:normAutofit/>
          </a:bodyPr>
          <a:lstStyle/>
          <a:p>
            <a:pPr marL="653796" indent="-571500" fontAlgn="auto"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+mj-lt"/>
              <a:buAutoNum type="arabicPeriod" startAt="3"/>
              <a:defRPr/>
            </a:pPr>
            <a:r>
              <a:rPr lang="fr-FR" sz="2600" dirty="0" smtClean="0">
                <a:solidFill>
                  <a:schemeClr val="accent2">
                    <a:lumMod val="50000"/>
                  </a:schemeClr>
                </a:solidFill>
                <a:latin typeface="Baskerville Old Face" pitchFamily="18" charset="0"/>
              </a:rPr>
              <a:t>Cet effet dépend de la personne ?</a:t>
            </a:r>
          </a:p>
          <a:p>
            <a:pPr marL="653796" indent="-571500" fontAlgn="auto"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+mj-lt"/>
              <a:buAutoNum type="arabicParenR" startAt="3"/>
              <a:defRPr/>
            </a:pPr>
            <a:endParaRPr lang="fr-FR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21506" name="Groupe 17"/>
          <p:cNvGrpSpPr>
            <a:grpSpLocks/>
          </p:cNvGrpSpPr>
          <p:nvPr/>
        </p:nvGrpSpPr>
        <p:grpSpPr bwMode="auto">
          <a:xfrm>
            <a:off x="3432175" y="1928813"/>
            <a:ext cx="5411788" cy="2593975"/>
            <a:chOff x="2775596" y="2202412"/>
            <a:chExt cx="4422186" cy="2307927"/>
          </a:xfrm>
        </p:grpSpPr>
        <p:pic>
          <p:nvPicPr>
            <p:cNvPr id="21511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775596" y="2214554"/>
              <a:ext cx="2857520" cy="2295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1512" name="Groupe 16"/>
            <p:cNvGrpSpPr>
              <a:grpSpLocks/>
            </p:cNvGrpSpPr>
            <p:nvPr/>
          </p:nvGrpSpPr>
          <p:grpSpPr bwMode="auto">
            <a:xfrm>
              <a:off x="4714876" y="2202412"/>
              <a:ext cx="2482906" cy="1298026"/>
              <a:chOff x="4714876" y="2202412"/>
              <a:chExt cx="2482906" cy="1298026"/>
            </a:xfrm>
          </p:grpSpPr>
          <p:grpSp>
            <p:nvGrpSpPr>
              <p:cNvPr id="21513" name="Groupe 14"/>
              <p:cNvGrpSpPr>
                <a:grpSpLocks/>
              </p:cNvGrpSpPr>
              <p:nvPr/>
            </p:nvGrpSpPr>
            <p:grpSpPr bwMode="auto">
              <a:xfrm>
                <a:off x="4714876" y="2500306"/>
                <a:ext cx="1928826" cy="1000132"/>
                <a:chOff x="4643438" y="2428868"/>
                <a:chExt cx="1928826" cy="1000132"/>
              </a:xfrm>
            </p:grpSpPr>
            <p:cxnSp>
              <p:nvCxnSpPr>
                <p:cNvPr id="10" name="Connecteur droit avec flèche 9"/>
                <p:cNvCxnSpPr/>
                <p:nvPr/>
              </p:nvCxnSpPr>
              <p:spPr>
                <a:xfrm rot="10800000" flipV="1">
                  <a:off x="4643486" y="2428999"/>
                  <a:ext cx="1500870" cy="1000007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Connecteur droit 11"/>
                <p:cNvCxnSpPr/>
                <p:nvPr/>
              </p:nvCxnSpPr>
              <p:spPr>
                <a:xfrm>
                  <a:off x="6144357" y="2428999"/>
                  <a:ext cx="428079" cy="0"/>
                </a:xfrm>
                <a:prstGeom prst="line">
                  <a:avLst/>
                </a:prstGeom>
                <a:ln/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" name="ZoneTexte 15"/>
              <p:cNvSpPr txBox="1"/>
              <p:nvPr/>
            </p:nvSpPr>
            <p:spPr>
              <a:xfrm>
                <a:off x="5983594" y="2202412"/>
                <a:ext cx="1214188" cy="32909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fr-FR" dirty="0">
                    <a:solidFill>
                      <a:schemeClr val="accent3">
                        <a:lumMod val="50000"/>
                      </a:schemeClr>
                    </a:solidFill>
                    <a:latin typeface="+mn-lt"/>
                  </a:rPr>
                  <a:t>mélanine</a:t>
                </a:r>
                <a:endParaRPr lang="fr-FR" dirty="0">
                  <a:solidFill>
                    <a:schemeClr val="accent3">
                      <a:lumMod val="50000"/>
                    </a:schemeClr>
                  </a:solidFill>
                  <a:latin typeface="+mn-lt"/>
                </a:endParaRPr>
              </a:p>
            </p:txBody>
          </p:sp>
        </p:grpSp>
      </p:grpSp>
      <p:sp>
        <p:nvSpPr>
          <p:cNvPr id="19" name="Espace réservé du contenu 2"/>
          <p:cNvSpPr txBox="1">
            <a:spLocks/>
          </p:cNvSpPr>
          <p:nvPr/>
        </p:nvSpPr>
        <p:spPr>
          <a:xfrm>
            <a:off x="1428750" y="4662488"/>
            <a:ext cx="7715250" cy="623887"/>
          </a:xfrm>
          <a:prstGeom prst="rect">
            <a:avLst/>
          </a:prstGeom>
        </p:spPr>
        <p:txBody>
          <a:bodyPr/>
          <a:lstStyle/>
          <a:p>
            <a:pPr marL="653796" indent="-571500" fontAlgn="auto">
              <a:spcBef>
                <a:spcPts val="600"/>
              </a:spcBef>
              <a:spcAft>
                <a:spcPts val="0"/>
              </a:spcAft>
              <a:buClr>
                <a:schemeClr val="accent2">
                  <a:lumMod val="50000"/>
                </a:schemeClr>
              </a:buClr>
              <a:buSzPct val="80000"/>
              <a:buFont typeface="+mj-lt"/>
              <a:buAutoNum type="arabicPeriod" startAt="4"/>
              <a:defRPr/>
            </a:pPr>
            <a:r>
              <a:rPr lang="fr-FR" sz="2600" dirty="0">
                <a:solidFill>
                  <a:schemeClr val="accent2">
                    <a:lumMod val="50000"/>
                  </a:schemeClr>
                </a:solidFill>
                <a:latin typeface="Baskerville Old Face" pitchFamily="18" charset="0"/>
              </a:rPr>
              <a:t>Les approches de correction :</a:t>
            </a:r>
          </a:p>
        </p:txBody>
      </p:sp>
      <p:sp>
        <p:nvSpPr>
          <p:cNvPr id="21" name="ZoneTexte 20"/>
          <p:cNvSpPr txBox="1"/>
          <p:nvPr/>
        </p:nvSpPr>
        <p:spPr>
          <a:xfrm>
            <a:off x="2428875" y="5214938"/>
            <a:ext cx="542925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Font typeface="Wingdings" pitchFamily="2" charset="2"/>
              <a:buChar char="ü"/>
              <a:defRPr/>
            </a:pPr>
            <a:r>
              <a:rPr lang="fr-FR" dirty="0">
                <a:latin typeface="Baskerville Old Face" pitchFamily="18" charset="0"/>
              </a:rPr>
              <a:t>  </a:t>
            </a:r>
            <a:r>
              <a:rPr lang="fr-FR" dirty="0">
                <a:solidFill>
                  <a:schemeClr val="accent3">
                    <a:lumMod val="50000"/>
                  </a:schemeClr>
                </a:solidFill>
                <a:latin typeface="Baskerville Old Face" pitchFamily="18" charset="0"/>
              </a:rPr>
              <a:t>Prévention: </a:t>
            </a:r>
            <a:r>
              <a:rPr lang="fr-FR" dirty="0">
                <a:latin typeface="Baskerville Old Face" pitchFamily="18" charset="0"/>
              </a:rPr>
              <a:t>Orientation vers le plafond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Font typeface="Wingdings" pitchFamily="2" charset="2"/>
              <a:buChar char="ü"/>
              <a:defRPr/>
            </a:pPr>
            <a:r>
              <a:rPr lang="fr-FR" dirty="0">
                <a:latin typeface="Baskerville Old Face" pitchFamily="18" charset="0"/>
              </a:rPr>
              <a:t>  </a:t>
            </a:r>
            <a:r>
              <a:rPr lang="fr-FR" dirty="0">
                <a:solidFill>
                  <a:schemeClr val="accent3">
                    <a:lumMod val="50000"/>
                  </a:schemeClr>
                </a:solidFill>
                <a:latin typeface="Baskerville Old Face" pitchFamily="18" charset="0"/>
              </a:rPr>
              <a:t>Approche matérielle:   </a:t>
            </a:r>
            <a:r>
              <a:rPr lang="fr-FR" dirty="0">
                <a:latin typeface="Baskerville Old Face" pitchFamily="18" charset="0"/>
              </a:rPr>
              <a:t>flash anti-yeux rouges.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Font typeface="Wingdings" pitchFamily="2" charset="2"/>
              <a:buChar char="ü"/>
              <a:defRPr/>
            </a:pPr>
            <a:r>
              <a:rPr lang="fr-FR" dirty="0">
                <a:solidFill>
                  <a:schemeClr val="accent3">
                    <a:lumMod val="50000"/>
                  </a:schemeClr>
                </a:solidFill>
                <a:latin typeface="Baskerville Old Face" pitchFamily="18" charset="0"/>
              </a:rPr>
              <a:t>  Approche logicielle:     </a:t>
            </a:r>
            <a:r>
              <a:rPr lang="fr-FR" dirty="0">
                <a:latin typeface="Baskerville Old Face" pitchFamily="18" charset="0"/>
              </a:rPr>
              <a:t>filtre anti-yeux rouges.</a:t>
            </a:r>
            <a:endParaRPr lang="fr-FR" dirty="0">
              <a:latin typeface="Baskerville Old Face" pitchFamily="18" charset="0"/>
            </a:endParaRPr>
          </a:p>
        </p:txBody>
      </p:sp>
      <p:sp>
        <p:nvSpPr>
          <p:cNvPr id="14" name="Titre 1"/>
          <p:cNvSpPr>
            <a:spLocks noGrp="1"/>
          </p:cNvSpPr>
          <p:nvPr>
            <p:ph type="title"/>
          </p:nvPr>
        </p:nvSpPr>
        <p:spPr>
          <a:xfrm>
            <a:off x="1281113" y="357188"/>
            <a:ext cx="7862887" cy="1143000"/>
          </a:xfrm>
        </p:spPr>
        <p:txBody>
          <a:bodyPr>
            <a:normAutofit fontScale="90000"/>
          </a:bodyPr>
          <a:lstStyle/>
          <a:p>
            <a:pPr marL="857250" indent="-857250" fontAlgn="auto">
              <a:spcAft>
                <a:spcPts val="0"/>
              </a:spcAft>
              <a:buFont typeface="+mj-lt"/>
              <a:buAutoNum type="romanUcPeriod" startAt="2"/>
              <a:defRPr/>
            </a:pPr>
            <a:r>
              <a:rPr lang="fr-FR" sz="3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Les Yeux Rouges: Causes Physiques</a:t>
            </a:r>
            <a:r>
              <a:rPr lang="fr-FR" sz="4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/>
            </a:r>
            <a:br>
              <a:rPr lang="fr-FR" sz="4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</a:br>
            <a:endParaRPr lang="fr-FR" dirty="0">
              <a:solidFill>
                <a:schemeClr val="tx2">
                  <a:satMod val="130000"/>
                </a:schemeClr>
              </a:solidFill>
              <a:latin typeface="Baskerville Old Face" pitchFamily="18" charset="0"/>
            </a:endParaRPr>
          </a:p>
        </p:txBody>
      </p:sp>
      <p:sp>
        <p:nvSpPr>
          <p:cNvPr id="15" name="Espace réservé du numéro de diapositive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5F93D3-B4A1-4933-BFC8-8F32DFEE1F7A}" type="slidenum">
              <a:rPr lang="en-US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/>
          <p:cNvSpPr txBox="1">
            <a:spLocks/>
          </p:cNvSpPr>
          <p:nvPr/>
        </p:nvSpPr>
        <p:spPr>
          <a:xfrm>
            <a:off x="2928938" y="1000125"/>
            <a:ext cx="7407275" cy="1471613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marL="857250" indent="-857250">
              <a:spcBef>
                <a:spcPts val="1200"/>
              </a:spcBef>
              <a:spcAft>
                <a:spcPts val="1200"/>
              </a:spcAft>
              <a:buClr>
                <a:srgbClr val="953735"/>
              </a:buClr>
              <a:buFont typeface="Gill Sans MT" pitchFamily="34" charset="0"/>
              <a:buAutoNum type="romanUcPeriod" startAt="3"/>
            </a:pPr>
            <a:r>
              <a:rPr lang="fr-FR" sz="300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skerville Old Face" pitchFamily="18" charset="0"/>
              </a:rPr>
              <a:t>Cahier des Charges</a:t>
            </a:r>
          </a:p>
        </p:txBody>
      </p:sp>
      <p:pic>
        <p:nvPicPr>
          <p:cNvPr id="2050" name="Picture 2" descr="G:\Yeux rouges\Yeux rouges\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2786058"/>
            <a:ext cx="2159056" cy="2571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285852" y="1285860"/>
            <a:ext cx="7498080" cy="5286412"/>
          </a:xfrm>
        </p:spPr>
        <p:txBody>
          <a:bodyPr>
            <a:normAutofit fontScale="70000" lnSpcReduction="20000"/>
          </a:bodyPr>
          <a:lstStyle/>
          <a:p>
            <a:pPr marL="365760" indent="-283464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Wingdings 2"/>
              <a:buChar char=""/>
              <a:defRPr/>
            </a:pPr>
            <a:r>
              <a:rPr lang="fr-FR" u="sng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Objectifs:</a:t>
            </a:r>
            <a:r>
              <a:rPr lang="fr-FR" dirty="0" smtClean="0">
                <a:solidFill>
                  <a:schemeClr val="accent2">
                    <a:lumMod val="75000"/>
                  </a:schemeClr>
                </a:solidFill>
                <a:latin typeface="Baskerville Old Face" pitchFamily="18" charset="0"/>
              </a:rPr>
              <a:t> 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  <a:latin typeface="Baskerville Old Face" pitchFamily="18" charset="0"/>
              </a:rPr>
              <a:t> </a:t>
            </a:r>
            <a:r>
              <a:rPr lang="fr-FR" dirty="0" smtClean="0">
                <a:latin typeface="Baskerville Old Face" pitchFamily="18" charset="0"/>
              </a:rPr>
              <a:t>Détecter et Corriger Automatiquement les Yeux rouges</a:t>
            </a:r>
          </a:p>
          <a:p>
            <a:pPr marL="365760" indent="-283464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Wingdings 2"/>
              <a:buChar char=""/>
              <a:defRPr/>
            </a:pPr>
            <a:endParaRPr lang="fr-FR" u="sng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skerville Old Face" pitchFamily="18" charset="0"/>
            </a:endParaRPr>
          </a:p>
          <a:p>
            <a:pPr marL="365760" indent="-283464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Wingdings 2"/>
              <a:buChar char=""/>
              <a:defRPr/>
            </a:pPr>
            <a:r>
              <a:rPr lang="fr-FR" u="sng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Exigences: </a:t>
            </a:r>
          </a:p>
          <a:p>
            <a:pPr lvl="8">
              <a:buClr>
                <a:schemeClr val="accent2">
                  <a:lumMod val="75000"/>
                </a:schemeClr>
              </a:buClr>
              <a:defRPr/>
            </a:pPr>
            <a:r>
              <a:rPr lang="fr-FR" sz="2300" dirty="0" smtClean="0">
                <a:latin typeface="Baskerville Old Face" pitchFamily="18" charset="0"/>
              </a:rPr>
              <a:t>Procédé pour la localisation des yeux rouges avec un rectangle</a:t>
            </a:r>
          </a:p>
          <a:p>
            <a:pPr lvl="8">
              <a:buClr>
                <a:schemeClr val="accent2">
                  <a:lumMod val="75000"/>
                </a:schemeClr>
              </a:buClr>
              <a:defRPr/>
            </a:pPr>
            <a:r>
              <a:rPr lang="fr-FR" sz="2300" dirty="0" smtClean="0">
                <a:latin typeface="Baskerville Old Face" pitchFamily="18" charset="0"/>
              </a:rPr>
              <a:t>Procédé pour la restauration de la couleur originale des yeux</a:t>
            </a:r>
          </a:p>
          <a:p>
            <a:pPr lvl="8">
              <a:buClr>
                <a:schemeClr val="accent2">
                  <a:lumMod val="75000"/>
                </a:schemeClr>
              </a:buClr>
              <a:defRPr/>
            </a:pPr>
            <a:endParaRPr lang="fr-FR" sz="2300" dirty="0" smtClean="0">
              <a:latin typeface="Baskerville Old Face" pitchFamily="18" charset="0"/>
            </a:endParaRPr>
          </a:p>
          <a:p>
            <a:pPr marL="365760" indent="-283464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Wingdings 2"/>
              <a:buChar char=""/>
              <a:defRPr/>
            </a:pPr>
            <a:r>
              <a:rPr lang="fr-FR" u="sng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Produit:</a:t>
            </a:r>
            <a:r>
              <a:rPr lang="fr-FR" dirty="0" smtClean="0">
                <a:solidFill>
                  <a:schemeClr val="accent2">
                    <a:lumMod val="75000"/>
                  </a:schemeClr>
                </a:solidFill>
                <a:latin typeface="Baskerville Old Face" pitchFamily="18" charset="0"/>
              </a:rPr>
              <a:t>     </a:t>
            </a:r>
            <a:r>
              <a:rPr lang="fr-FR" dirty="0" smtClean="0">
                <a:latin typeface="Baskerville Old Face" pitchFamily="18" charset="0"/>
              </a:rPr>
              <a:t>Application développée en C++, OpenCV et QT</a:t>
            </a:r>
          </a:p>
          <a:p>
            <a:pPr marL="365760" indent="-283464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Wingdings 2"/>
              <a:buChar char=""/>
              <a:defRPr/>
            </a:pPr>
            <a:endParaRPr lang="fr-FR" u="sng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skerville Old Face" pitchFamily="18" charset="0"/>
            </a:endParaRPr>
          </a:p>
          <a:p>
            <a:pPr marL="365760" indent="-283464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Wingdings 2"/>
              <a:buChar char=""/>
              <a:defRPr/>
            </a:pPr>
            <a:r>
              <a:rPr lang="fr-FR" u="sng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Fonctions</a:t>
            </a:r>
            <a:r>
              <a:rPr lang="fr-FR" dirty="0" smtClean="0">
                <a:solidFill>
                  <a:schemeClr val="accent2">
                    <a:lumMod val="75000"/>
                  </a:schemeClr>
                </a:solidFill>
                <a:latin typeface="Baskerville Old Face" pitchFamily="18" charset="0"/>
              </a:rPr>
              <a:t>:   </a:t>
            </a:r>
          </a:p>
          <a:p>
            <a:pPr lvl="8">
              <a:buClr>
                <a:schemeClr val="accent1">
                  <a:lumMod val="60000"/>
                  <a:lumOff val="40000"/>
                </a:schemeClr>
              </a:buClr>
              <a:defRPr/>
            </a:pPr>
            <a:r>
              <a:rPr lang="fr-FR" sz="2300" dirty="0" smtClean="0">
                <a:latin typeface="Baskerville Old Face" pitchFamily="18" charset="0"/>
              </a:rPr>
              <a:t>Charger une image</a:t>
            </a:r>
          </a:p>
          <a:p>
            <a:pPr lvl="8">
              <a:buClr>
                <a:schemeClr val="accent1">
                  <a:lumMod val="60000"/>
                  <a:lumOff val="40000"/>
                </a:schemeClr>
              </a:buClr>
              <a:defRPr/>
            </a:pPr>
            <a:r>
              <a:rPr lang="fr-FR" sz="2300" dirty="0" smtClean="0">
                <a:latin typeface="Baskerville Old Face" pitchFamily="18" charset="0"/>
              </a:rPr>
              <a:t>Fixer les Paramètres</a:t>
            </a:r>
          </a:p>
          <a:p>
            <a:pPr lvl="8">
              <a:buClr>
                <a:schemeClr val="accent1">
                  <a:lumMod val="60000"/>
                  <a:lumOff val="40000"/>
                </a:schemeClr>
              </a:buClr>
              <a:defRPr/>
            </a:pPr>
            <a:r>
              <a:rPr lang="fr-FR" sz="2300" dirty="0" smtClean="0">
                <a:latin typeface="Baskerville Old Face" pitchFamily="18" charset="0"/>
              </a:rPr>
              <a:t>Détecter les Visages</a:t>
            </a:r>
          </a:p>
          <a:p>
            <a:pPr lvl="8">
              <a:buClr>
                <a:schemeClr val="accent1">
                  <a:lumMod val="60000"/>
                  <a:lumOff val="40000"/>
                </a:schemeClr>
              </a:buClr>
              <a:defRPr/>
            </a:pPr>
            <a:r>
              <a:rPr lang="fr-FR" sz="2300" dirty="0" smtClean="0">
                <a:latin typeface="Baskerville Old Face" pitchFamily="18" charset="0"/>
              </a:rPr>
              <a:t>Détecter les Yeux rouges + les cadrer</a:t>
            </a:r>
          </a:p>
          <a:p>
            <a:pPr lvl="8">
              <a:buClr>
                <a:schemeClr val="accent1">
                  <a:lumMod val="60000"/>
                  <a:lumOff val="40000"/>
                </a:schemeClr>
              </a:buClr>
              <a:defRPr/>
            </a:pPr>
            <a:r>
              <a:rPr lang="fr-FR" sz="2300" dirty="0" smtClean="0">
                <a:latin typeface="Baskerville Old Face" pitchFamily="18" charset="0"/>
              </a:rPr>
              <a:t>Corriger la couleurs rouge</a:t>
            </a:r>
          </a:p>
          <a:p>
            <a:pPr lvl="8">
              <a:buClr>
                <a:schemeClr val="accent1">
                  <a:lumMod val="60000"/>
                  <a:lumOff val="40000"/>
                </a:schemeClr>
              </a:buClr>
              <a:defRPr/>
            </a:pPr>
            <a:endParaRPr lang="fr-FR" u="sng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skerville Old Face" pitchFamily="18" charset="0"/>
            </a:endParaRPr>
          </a:p>
          <a:p>
            <a:pPr marL="365760" indent="-283464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Wingdings 2"/>
              <a:buChar char=""/>
              <a:defRPr/>
            </a:pPr>
            <a:r>
              <a:rPr lang="fr-FR" u="sng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Validation</a:t>
            </a:r>
            <a:r>
              <a:rPr lang="fr-FR" dirty="0" smtClean="0">
                <a:solidFill>
                  <a:schemeClr val="accent2">
                    <a:lumMod val="75000"/>
                  </a:schemeClr>
                </a:solidFill>
                <a:latin typeface="Baskerville Old Face" pitchFamily="18" charset="0"/>
              </a:rPr>
              <a:t>: </a:t>
            </a:r>
            <a:r>
              <a:rPr lang="fr-FR" dirty="0" smtClean="0">
                <a:latin typeface="Baskerville Old Face" pitchFamily="18" charset="0"/>
              </a:rPr>
              <a:t>Détection et correction au moins pour une image</a:t>
            </a:r>
            <a:r>
              <a:rPr lang="fr-FR" dirty="0" smtClean="0"/>
              <a:t>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fr-FR" dirty="0"/>
          </a:p>
        </p:txBody>
      </p:sp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1281113" y="357188"/>
            <a:ext cx="7862887" cy="1143000"/>
          </a:xfrm>
        </p:spPr>
        <p:txBody>
          <a:bodyPr>
            <a:normAutofit fontScale="90000"/>
          </a:bodyPr>
          <a:lstStyle/>
          <a:p>
            <a:pPr marL="857250" indent="-857250" fontAlgn="auto">
              <a:spcAft>
                <a:spcPts val="0"/>
              </a:spcAft>
              <a:buFont typeface="+mj-lt"/>
              <a:buAutoNum type="romanUcPeriod" startAt="3"/>
              <a:defRPr/>
            </a:pPr>
            <a:r>
              <a:rPr lang="fr-FR" sz="34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Cahier Des Charges:</a:t>
            </a:r>
            <a:r>
              <a:rPr lang="fr-FR" sz="44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fr-FR" sz="4400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fr-FR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998F24-3E72-422A-ACFE-59ECB619F491}" type="slidenum">
              <a:rPr lang="en-US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740</TotalTime>
  <Words>766</Words>
  <Application>Microsoft Office PowerPoint</Application>
  <PresentationFormat>Affichage à l'écran (4:3)</PresentationFormat>
  <Paragraphs>263</Paragraphs>
  <Slides>31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Modèle de conception</vt:lpstr>
      </vt:variant>
      <vt:variant>
        <vt:i4>12</vt:i4>
      </vt:variant>
      <vt:variant>
        <vt:lpstr>Titres des diapositives</vt:lpstr>
      </vt:variant>
      <vt:variant>
        <vt:i4>31</vt:i4>
      </vt:variant>
    </vt:vector>
  </HeadingPairs>
  <TitlesOfParts>
    <vt:vector size="51" baseType="lpstr">
      <vt:lpstr>Gill Sans MT</vt:lpstr>
      <vt:lpstr>Arial</vt:lpstr>
      <vt:lpstr>Wingdings 2</vt:lpstr>
      <vt:lpstr>Verdana</vt:lpstr>
      <vt:lpstr>Calibri</vt:lpstr>
      <vt:lpstr>Baskerville Old Face</vt:lpstr>
      <vt:lpstr>Wingdings</vt:lpstr>
      <vt:lpstr>Times New Roman</vt:lpstr>
      <vt:lpstr>Solstice</vt:lpstr>
      <vt:lpstr>Solstice</vt:lpstr>
      <vt:lpstr>Solstice</vt:lpstr>
      <vt:lpstr>Solstice</vt:lpstr>
      <vt:lpstr>Solstice</vt:lpstr>
      <vt:lpstr>Solstice</vt:lpstr>
      <vt:lpstr>Solstice</vt:lpstr>
      <vt:lpstr>Solstice</vt:lpstr>
      <vt:lpstr>Solstice</vt:lpstr>
      <vt:lpstr>Solstice</vt:lpstr>
      <vt:lpstr>Solstice</vt:lpstr>
      <vt:lpstr>Solstice</vt:lpstr>
      <vt:lpstr>MASTER M2 INFORMATIQUE                        CATI – Cours Avancés de Traitement d’Images                                                                                                                                                                              Détection et Correction des yeux rouges</vt:lpstr>
      <vt:lpstr>Plan de la Présentation </vt:lpstr>
      <vt:lpstr>Introduction:</vt:lpstr>
      <vt:lpstr>Introduction: </vt:lpstr>
      <vt:lpstr>Les Yeux Rouges:  Causes Physiques</vt:lpstr>
      <vt:lpstr>Les Yeux Rouges: Causes Physiques </vt:lpstr>
      <vt:lpstr>Les Yeux Rouges: Causes Physiques </vt:lpstr>
      <vt:lpstr>Diapositive 8</vt:lpstr>
      <vt:lpstr>Cahier Des Charges: </vt:lpstr>
      <vt:lpstr>Diapositive 10</vt:lpstr>
      <vt:lpstr>Algorithme de Détection des Yeux Rouges: </vt:lpstr>
      <vt:lpstr>Algorithme de Détection des Yeux Rouges: </vt:lpstr>
      <vt:lpstr>Algorithme de Détection des Yeux Rouges: </vt:lpstr>
      <vt:lpstr>Algorithme de Détection des Yeux Rouges: </vt:lpstr>
      <vt:lpstr>Algorithme de Détection des Yeux Rouges: </vt:lpstr>
      <vt:lpstr>Algorithme de Détection des Yeux Rouges: </vt:lpstr>
      <vt:lpstr>Algorithme de Détection des Yeux Rouges: </vt:lpstr>
      <vt:lpstr>Algorithme de Détection des Yeux Rouges: </vt:lpstr>
      <vt:lpstr>Algorithme de Détection des Yeux Rouges: </vt:lpstr>
      <vt:lpstr>Diapositive 20</vt:lpstr>
      <vt:lpstr>Algorithme de Correction des Yeux Rouges: </vt:lpstr>
      <vt:lpstr>Algorithme de Correction des Yeux Rouges: </vt:lpstr>
      <vt:lpstr>Algorithme de Correction des Yeux Rouges: </vt:lpstr>
      <vt:lpstr>Diapositive 24</vt:lpstr>
      <vt:lpstr>Résultats et Perspectives: </vt:lpstr>
      <vt:lpstr>Résultats et Perspectives: </vt:lpstr>
      <vt:lpstr>Résultats et Perspectives: </vt:lpstr>
      <vt:lpstr>Résultats et Perspectives: </vt:lpstr>
      <vt:lpstr>Diapositive 29</vt:lpstr>
      <vt:lpstr>Conclusion: </vt:lpstr>
      <vt:lpstr>Diapositive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MASTER M2 INFORMATIQUE                        CATI – Cours Avancés de Traitement d’Images                                                                                                                                                                                Correction des yeux rouges</dc:title>
  <dc:creator>Melki</dc:creator>
  <cp:lastModifiedBy>Serge RIAZANOFF</cp:lastModifiedBy>
  <cp:revision>48</cp:revision>
  <dcterms:created xsi:type="dcterms:W3CDTF">2010-02-02T17:55:15Z</dcterms:created>
  <dcterms:modified xsi:type="dcterms:W3CDTF">2010-02-18T11:21:22Z</dcterms:modified>
</cp:coreProperties>
</file>