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335" r:id="rId3"/>
    <p:sldId id="333" r:id="rId4"/>
    <p:sldId id="336" r:id="rId5"/>
    <p:sldId id="337" r:id="rId6"/>
    <p:sldId id="338" r:id="rId7"/>
    <p:sldId id="339" r:id="rId8"/>
    <p:sldId id="342" r:id="rId9"/>
    <p:sldId id="343" r:id="rId10"/>
    <p:sldId id="354" r:id="rId11"/>
    <p:sldId id="355" r:id="rId12"/>
    <p:sldId id="340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275" r:id="rId24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5F00"/>
  </p:clrMru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4" autoAdjust="0"/>
    <p:restoredTop sz="94660"/>
  </p:normalViewPr>
  <p:slideViewPr>
    <p:cSldViewPr>
      <p:cViewPr varScale="1">
        <p:scale>
          <a:sx n="74" d="100"/>
          <a:sy n="74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9E3729-7443-4BC7-810A-31D5426FC579}" type="doc">
      <dgm:prSet loTypeId="urn:microsoft.com/office/officeart/2005/8/layout/list1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F2C94AFE-F2E0-4385-90F7-09359C6EDA3B}">
      <dgm:prSet phldrT="[Text]"/>
      <dgm:spPr/>
      <dgm:t>
        <a:bodyPr/>
        <a:lstStyle/>
        <a:p>
          <a:r>
            <a:rPr lang="fr-FR" dirty="0" smtClean="0"/>
            <a:t>Détecter un visage</a:t>
          </a:r>
          <a:endParaRPr lang="fr-FR" dirty="0"/>
        </a:p>
      </dgm:t>
    </dgm:pt>
    <dgm:pt modelId="{E8F00D90-36F5-4750-8843-3C19B9D0527E}" type="parTrans" cxnId="{3A8DC60E-661A-4F44-8CF8-680298C4A105}">
      <dgm:prSet/>
      <dgm:spPr/>
      <dgm:t>
        <a:bodyPr/>
        <a:lstStyle/>
        <a:p>
          <a:endParaRPr lang="fr-FR"/>
        </a:p>
      </dgm:t>
    </dgm:pt>
    <dgm:pt modelId="{8C9ADD84-E185-43CE-A6A9-47F16B0B5F16}" type="sibTrans" cxnId="{3A8DC60E-661A-4F44-8CF8-680298C4A105}">
      <dgm:prSet/>
      <dgm:spPr/>
      <dgm:t>
        <a:bodyPr/>
        <a:lstStyle/>
        <a:p>
          <a:endParaRPr lang="fr-FR"/>
        </a:p>
      </dgm:t>
    </dgm:pt>
    <dgm:pt modelId="{497FD417-09B5-4FF9-A647-945AD327F947}">
      <dgm:prSet phldrT="[Text]"/>
      <dgm:spPr/>
      <dgm:t>
        <a:bodyPr/>
        <a:lstStyle/>
        <a:p>
          <a:r>
            <a:rPr lang="fr-FR" dirty="0" smtClean="0"/>
            <a:t>Le localiser avec une précision suffisante dans l'espace</a:t>
          </a:r>
          <a:endParaRPr lang="fr-FR" dirty="0"/>
        </a:p>
      </dgm:t>
    </dgm:pt>
    <dgm:pt modelId="{9A37BE3B-0E39-4765-B3C0-7C5B3E397AB0}" type="parTrans" cxnId="{0D4028BA-4515-4F23-A336-B5A526515EC1}">
      <dgm:prSet/>
      <dgm:spPr/>
      <dgm:t>
        <a:bodyPr/>
        <a:lstStyle/>
        <a:p>
          <a:endParaRPr lang="fr-FR"/>
        </a:p>
      </dgm:t>
    </dgm:pt>
    <dgm:pt modelId="{305781EE-E56B-4C9D-BEE0-150038D9413E}" type="sibTrans" cxnId="{0D4028BA-4515-4F23-A336-B5A526515EC1}">
      <dgm:prSet/>
      <dgm:spPr/>
      <dgm:t>
        <a:bodyPr/>
        <a:lstStyle/>
        <a:p>
          <a:endParaRPr lang="fr-FR"/>
        </a:p>
      </dgm:t>
    </dgm:pt>
    <dgm:pt modelId="{E29EBA1A-4F32-4A42-90B7-8F1F9E6F7137}" type="pres">
      <dgm:prSet presAssocID="{5F9E3729-7443-4BC7-810A-31D5426FC57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C493AD2-EC25-4F1F-8BCF-9DECC41119DC}" type="pres">
      <dgm:prSet presAssocID="{F2C94AFE-F2E0-4385-90F7-09359C6EDA3B}" presName="parentLin" presStyleCnt="0"/>
      <dgm:spPr/>
    </dgm:pt>
    <dgm:pt modelId="{DE124BB3-6583-45DC-97AC-A0CF985AC4D5}" type="pres">
      <dgm:prSet presAssocID="{F2C94AFE-F2E0-4385-90F7-09359C6EDA3B}" presName="parentLeftMargin" presStyleLbl="node1" presStyleIdx="0" presStyleCnt="1"/>
      <dgm:spPr/>
      <dgm:t>
        <a:bodyPr/>
        <a:lstStyle/>
        <a:p>
          <a:endParaRPr lang="fr-FR"/>
        </a:p>
      </dgm:t>
    </dgm:pt>
    <dgm:pt modelId="{15151169-6A46-43B0-9899-B3BD6BDC3B7A}" type="pres">
      <dgm:prSet presAssocID="{F2C94AFE-F2E0-4385-90F7-09359C6EDA3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80F8303-D8CB-433E-8AED-8B696A7368D7}" type="pres">
      <dgm:prSet presAssocID="{F2C94AFE-F2E0-4385-90F7-09359C6EDA3B}" presName="negativeSpace" presStyleCnt="0"/>
      <dgm:spPr/>
    </dgm:pt>
    <dgm:pt modelId="{24F399A9-2916-420B-B87B-1D4311F20891}" type="pres">
      <dgm:prSet presAssocID="{F2C94AFE-F2E0-4385-90F7-09359C6EDA3B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2401ACB-D988-4AC4-AE56-0D3157C4875C}" type="presOf" srcId="{F2C94AFE-F2E0-4385-90F7-09359C6EDA3B}" destId="{15151169-6A46-43B0-9899-B3BD6BDC3B7A}" srcOrd="1" destOrd="0" presId="urn:microsoft.com/office/officeart/2005/8/layout/list1"/>
    <dgm:cxn modelId="{9BBDAEC8-0888-41E2-BC21-CD48C8252C92}" type="presOf" srcId="{F2C94AFE-F2E0-4385-90F7-09359C6EDA3B}" destId="{DE124BB3-6583-45DC-97AC-A0CF985AC4D5}" srcOrd="0" destOrd="0" presId="urn:microsoft.com/office/officeart/2005/8/layout/list1"/>
    <dgm:cxn modelId="{F978F4C1-EC97-49BE-9FB1-360774F47B36}" type="presOf" srcId="{497FD417-09B5-4FF9-A647-945AD327F947}" destId="{24F399A9-2916-420B-B87B-1D4311F20891}" srcOrd="0" destOrd="0" presId="urn:microsoft.com/office/officeart/2005/8/layout/list1"/>
    <dgm:cxn modelId="{5EBA3B85-7099-4F64-98EB-13C6505BC68B}" type="presOf" srcId="{5F9E3729-7443-4BC7-810A-31D5426FC579}" destId="{E29EBA1A-4F32-4A42-90B7-8F1F9E6F7137}" srcOrd="0" destOrd="0" presId="urn:microsoft.com/office/officeart/2005/8/layout/list1"/>
    <dgm:cxn modelId="{0D4028BA-4515-4F23-A336-B5A526515EC1}" srcId="{F2C94AFE-F2E0-4385-90F7-09359C6EDA3B}" destId="{497FD417-09B5-4FF9-A647-945AD327F947}" srcOrd="0" destOrd="0" parTransId="{9A37BE3B-0E39-4765-B3C0-7C5B3E397AB0}" sibTransId="{305781EE-E56B-4C9D-BEE0-150038D9413E}"/>
    <dgm:cxn modelId="{3A8DC60E-661A-4F44-8CF8-680298C4A105}" srcId="{5F9E3729-7443-4BC7-810A-31D5426FC579}" destId="{F2C94AFE-F2E0-4385-90F7-09359C6EDA3B}" srcOrd="0" destOrd="0" parTransId="{E8F00D90-36F5-4750-8843-3C19B9D0527E}" sibTransId="{8C9ADD84-E185-43CE-A6A9-47F16B0B5F16}"/>
    <dgm:cxn modelId="{639CF159-BE9E-449B-8B20-92922D61104D}" type="presParOf" srcId="{E29EBA1A-4F32-4A42-90B7-8F1F9E6F7137}" destId="{9C493AD2-EC25-4F1F-8BCF-9DECC41119DC}" srcOrd="0" destOrd="0" presId="urn:microsoft.com/office/officeart/2005/8/layout/list1"/>
    <dgm:cxn modelId="{CE1E165D-520D-4CCC-9273-E6F6BAF79C31}" type="presParOf" srcId="{9C493AD2-EC25-4F1F-8BCF-9DECC41119DC}" destId="{DE124BB3-6583-45DC-97AC-A0CF985AC4D5}" srcOrd="0" destOrd="0" presId="urn:microsoft.com/office/officeart/2005/8/layout/list1"/>
    <dgm:cxn modelId="{29A0423B-6CA5-4F97-AEDF-37BB8EB1E7AE}" type="presParOf" srcId="{9C493AD2-EC25-4F1F-8BCF-9DECC41119DC}" destId="{15151169-6A46-43B0-9899-B3BD6BDC3B7A}" srcOrd="1" destOrd="0" presId="urn:microsoft.com/office/officeart/2005/8/layout/list1"/>
    <dgm:cxn modelId="{EBCDD769-95A5-44F6-8917-EB6EA94BAE0F}" type="presParOf" srcId="{E29EBA1A-4F32-4A42-90B7-8F1F9E6F7137}" destId="{F80F8303-D8CB-433E-8AED-8B696A7368D7}" srcOrd="1" destOrd="0" presId="urn:microsoft.com/office/officeart/2005/8/layout/list1"/>
    <dgm:cxn modelId="{92FEFA75-6B42-4D2E-B42A-C3D35896121C}" type="presParOf" srcId="{E29EBA1A-4F32-4A42-90B7-8F1F9E6F7137}" destId="{24F399A9-2916-420B-B87B-1D4311F20891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F399A9-2916-420B-B87B-1D4311F20891}">
      <dsp:nvSpPr>
        <dsp:cNvPr id="0" name=""/>
        <dsp:cNvSpPr/>
      </dsp:nvSpPr>
      <dsp:spPr>
        <a:xfrm>
          <a:off x="0" y="236258"/>
          <a:ext cx="5262578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08435" tIns="312420" rIns="408435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/>
            <a:t>Le localiser avec une précision suffisante dans l'espace</a:t>
          </a:r>
          <a:endParaRPr lang="fr-FR" sz="1500" kern="1200" dirty="0"/>
        </a:p>
      </dsp:txBody>
      <dsp:txXfrm>
        <a:off x="0" y="236258"/>
        <a:ext cx="5262578" cy="637875"/>
      </dsp:txXfrm>
    </dsp:sp>
    <dsp:sp modelId="{15151169-6A46-43B0-9899-B3BD6BDC3B7A}">
      <dsp:nvSpPr>
        <dsp:cNvPr id="0" name=""/>
        <dsp:cNvSpPr/>
      </dsp:nvSpPr>
      <dsp:spPr>
        <a:xfrm>
          <a:off x="263128" y="14858"/>
          <a:ext cx="3683804" cy="4428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239" tIns="0" rIns="139239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Détecter un visage</a:t>
          </a:r>
          <a:endParaRPr lang="fr-FR" sz="1500" kern="1200" dirty="0"/>
        </a:p>
      </dsp:txBody>
      <dsp:txXfrm>
        <a:off x="263128" y="14858"/>
        <a:ext cx="3683804" cy="442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BB084-1F28-4E38-8CD9-A45C51652FC4}" type="datetimeFigureOut">
              <a:rPr lang="fr-FR" smtClean="0"/>
              <a:pPr/>
              <a:t>17/02/2010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38CD9E-62E8-436F-A6C7-E6120F59FFEA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16CE99-47E6-4B6A-B355-991423E013AF}" type="datetimeFigureOut">
              <a:rPr lang="fr-FR" smtClean="0"/>
              <a:pPr/>
              <a:t>17/02/2010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CFAC88-2919-4160-8B3B-986CA33F46C3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D11CC-AD18-4053-94ED-FD2581A80040}" type="datetime1">
              <a:rPr lang="fr-FR" smtClean="0"/>
              <a:pPr>
                <a:defRPr/>
              </a:pPr>
              <a:t>17/02/2010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2A18A-E211-4660-B8A5-FE5BD34F51A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E2AE-CCF1-4CD6-A6B7-B93F586DA5C0}" type="datetime1">
              <a:rPr lang="fr-FR" smtClean="0"/>
              <a:pPr>
                <a:defRPr/>
              </a:pPr>
              <a:t>17/02/2010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EC4A-98A9-41C9-8719-9634F9F5B61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63FA3-3047-47EF-9E0C-4EF93140341C}" type="datetime1">
              <a:rPr lang="fr-FR" smtClean="0"/>
              <a:pPr>
                <a:defRPr/>
              </a:pPr>
              <a:t>17/02/2010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696B5-386E-40DE-8E6F-BECE96308A0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3E92B-15E6-407A-85F5-EA09B7DC851E}" type="datetime1">
              <a:rPr lang="fr-FR" smtClean="0"/>
              <a:pPr>
                <a:defRPr/>
              </a:pPr>
              <a:t>17/02/2010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E0864-A905-4A79-BF74-BB53ABCE8D7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234D5-F4FA-4740-ABD9-8B0DBFC173AE}" type="datetime1">
              <a:rPr lang="fr-FR" smtClean="0"/>
              <a:pPr>
                <a:defRPr/>
              </a:pPr>
              <a:t>17/02/2010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46FBB-FC57-4EE9-88A6-029D1933FD8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C862A-9F45-4BF0-94AA-1B39C6D0FCA2}" type="datetime1">
              <a:rPr lang="fr-FR" smtClean="0"/>
              <a:pPr>
                <a:defRPr/>
              </a:pPr>
              <a:t>17/02/2010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DDD27-3D4C-4012-8C55-FFE9DFAC07A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66418-1832-4DF6-9CF2-64CE09B33246}" type="datetime1">
              <a:rPr lang="fr-FR" smtClean="0"/>
              <a:pPr>
                <a:defRPr/>
              </a:pPr>
              <a:t>17/02/2010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91051-BD5E-4E01-9790-7983BC180C7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44862-535B-40B5-8363-180A71DA087E}" type="datetime1">
              <a:rPr lang="fr-FR" smtClean="0"/>
              <a:pPr>
                <a:defRPr/>
              </a:pPr>
              <a:t>17/02/2010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86457-4080-4D83-8023-C459AB618E9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E76BC-CCE2-40EF-A15C-E68E1BC1F80E}" type="datetime1">
              <a:rPr lang="fr-FR" smtClean="0"/>
              <a:pPr>
                <a:defRPr/>
              </a:pPr>
              <a:t>17/02/2010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6C2D3-296F-4D4E-8C62-B24B8CC9EB9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301E1-97C8-4E89-8D22-41AD6A250A30}" type="datetime1">
              <a:rPr lang="fr-FR" smtClean="0"/>
              <a:pPr>
                <a:defRPr/>
              </a:pPr>
              <a:t>17/02/2010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AD516-0828-4D57-87AA-1A799DAE5EC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88391-43D6-4F5F-AEDC-9EA0EC93A203}" type="datetime1">
              <a:rPr lang="fr-FR" smtClean="0"/>
              <a:pPr>
                <a:defRPr/>
              </a:pPr>
              <a:t>17/02/2010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C5629-4F94-4D72-AC8E-9C513364199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fr-CA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79DC4E-9AE0-4907-99F8-807E66BB2F50}" type="datetime1">
              <a:rPr lang="fr-FR" smtClean="0"/>
              <a:pPr>
                <a:defRPr/>
              </a:pPr>
              <a:t>17/02/2010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1016DB-EEFA-438F-9D97-9CBC6CC9089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diagramColors" Target="../diagrams/colors1.xml"/><Relationship Id="rId3" Type="http://schemas.openxmlformats.org/officeDocument/2006/relationships/image" Target="../media/image4.jpeg"/><Relationship Id="rId7" Type="http://schemas.openxmlformats.org/officeDocument/2006/relationships/oleObject" Target="../embeddings/oleObject4.bin"/><Relationship Id="rId12" Type="http://schemas.openxmlformats.org/officeDocument/2006/relationships/diagramQuickStyle" Target="../diagrams/quickStyl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diagramLayout" Target="../diagrams/layout1.xml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3.jpeg"/><Relationship Id="rId10" Type="http://schemas.openxmlformats.org/officeDocument/2006/relationships/diagramData" Target="../diagrams/data1.xml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419500" y="2657299"/>
            <a:ext cx="472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265F00"/>
                </a:solidFill>
              </a:rPr>
              <a:t>Détection et correction automatique</a:t>
            </a:r>
            <a:br>
              <a:rPr lang="fr-FR" sz="2400" b="1" dirty="0" smtClean="0">
                <a:solidFill>
                  <a:srgbClr val="265F00"/>
                </a:solidFill>
              </a:rPr>
            </a:br>
            <a:r>
              <a:rPr lang="fr-FR" sz="2400" b="1" dirty="0" smtClean="0">
                <a:solidFill>
                  <a:srgbClr val="265F00"/>
                </a:solidFill>
              </a:rPr>
              <a:t>des yeux rouges</a:t>
            </a:r>
            <a:endParaRPr lang="fr-FR" sz="2400" b="1" dirty="0">
              <a:solidFill>
                <a:srgbClr val="265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36149" y="4988494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265F00"/>
                </a:solidFill>
              </a:rPr>
              <a:t>Présenté par:</a:t>
            </a:r>
            <a:endParaRPr lang="fr-FR" dirty="0">
              <a:solidFill>
                <a:srgbClr val="265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29214" y="541105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265F00"/>
                </a:solidFill>
              </a:rPr>
              <a:t>LARNAOUT </a:t>
            </a:r>
            <a:r>
              <a:rPr lang="fr-FR" b="1" dirty="0" err="1" smtClean="0">
                <a:solidFill>
                  <a:srgbClr val="265F00"/>
                </a:solidFill>
              </a:rPr>
              <a:t>Dorra</a:t>
            </a:r>
            <a:endParaRPr lang="fr-FR" b="1" dirty="0">
              <a:solidFill>
                <a:srgbClr val="265F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29214" y="5774312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265F00"/>
                </a:solidFill>
              </a:rPr>
              <a:t>SALEM Mohamed Amine</a:t>
            </a:r>
            <a:endParaRPr lang="fr-FR" b="1" dirty="0">
              <a:solidFill>
                <a:srgbClr val="265F00"/>
              </a:solidFill>
            </a:endParaRPr>
          </a:p>
        </p:txBody>
      </p:sp>
      <p:pic>
        <p:nvPicPr>
          <p:cNvPr id="23" name="Picture 22" descr="ESIEE_PARIS_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857232"/>
            <a:ext cx="1801524" cy="1158340"/>
          </a:xfrm>
          <a:prstGeom prst="rect">
            <a:avLst/>
          </a:prstGeom>
        </p:spPr>
      </p:pic>
      <p:pic>
        <p:nvPicPr>
          <p:cNvPr id="9" name="Picture 8" descr="logomlv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4810" y="1000108"/>
            <a:ext cx="2071702" cy="998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10</a:t>
            </a:fld>
            <a:r>
              <a:rPr lang="fr-CA" dirty="0" smtClean="0"/>
              <a:t>/23</a:t>
            </a:r>
            <a:endParaRPr lang="fr-CA" dirty="0"/>
          </a:p>
        </p:txBody>
      </p:sp>
      <p:sp>
        <p:nvSpPr>
          <p:cNvPr id="10" name="ZoneTexte 8"/>
          <p:cNvSpPr txBox="1"/>
          <p:nvPr/>
        </p:nvSpPr>
        <p:spPr>
          <a:xfrm>
            <a:off x="1424190" y="18288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latin typeface="Candara" pitchFamily="34" charset="0"/>
              </a:rPr>
              <a:t>Besoin</a:t>
            </a:r>
            <a:r>
              <a:rPr lang="fr-FR" sz="1600" dirty="0" smtClean="0">
                <a:latin typeface="Candara" pitchFamily="34" charset="0"/>
              </a:rPr>
              <a:t>: Un critère robuste permettant de délimiter exactement la zone de l’œil à corriger</a:t>
            </a:r>
            <a:endParaRPr lang="fr-FR" sz="1600" dirty="0">
              <a:latin typeface="Candara" pitchFamily="34" charset="0"/>
            </a:endParaRPr>
          </a:p>
        </p:txBody>
      </p:sp>
      <p:pic>
        <p:nvPicPr>
          <p:cNvPr id="11" name="Picture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590800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e 15"/>
          <p:cNvGrpSpPr/>
          <p:nvPr/>
        </p:nvGrpSpPr>
        <p:grpSpPr>
          <a:xfrm>
            <a:off x="1981200" y="5486400"/>
            <a:ext cx="4876800" cy="685800"/>
            <a:chOff x="1981200" y="5486400"/>
            <a:chExt cx="4876800" cy="685800"/>
          </a:xfrm>
        </p:grpSpPr>
        <p:grpSp>
          <p:nvGrpSpPr>
            <p:cNvPr id="13" name="Groupe 13"/>
            <p:cNvGrpSpPr/>
            <p:nvPr/>
          </p:nvGrpSpPr>
          <p:grpSpPr>
            <a:xfrm>
              <a:off x="1981200" y="5486400"/>
              <a:ext cx="762000" cy="685800"/>
              <a:chOff x="1295400" y="5410200"/>
              <a:chExt cx="762000" cy="685800"/>
            </a:xfrm>
          </p:grpSpPr>
          <p:sp>
            <p:nvSpPr>
              <p:cNvPr id="15" name="Triangle isocèle 14"/>
              <p:cNvSpPr/>
              <p:nvPr/>
            </p:nvSpPr>
            <p:spPr>
              <a:xfrm>
                <a:off x="1295400" y="5410200"/>
                <a:ext cx="762000" cy="685800"/>
              </a:xfrm>
              <a:prstGeom prst="triangle">
                <a:avLst/>
              </a:prstGeom>
              <a:effectLst>
                <a:glow rad="101600">
                  <a:schemeClr val="accent6">
                    <a:lumMod val="75000"/>
                    <a:alpha val="6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softRound"/>
              </a:sp3d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ZoneTexte 12"/>
              <p:cNvSpPr txBox="1"/>
              <p:nvPr/>
            </p:nvSpPr>
            <p:spPr>
              <a:xfrm>
                <a:off x="1409163" y="5562600"/>
                <a:ext cx="5334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rgbClr val="FFFF00"/>
                    </a:solidFill>
                    <a:latin typeface="Symbol" pitchFamily="18" charset="2"/>
                  </a:rPr>
                  <a:t>!</a:t>
                </a:r>
                <a:endParaRPr lang="fr-FR" sz="2800" b="1" dirty="0">
                  <a:solidFill>
                    <a:srgbClr val="FFFF00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14" name="ZoneTexte 13"/>
            <p:cNvSpPr txBox="1"/>
            <p:nvPr/>
          </p:nvSpPr>
          <p:spPr>
            <a:xfrm>
              <a:off x="2667000" y="5715000"/>
              <a:ext cx="4191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latin typeface="Candara" pitchFamily="34" charset="0"/>
                </a:rPr>
                <a:t>Un espace colorimètrique adapté</a:t>
              </a:r>
              <a:endParaRPr lang="fr-FR" sz="1600" dirty="0">
                <a:latin typeface="Candara" pitchFamily="34" charset="0"/>
              </a:endParaRPr>
            </a:p>
          </p:txBody>
        </p:sp>
      </p:grpSp>
      <p:sp>
        <p:nvSpPr>
          <p:cNvPr id="17" name="ZoneTexte 16"/>
          <p:cNvSpPr txBox="1"/>
          <p:nvPr/>
        </p:nvSpPr>
        <p:spPr>
          <a:xfrm>
            <a:off x="6000760" y="1071546"/>
            <a:ext cx="1902576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latin typeface="Candara" pitchFamily="34" charset="0"/>
              </a:rPr>
              <a:t>Problématique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642910" y="373543"/>
            <a:ext cx="7639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265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Correction des yeux rouges</a:t>
            </a:r>
            <a:endParaRPr lang="fr-FR" sz="4400" dirty="0">
              <a:solidFill>
                <a:srgbClr val="265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6483" y="3202654"/>
            <a:ext cx="4266000" cy="165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11</a:t>
            </a:fld>
            <a:r>
              <a:rPr lang="fr-CA" dirty="0" smtClean="0"/>
              <a:t>/23</a:t>
            </a:r>
            <a:endParaRPr lang="fr-CA" dirty="0"/>
          </a:p>
        </p:txBody>
      </p:sp>
      <p:grpSp>
        <p:nvGrpSpPr>
          <p:cNvPr id="9" name="Groupe 18"/>
          <p:cNvGrpSpPr/>
          <p:nvPr/>
        </p:nvGrpSpPr>
        <p:grpSpPr>
          <a:xfrm>
            <a:off x="1600200" y="1714488"/>
            <a:ext cx="6248400" cy="338554"/>
            <a:chOff x="1600200" y="2057400"/>
            <a:chExt cx="6248400" cy="338554"/>
          </a:xfrm>
        </p:grpSpPr>
        <p:sp>
          <p:nvSpPr>
            <p:cNvPr id="10" name="ZoneTexte 24"/>
            <p:cNvSpPr txBox="1"/>
            <p:nvPr/>
          </p:nvSpPr>
          <p:spPr>
            <a:xfrm>
              <a:off x="1600200" y="2057400"/>
              <a:ext cx="6248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latin typeface="Candara" pitchFamily="34" charset="0"/>
                </a:rPr>
                <a:t>L’espace HSV                 Perception humaine des couleurs</a:t>
              </a:r>
              <a:endParaRPr lang="fr-FR" sz="1600" dirty="0">
                <a:latin typeface="Candara" pitchFamily="34" charset="0"/>
              </a:endParaRPr>
            </a:p>
          </p:txBody>
        </p:sp>
        <p:sp>
          <p:nvSpPr>
            <p:cNvPr id="11" name="Double flèche horizontale 25"/>
            <p:cNvSpPr/>
            <p:nvPr/>
          </p:nvSpPr>
          <p:spPr>
            <a:xfrm>
              <a:off x="3601456" y="2171163"/>
              <a:ext cx="533400" cy="152400"/>
            </a:xfrm>
            <a:prstGeom prst="leftRight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2" name="Picture 1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2518600"/>
            <a:ext cx="198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e 30"/>
          <p:cNvGrpSpPr/>
          <p:nvPr/>
        </p:nvGrpSpPr>
        <p:grpSpPr>
          <a:xfrm>
            <a:off x="3943353" y="2137600"/>
            <a:ext cx="2101131" cy="2858037"/>
            <a:chOff x="3943353" y="2667000"/>
            <a:chExt cx="2101131" cy="2858037"/>
          </a:xfrm>
        </p:grpSpPr>
        <p:sp>
          <p:nvSpPr>
            <p:cNvPr id="14" name="ZoneTexte 28"/>
            <p:cNvSpPr txBox="1"/>
            <p:nvPr/>
          </p:nvSpPr>
          <p:spPr>
            <a:xfrm>
              <a:off x="4407568" y="2667000"/>
              <a:ext cx="228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 smtClean="0">
                  <a:latin typeface="Candara" pitchFamily="34" charset="0"/>
                </a:rPr>
                <a:t>0</a:t>
              </a:r>
              <a:endParaRPr lang="fr-FR" sz="1600" b="1" dirty="0">
                <a:latin typeface="Candara" pitchFamily="34" charset="0"/>
              </a:endParaRPr>
            </a:p>
          </p:txBody>
        </p:sp>
        <p:sp>
          <p:nvSpPr>
            <p:cNvPr id="15" name="ZoneTexte 29"/>
            <p:cNvSpPr txBox="1"/>
            <p:nvPr/>
          </p:nvSpPr>
          <p:spPr>
            <a:xfrm>
              <a:off x="3943353" y="2679032"/>
              <a:ext cx="606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 smtClean="0">
                  <a:latin typeface="Candara" pitchFamily="34" charset="0"/>
                </a:rPr>
                <a:t>360</a:t>
              </a:r>
              <a:endParaRPr lang="fr-FR" sz="1600" b="1" dirty="0">
                <a:latin typeface="Candara" pitchFamily="34" charset="0"/>
              </a:endParaRPr>
            </a:p>
          </p:txBody>
        </p:sp>
        <p:sp>
          <p:nvSpPr>
            <p:cNvPr id="16" name="Flèche courbée vers la gauche 30"/>
            <p:cNvSpPr/>
            <p:nvPr/>
          </p:nvSpPr>
          <p:spPr>
            <a:xfrm>
              <a:off x="4977684" y="2781837"/>
              <a:ext cx="1066800" cy="2743200"/>
            </a:xfrm>
            <a:prstGeom prst="curvedLeftArrow">
              <a:avLst>
                <a:gd name="adj1" fmla="val 24534"/>
                <a:gd name="adj2" fmla="val 56085"/>
                <a:gd name="adj3" fmla="val 25000"/>
              </a:avLst>
            </a:prstGeom>
            <a:gradFill>
              <a:gsLst>
                <a:gs pos="0">
                  <a:srgbClr val="FF0000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sp>
        <p:nvSpPr>
          <p:cNvPr id="17" name="ZoneTexte 31"/>
          <p:cNvSpPr txBox="1"/>
          <p:nvPr/>
        </p:nvSpPr>
        <p:spPr>
          <a:xfrm>
            <a:off x="2133600" y="5233116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fr-FR" sz="1600" dirty="0" smtClean="0">
                <a:latin typeface="Candara" pitchFamily="34" charset="0"/>
              </a:rPr>
              <a:t> Une Teinte inférieure à 3 ou supérieure à 357.</a:t>
            </a:r>
          </a:p>
          <a:p>
            <a:pPr lvl="0">
              <a:buFont typeface="Arial" pitchFamily="34" charset="0"/>
              <a:buChar char="•"/>
            </a:pPr>
            <a:r>
              <a:rPr lang="fr-FR" sz="1600" dirty="0" smtClean="0">
                <a:latin typeface="Candara" pitchFamily="34" charset="0"/>
              </a:rPr>
              <a:t> Une Saturation quelconque.</a:t>
            </a:r>
          </a:p>
          <a:p>
            <a:pPr lvl="0">
              <a:buFont typeface="Arial" pitchFamily="34" charset="0"/>
              <a:buChar char="•"/>
            </a:pPr>
            <a:r>
              <a:rPr lang="fr-FR" sz="1600" dirty="0" smtClean="0">
                <a:latin typeface="Candara" pitchFamily="34" charset="0"/>
              </a:rPr>
              <a:t> Une Valeur quelconque.</a:t>
            </a:r>
          </a:p>
        </p:txBody>
      </p:sp>
      <p:sp>
        <p:nvSpPr>
          <p:cNvPr id="18" name="ZoneTexte 32"/>
          <p:cNvSpPr txBox="1"/>
          <p:nvPr/>
        </p:nvSpPr>
        <p:spPr>
          <a:xfrm>
            <a:off x="6000760" y="1071546"/>
            <a:ext cx="1902576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latin typeface="Candara" pitchFamily="34" charset="0"/>
              </a:rPr>
              <a:t>Espace HSV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19" name="ZoneTexte 33"/>
          <p:cNvSpPr txBox="1"/>
          <p:nvPr/>
        </p:nvSpPr>
        <p:spPr>
          <a:xfrm>
            <a:off x="642910" y="373543"/>
            <a:ext cx="7639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265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Correction des yeux rouges</a:t>
            </a:r>
            <a:endParaRPr lang="fr-FR" sz="4400" dirty="0">
              <a:solidFill>
                <a:srgbClr val="265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6"/>
          <p:cNvSpPr txBox="1"/>
          <p:nvPr/>
        </p:nvSpPr>
        <p:spPr>
          <a:xfrm>
            <a:off x="785786" y="2000240"/>
            <a:ext cx="78581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  <a:latin typeface="Candara" pitchFamily="34" charset="0"/>
              </a:rPr>
              <a:t>Données</a:t>
            </a:r>
            <a:r>
              <a:rPr lang="fr-FR" dirty="0" smtClean="0">
                <a:latin typeface="Candara" pitchFamily="34" charset="0"/>
              </a:rPr>
              <a:t> : image codé en HSV : « </a:t>
            </a:r>
            <a:r>
              <a:rPr lang="fr-FR" b="1" dirty="0" smtClean="0">
                <a:solidFill>
                  <a:srgbClr val="265F00"/>
                </a:solidFill>
                <a:latin typeface="Candara" pitchFamily="34" charset="0"/>
              </a:rPr>
              <a:t>imgHSV</a:t>
            </a:r>
            <a:r>
              <a:rPr lang="fr-FR" dirty="0" smtClean="0">
                <a:latin typeface="Candara" pitchFamily="34" charset="0"/>
              </a:rPr>
              <a:t> », intervalle de couleurs : « </a:t>
            </a:r>
            <a:r>
              <a:rPr lang="fr-FR" b="1" dirty="0" smtClean="0">
                <a:solidFill>
                  <a:srgbClr val="265F00"/>
                </a:solidFill>
                <a:latin typeface="Candara" pitchFamily="34" charset="0"/>
              </a:rPr>
              <a:t>interval_</a:t>
            </a:r>
            <a:r>
              <a:rPr lang="fr-FR" dirty="0" smtClean="0">
                <a:latin typeface="Candara" pitchFamily="34" charset="0"/>
              </a:rPr>
              <a:t> » </a:t>
            </a:r>
          </a:p>
          <a:p>
            <a:r>
              <a:rPr lang="fr-FR" b="1" dirty="0" smtClean="0">
                <a:solidFill>
                  <a:srgbClr val="FF0000"/>
                </a:solidFill>
                <a:latin typeface="Candara" pitchFamily="34" charset="0"/>
              </a:rPr>
              <a:t>Sortie</a:t>
            </a:r>
            <a:r>
              <a:rPr lang="fr-FR" dirty="0" smtClean="0">
                <a:latin typeface="Candara" pitchFamily="34" charset="0"/>
              </a:rPr>
              <a:t> : image binaire « </a:t>
            </a:r>
            <a:r>
              <a:rPr lang="fr-FR" b="1" dirty="0" smtClean="0">
                <a:solidFill>
                  <a:schemeClr val="accent6">
                    <a:lumMod val="50000"/>
                  </a:schemeClr>
                </a:solidFill>
                <a:latin typeface="Candara" pitchFamily="34" charset="0"/>
              </a:rPr>
              <a:t>masque</a:t>
            </a:r>
            <a:r>
              <a:rPr lang="fr-FR" dirty="0" smtClean="0">
                <a:latin typeface="Candara" pitchFamily="34" charset="0"/>
              </a:rPr>
              <a:t> »</a:t>
            </a:r>
          </a:p>
          <a:p>
            <a:r>
              <a:rPr lang="fr-FR" b="1" dirty="0" smtClean="0">
                <a:latin typeface="Candara" pitchFamily="34" charset="0"/>
              </a:rPr>
              <a:t>Pour</a:t>
            </a:r>
            <a:r>
              <a:rPr lang="fr-FR" dirty="0" smtClean="0">
                <a:latin typeface="Candara" pitchFamily="34" charset="0"/>
              </a:rPr>
              <a:t> tout pixel « </a:t>
            </a:r>
            <a:r>
              <a:rPr lang="fr-FR" b="1" dirty="0" smtClean="0">
                <a:solidFill>
                  <a:schemeClr val="accent5">
                    <a:lumMod val="75000"/>
                  </a:schemeClr>
                </a:solidFill>
                <a:latin typeface="Candara" pitchFamily="34" charset="0"/>
              </a:rPr>
              <a:t>p</a:t>
            </a:r>
            <a:r>
              <a:rPr lang="fr-FR" dirty="0" smtClean="0">
                <a:latin typeface="Candara" pitchFamily="34" charset="0"/>
              </a:rPr>
              <a:t> » appartenant à </a:t>
            </a:r>
            <a:r>
              <a:rPr lang="fr-FR" b="1" dirty="0" smtClean="0">
                <a:solidFill>
                  <a:srgbClr val="265F00"/>
                </a:solidFill>
                <a:latin typeface="Candara" pitchFamily="34" charset="0"/>
              </a:rPr>
              <a:t>imgHSV</a:t>
            </a:r>
            <a:r>
              <a:rPr lang="fr-FR" dirty="0" smtClean="0">
                <a:latin typeface="Candara" pitchFamily="34" charset="0"/>
              </a:rPr>
              <a:t> </a:t>
            </a:r>
          </a:p>
          <a:p>
            <a:r>
              <a:rPr lang="fr-FR" dirty="0" smtClean="0">
                <a:latin typeface="Candara" pitchFamily="34" charset="0"/>
              </a:rPr>
              <a:t>{</a:t>
            </a:r>
          </a:p>
          <a:p>
            <a:r>
              <a:rPr lang="fr-FR" dirty="0" smtClean="0">
                <a:latin typeface="Candara" pitchFamily="34" charset="0"/>
              </a:rPr>
              <a:t>	</a:t>
            </a:r>
            <a:r>
              <a:rPr lang="fr-FR" b="1" dirty="0" smtClean="0">
                <a:latin typeface="Candara" pitchFamily="34" charset="0"/>
              </a:rPr>
              <a:t>Si</a:t>
            </a:r>
            <a:r>
              <a:rPr lang="fr-FR" dirty="0" smtClean="0">
                <a:latin typeface="Candara" pitchFamily="34" charset="0"/>
              </a:rPr>
              <a:t> (la Teinte au niveau du pixel « </a:t>
            </a:r>
            <a:r>
              <a:rPr lang="fr-FR" b="1" dirty="0" smtClean="0">
                <a:solidFill>
                  <a:schemeClr val="accent5">
                    <a:lumMod val="75000"/>
                  </a:schemeClr>
                </a:solidFill>
                <a:latin typeface="Candara" pitchFamily="34" charset="0"/>
              </a:rPr>
              <a:t>p</a:t>
            </a:r>
            <a:r>
              <a:rPr lang="fr-FR" dirty="0" smtClean="0">
                <a:latin typeface="Candara" pitchFamily="34" charset="0"/>
              </a:rPr>
              <a:t> » appartient à </a:t>
            </a:r>
            <a:r>
              <a:rPr lang="fr-FR" b="1" dirty="0" smtClean="0">
                <a:solidFill>
                  <a:srgbClr val="265F00"/>
                </a:solidFill>
                <a:latin typeface="Candara" pitchFamily="34" charset="0"/>
              </a:rPr>
              <a:t>interval_</a:t>
            </a:r>
            <a:r>
              <a:rPr lang="fr-FR" dirty="0" smtClean="0">
                <a:latin typeface="Candara" pitchFamily="34" charset="0"/>
              </a:rPr>
              <a:t>) </a:t>
            </a:r>
            <a:r>
              <a:rPr lang="fr-FR" b="1" dirty="0" smtClean="0">
                <a:latin typeface="Candara" pitchFamily="34" charset="0"/>
              </a:rPr>
              <a:t>alors</a:t>
            </a:r>
            <a:endParaRPr lang="fr-FR" dirty="0" smtClean="0">
              <a:latin typeface="Candara" pitchFamily="34" charset="0"/>
            </a:endParaRPr>
          </a:p>
          <a:p>
            <a:r>
              <a:rPr lang="fr-FR" dirty="0" smtClean="0">
                <a:latin typeface="Candara" pitchFamily="34" charset="0"/>
              </a:rPr>
              <a:t>	{</a:t>
            </a:r>
          </a:p>
          <a:p>
            <a:r>
              <a:rPr lang="fr-FR" dirty="0" smtClean="0">
                <a:latin typeface="Candara" pitchFamily="34" charset="0"/>
              </a:rPr>
              <a:t>		</a:t>
            </a:r>
            <a:r>
              <a:rPr lang="fr-FR" b="1" dirty="0" smtClean="0">
                <a:solidFill>
                  <a:schemeClr val="accent6">
                    <a:lumMod val="50000"/>
                  </a:schemeClr>
                </a:solidFill>
                <a:latin typeface="Candara" pitchFamily="34" charset="0"/>
              </a:rPr>
              <a:t>masque</a:t>
            </a:r>
            <a:r>
              <a:rPr lang="fr-FR" dirty="0" smtClean="0">
                <a:latin typeface="Candara" pitchFamily="34" charset="0"/>
              </a:rPr>
              <a:t>  [</a:t>
            </a:r>
            <a:r>
              <a:rPr lang="fr-FR" b="1" dirty="0" smtClean="0">
                <a:solidFill>
                  <a:schemeClr val="accent5">
                    <a:lumMod val="75000"/>
                  </a:schemeClr>
                </a:solidFill>
                <a:latin typeface="Candara" pitchFamily="34" charset="0"/>
              </a:rPr>
              <a:t>p</a:t>
            </a:r>
            <a:r>
              <a:rPr lang="fr-FR" dirty="0" smtClean="0">
                <a:latin typeface="Candara" pitchFamily="34" charset="0"/>
              </a:rPr>
              <a:t>]=255 ;</a:t>
            </a:r>
          </a:p>
          <a:p>
            <a:r>
              <a:rPr lang="fr-FR" dirty="0" smtClean="0">
                <a:latin typeface="Candara" pitchFamily="34" charset="0"/>
              </a:rPr>
              <a:t>	}</a:t>
            </a:r>
          </a:p>
          <a:p>
            <a:r>
              <a:rPr lang="fr-FR" b="1" dirty="0" smtClean="0">
                <a:latin typeface="Candara" pitchFamily="34" charset="0"/>
              </a:rPr>
              <a:t>	Sinon</a:t>
            </a:r>
            <a:endParaRPr lang="fr-FR" dirty="0" smtClean="0">
              <a:latin typeface="Candara" pitchFamily="34" charset="0"/>
            </a:endParaRPr>
          </a:p>
          <a:p>
            <a:r>
              <a:rPr lang="fr-FR" dirty="0" smtClean="0">
                <a:latin typeface="Candara" pitchFamily="34" charset="0"/>
              </a:rPr>
              <a:t>	{</a:t>
            </a:r>
          </a:p>
          <a:p>
            <a:r>
              <a:rPr lang="fr-FR" dirty="0" smtClean="0">
                <a:latin typeface="Candara" pitchFamily="34" charset="0"/>
              </a:rPr>
              <a:t>		</a:t>
            </a:r>
            <a:r>
              <a:rPr lang="fr-FR" b="1" dirty="0" smtClean="0">
                <a:solidFill>
                  <a:schemeClr val="accent6">
                    <a:lumMod val="50000"/>
                  </a:schemeClr>
                </a:solidFill>
                <a:latin typeface="Candara" pitchFamily="34" charset="0"/>
              </a:rPr>
              <a:t>masque</a:t>
            </a:r>
            <a:r>
              <a:rPr lang="fr-FR" dirty="0" smtClean="0">
                <a:latin typeface="Candara" pitchFamily="34" charset="0"/>
              </a:rPr>
              <a:t>  [</a:t>
            </a:r>
            <a:r>
              <a:rPr lang="fr-FR" b="1" dirty="0" smtClean="0">
                <a:solidFill>
                  <a:schemeClr val="accent5">
                    <a:lumMod val="75000"/>
                  </a:schemeClr>
                </a:solidFill>
                <a:latin typeface="Candara" pitchFamily="34" charset="0"/>
              </a:rPr>
              <a:t>p</a:t>
            </a:r>
            <a:r>
              <a:rPr lang="fr-FR" dirty="0" smtClean="0">
                <a:latin typeface="Candara" pitchFamily="34" charset="0"/>
              </a:rPr>
              <a:t>]=0 ;</a:t>
            </a:r>
          </a:p>
          <a:p>
            <a:r>
              <a:rPr lang="fr-FR" dirty="0" smtClean="0">
                <a:latin typeface="Candara" pitchFamily="34" charset="0"/>
              </a:rPr>
              <a:t>	}</a:t>
            </a:r>
          </a:p>
          <a:p>
            <a:r>
              <a:rPr lang="fr-FR" dirty="0" smtClean="0">
                <a:latin typeface="Candara" pitchFamily="34" charset="0"/>
              </a:rPr>
              <a:t>}</a:t>
            </a:r>
          </a:p>
          <a:p>
            <a:r>
              <a:rPr lang="fr-FR" b="1" dirty="0" smtClean="0">
                <a:latin typeface="Candara" pitchFamily="34" charset="0"/>
              </a:rPr>
              <a:t>Retourner</a:t>
            </a:r>
            <a:r>
              <a:rPr lang="fr-FR" dirty="0" smtClean="0">
                <a:latin typeface="Candara" pitchFamily="34" charset="0"/>
              </a:rPr>
              <a:t> </a:t>
            </a:r>
            <a:r>
              <a:rPr lang="fr-FR" b="1" dirty="0" smtClean="0">
                <a:solidFill>
                  <a:schemeClr val="accent6">
                    <a:lumMod val="50000"/>
                  </a:schemeClr>
                </a:solidFill>
                <a:latin typeface="Candara" pitchFamily="34" charset="0"/>
              </a:rPr>
              <a:t>masque</a:t>
            </a:r>
            <a:r>
              <a:rPr lang="fr-FR" dirty="0" smtClean="0">
                <a:latin typeface="Candara" pitchFamily="34" charset="0"/>
              </a:rPr>
              <a:t> ;</a:t>
            </a:r>
            <a:endParaRPr lang="fr-FR" dirty="0"/>
          </a:p>
        </p:txBody>
      </p:sp>
      <p:sp>
        <p:nvSpPr>
          <p:cNvPr id="5" name="ZoneTexte 37"/>
          <p:cNvSpPr txBox="1"/>
          <p:nvPr/>
        </p:nvSpPr>
        <p:spPr>
          <a:xfrm>
            <a:off x="6000760" y="1071546"/>
            <a:ext cx="1902576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latin typeface="Candara" pitchFamily="34" charset="0"/>
              </a:rPr>
              <a:t>Création du masque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6" name="ZoneTexte 38"/>
          <p:cNvSpPr txBox="1"/>
          <p:nvPr/>
        </p:nvSpPr>
        <p:spPr>
          <a:xfrm>
            <a:off x="642910" y="373543"/>
            <a:ext cx="7639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265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Correction des yeux rouges</a:t>
            </a:r>
            <a:endParaRPr lang="fr-FR" sz="4400" dirty="0">
              <a:solidFill>
                <a:srgbClr val="265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12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4722" y="2143116"/>
            <a:ext cx="3093426" cy="2206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2143116"/>
            <a:ext cx="3075842" cy="2180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9656" y="4975818"/>
            <a:ext cx="1839204" cy="747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5153458" y="3012404"/>
            <a:ext cx="1811338" cy="1943100"/>
            <a:chOff x="6840" y="2257"/>
            <a:chExt cx="2852" cy="3062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7810" y="2257"/>
              <a:ext cx="1121" cy="526"/>
            </a:xfrm>
            <a:prstGeom prst="rect">
              <a:avLst/>
            </a:prstGeom>
            <a:noFill/>
            <a:ln w="9525">
              <a:solidFill>
                <a:srgbClr val="C00000"/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cxnSp>
          <p:nvCxnSpPr>
            <p:cNvPr id="7" name="AutoShape 4"/>
            <p:cNvCxnSpPr>
              <a:cxnSpLocks noChangeShapeType="1"/>
            </p:cNvCxnSpPr>
            <p:nvPr/>
          </p:nvCxnSpPr>
          <p:spPr bwMode="auto">
            <a:xfrm flipH="1">
              <a:off x="6840" y="2783"/>
              <a:ext cx="970" cy="2536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8" name="AutoShape 5"/>
            <p:cNvCxnSpPr>
              <a:cxnSpLocks noChangeShapeType="1"/>
            </p:cNvCxnSpPr>
            <p:nvPr/>
          </p:nvCxnSpPr>
          <p:spPr bwMode="auto">
            <a:xfrm>
              <a:off x="8944" y="2799"/>
              <a:ext cx="748" cy="2520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9" name="ZoneTexte 18"/>
          <p:cNvSpPr txBox="1"/>
          <p:nvPr/>
        </p:nvSpPr>
        <p:spPr>
          <a:xfrm>
            <a:off x="6000760" y="1071546"/>
            <a:ext cx="1902576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latin typeface="Candara" pitchFamily="34" charset="0"/>
              </a:rPr>
              <a:t>Création du masque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10" name="ZoneTexte 19"/>
          <p:cNvSpPr txBox="1"/>
          <p:nvPr/>
        </p:nvSpPr>
        <p:spPr>
          <a:xfrm>
            <a:off x="642910" y="373543"/>
            <a:ext cx="7639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265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Correction des yeux rouges</a:t>
            </a:r>
            <a:endParaRPr lang="fr-FR" sz="4400" dirty="0">
              <a:solidFill>
                <a:srgbClr val="265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13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697" y="3929066"/>
            <a:ext cx="1839600" cy="74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2291" y="3929066"/>
            <a:ext cx="1839204" cy="747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oneTexte 18"/>
          <p:cNvSpPr txBox="1"/>
          <p:nvPr/>
        </p:nvSpPr>
        <p:spPr>
          <a:xfrm>
            <a:off x="1643042" y="2285992"/>
            <a:ext cx="60722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>
                <a:latin typeface="Candara" pitchFamily="34" charset="0"/>
              </a:rPr>
              <a:t> </a:t>
            </a:r>
            <a:r>
              <a:rPr lang="fr-FR" sz="1600" dirty="0" smtClean="0">
                <a:latin typeface="Candara" pitchFamily="34" charset="0"/>
              </a:rPr>
              <a:t>Appliquer une érosion qui permettera d’éliminer les petites tâches.</a:t>
            </a:r>
          </a:p>
          <a:p>
            <a:endParaRPr lang="fr-FR" sz="1600" dirty="0" smtClean="0">
              <a:latin typeface="Candar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fr-FR" sz="1600" dirty="0" smtClean="0">
                <a:latin typeface="Candara" pitchFamily="34" charset="0"/>
              </a:rPr>
              <a:t> Dilater le résultat obtenu par le même élèment structurant afin de retrouver la forme initiale des tâches.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5" name="Flèche droite 19"/>
          <p:cNvSpPr/>
          <p:nvPr/>
        </p:nvSpPr>
        <p:spPr>
          <a:xfrm>
            <a:off x="4185431" y="4214818"/>
            <a:ext cx="1000132" cy="214314"/>
          </a:xfrm>
          <a:prstGeom prst="righ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20"/>
          <p:cNvSpPr txBox="1"/>
          <p:nvPr/>
        </p:nvSpPr>
        <p:spPr>
          <a:xfrm>
            <a:off x="6000760" y="1071546"/>
            <a:ext cx="1902576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latin typeface="Candara" pitchFamily="34" charset="0"/>
              </a:rPr>
              <a:t>Création du masque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7" name="ZoneTexte 21"/>
          <p:cNvSpPr txBox="1"/>
          <p:nvPr/>
        </p:nvSpPr>
        <p:spPr>
          <a:xfrm>
            <a:off x="642910" y="373543"/>
            <a:ext cx="7639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265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Correction des yeux rouges</a:t>
            </a:r>
            <a:endParaRPr lang="fr-FR" sz="4400" dirty="0">
              <a:solidFill>
                <a:srgbClr val="265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14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35"/>
          <p:cNvSpPr txBox="1"/>
          <p:nvPr/>
        </p:nvSpPr>
        <p:spPr>
          <a:xfrm>
            <a:off x="6000760" y="1071546"/>
            <a:ext cx="1902576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latin typeface="Candara" pitchFamily="34" charset="0"/>
              </a:rPr>
              <a:t>Correction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3" name="ZoneTexte 12"/>
          <p:cNvSpPr txBox="1"/>
          <p:nvPr/>
        </p:nvSpPr>
        <p:spPr>
          <a:xfrm>
            <a:off x="1071538" y="2500306"/>
            <a:ext cx="72152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  <a:latin typeface="Candara" pitchFamily="34" charset="0"/>
              </a:rPr>
              <a:t>Données</a:t>
            </a:r>
            <a:r>
              <a:rPr lang="fr-FR" dirty="0" smtClean="0">
                <a:latin typeface="Candara" pitchFamily="34" charset="0"/>
              </a:rPr>
              <a:t> : image codé en RGB : « </a:t>
            </a:r>
            <a:r>
              <a:rPr lang="fr-FR" b="1" dirty="0" smtClean="0">
                <a:solidFill>
                  <a:srgbClr val="265F00"/>
                </a:solidFill>
                <a:latin typeface="Candara" pitchFamily="34" charset="0"/>
              </a:rPr>
              <a:t>imgRGB</a:t>
            </a:r>
            <a:r>
              <a:rPr lang="fr-FR" dirty="0" smtClean="0">
                <a:latin typeface="Candara" pitchFamily="34" charset="0"/>
              </a:rPr>
              <a:t> », image binaire « </a:t>
            </a:r>
            <a:r>
              <a:rPr lang="fr-FR" b="1" dirty="0" smtClean="0">
                <a:solidFill>
                  <a:srgbClr val="265F00"/>
                </a:solidFill>
                <a:latin typeface="Candara" pitchFamily="34" charset="0"/>
              </a:rPr>
              <a:t>masque</a:t>
            </a:r>
            <a:r>
              <a:rPr lang="fr-FR" dirty="0" smtClean="0">
                <a:latin typeface="Candara" pitchFamily="34" charset="0"/>
              </a:rPr>
              <a:t> » </a:t>
            </a:r>
          </a:p>
          <a:p>
            <a:r>
              <a:rPr lang="fr-FR" b="1" dirty="0" smtClean="0">
                <a:solidFill>
                  <a:srgbClr val="FF0000"/>
                </a:solidFill>
                <a:latin typeface="Candara" pitchFamily="34" charset="0"/>
              </a:rPr>
              <a:t>Sortie</a:t>
            </a:r>
            <a:r>
              <a:rPr lang="fr-FR" dirty="0" smtClean="0">
                <a:latin typeface="Candara" pitchFamily="34" charset="0"/>
              </a:rPr>
              <a:t> : image codé en RGB : « </a:t>
            </a:r>
            <a:r>
              <a:rPr lang="fr-FR" b="1" dirty="0" smtClean="0">
                <a:solidFill>
                  <a:schemeClr val="accent6">
                    <a:lumMod val="50000"/>
                  </a:schemeClr>
                </a:solidFill>
                <a:latin typeface="Candara" pitchFamily="34" charset="0"/>
              </a:rPr>
              <a:t>imgRGB</a:t>
            </a:r>
            <a:r>
              <a:rPr lang="fr-FR" dirty="0" smtClean="0">
                <a:latin typeface="Candara" pitchFamily="34" charset="0"/>
              </a:rPr>
              <a:t> »</a:t>
            </a:r>
          </a:p>
          <a:p>
            <a:r>
              <a:rPr lang="fr-FR" b="1" dirty="0" smtClean="0">
                <a:latin typeface="Candara" pitchFamily="34" charset="0"/>
              </a:rPr>
              <a:t>Pour</a:t>
            </a:r>
            <a:r>
              <a:rPr lang="fr-FR" dirty="0" smtClean="0">
                <a:latin typeface="Candara" pitchFamily="34" charset="0"/>
              </a:rPr>
              <a:t> tout pixel «</a:t>
            </a:r>
            <a:r>
              <a:rPr lang="fr-FR" b="1" dirty="0" smtClean="0">
                <a:solidFill>
                  <a:srgbClr val="2860A4"/>
                </a:solidFill>
                <a:latin typeface="Candara" pitchFamily="34" charset="0"/>
              </a:rPr>
              <a:t> p</a:t>
            </a:r>
            <a:r>
              <a:rPr lang="fr-FR" dirty="0" smtClean="0">
                <a:latin typeface="Candara" pitchFamily="34" charset="0"/>
              </a:rPr>
              <a:t> » appartenant à </a:t>
            </a:r>
            <a:r>
              <a:rPr lang="fr-FR" b="1" dirty="0" smtClean="0">
                <a:solidFill>
                  <a:srgbClr val="265F00"/>
                </a:solidFill>
                <a:latin typeface="Candara" pitchFamily="34" charset="0"/>
              </a:rPr>
              <a:t>imgRGB</a:t>
            </a:r>
            <a:r>
              <a:rPr lang="fr-FR" dirty="0" smtClean="0">
                <a:latin typeface="Candara" pitchFamily="34" charset="0"/>
              </a:rPr>
              <a:t> </a:t>
            </a:r>
          </a:p>
          <a:p>
            <a:r>
              <a:rPr lang="fr-FR" dirty="0" smtClean="0">
                <a:latin typeface="Candara" pitchFamily="34" charset="0"/>
              </a:rPr>
              <a:t>{</a:t>
            </a:r>
          </a:p>
          <a:p>
            <a:r>
              <a:rPr lang="fr-FR" dirty="0" smtClean="0">
                <a:latin typeface="Candara" pitchFamily="34" charset="0"/>
              </a:rPr>
              <a:t>	</a:t>
            </a:r>
            <a:r>
              <a:rPr lang="fr-FR" b="1" dirty="0" smtClean="0">
                <a:latin typeface="Candara" pitchFamily="34" charset="0"/>
              </a:rPr>
              <a:t>Si</a:t>
            </a:r>
            <a:r>
              <a:rPr lang="fr-FR" dirty="0" smtClean="0">
                <a:latin typeface="Candara" pitchFamily="34" charset="0"/>
              </a:rPr>
              <a:t> (</a:t>
            </a:r>
            <a:r>
              <a:rPr lang="fr-FR" b="1" dirty="0" smtClean="0">
                <a:solidFill>
                  <a:srgbClr val="265F00"/>
                </a:solidFill>
                <a:latin typeface="Candara" pitchFamily="34" charset="0"/>
              </a:rPr>
              <a:t>masque</a:t>
            </a:r>
            <a:r>
              <a:rPr lang="fr-FR" dirty="0" smtClean="0">
                <a:latin typeface="Candara" pitchFamily="34" charset="0"/>
              </a:rPr>
              <a:t>  [</a:t>
            </a:r>
            <a:r>
              <a:rPr lang="fr-FR" b="1" dirty="0" smtClean="0">
                <a:solidFill>
                  <a:srgbClr val="2860A4"/>
                </a:solidFill>
                <a:latin typeface="Candara" pitchFamily="34" charset="0"/>
              </a:rPr>
              <a:t>p</a:t>
            </a:r>
            <a:r>
              <a:rPr lang="fr-FR" dirty="0" smtClean="0">
                <a:latin typeface="Candara" pitchFamily="34" charset="0"/>
              </a:rPr>
              <a:t>]=255 ) </a:t>
            </a:r>
            <a:r>
              <a:rPr lang="fr-FR" b="1" dirty="0" smtClean="0">
                <a:latin typeface="Candara" pitchFamily="34" charset="0"/>
              </a:rPr>
              <a:t>alors</a:t>
            </a:r>
            <a:endParaRPr lang="fr-FR" dirty="0" smtClean="0">
              <a:latin typeface="Candara" pitchFamily="34" charset="0"/>
            </a:endParaRPr>
          </a:p>
          <a:p>
            <a:r>
              <a:rPr lang="fr-FR" dirty="0" smtClean="0">
                <a:latin typeface="Candara" pitchFamily="34" charset="0"/>
              </a:rPr>
              <a:t>	{</a:t>
            </a:r>
          </a:p>
          <a:p>
            <a:r>
              <a:rPr lang="fr-FR" dirty="0" smtClean="0">
                <a:latin typeface="Candara" pitchFamily="34" charset="0"/>
              </a:rPr>
              <a:t>		</a:t>
            </a:r>
            <a:r>
              <a:rPr lang="fr-FR" b="1" dirty="0" smtClean="0">
                <a:solidFill>
                  <a:schemeClr val="accent6">
                    <a:lumMod val="50000"/>
                  </a:schemeClr>
                </a:solidFill>
                <a:latin typeface="Candara" pitchFamily="34" charset="0"/>
              </a:rPr>
              <a:t>imgRGB</a:t>
            </a:r>
            <a:r>
              <a:rPr lang="fr-FR" dirty="0" smtClean="0">
                <a:latin typeface="Candara" pitchFamily="34" charset="0"/>
              </a:rPr>
              <a:t>  [</a:t>
            </a:r>
            <a:r>
              <a:rPr lang="fr-FR" b="1" dirty="0" smtClean="0">
                <a:solidFill>
                  <a:srgbClr val="2860A4"/>
                </a:solidFill>
                <a:latin typeface="Candara" pitchFamily="34" charset="0"/>
              </a:rPr>
              <a:t>p</a:t>
            </a:r>
            <a:r>
              <a:rPr lang="fr-FR" dirty="0" smtClean="0">
                <a:latin typeface="Candara" pitchFamily="34" charset="0"/>
              </a:rPr>
              <a:t>]=noir ;</a:t>
            </a:r>
          </a:p>
          <a:p>
            <a:r>
              <a:rPr lang="fr-FR" dirty="0" smtClean="0">
                <a:latin typeface="Candara" pitchFamily="34" charset="0"/>
              </a:rPr>
              <a:t>}</a:t>
            </a:r>
          </a:p>
          <a:p>
            <a:r>
              <a:rPr lang="fr-FR" dirty="0" smtClean="0">
                <a:latin typeface="Candara" pitchFamily="34" charset="0"/>
              </a:rPr>
              <a:t>}</a:t>
            </a:r>
          </a:p>
          <a:p>
            <a:r>
              <a:rPr lang="fr-FR" b="1" dirty="0" smtClean="0">
                <a:latin typeface="Candara" pitchFamily="34" charset="0"/>
              </a:rPr>
              <a:t>Retourner</a:t>
            </a:r>
            <a:r>
              <a:rPr lang="fr-FR" dirty="0" smtClean="0">
                <a:latin typeface="Candara" pitchFamily="34" charset="0"/>
              </a:rPr>
              <a:t> </a:t>
            </a:r>
            <a:r>
              <a:rPr lang="fr-FR" b="1" dirty="0" smtClean="0">
                <a:solidFill>
                  <a:schemeClr val="accent6">
                    <a:lumMod val="50000"/>
                  </a:schemeClr>
                </a:solidFill>
                <a:latin typeface="Candara" pitchFamily="34" charset="0"/>
              </a:rPr>
              <a:t>imgRGB</a:t>
            </a:r>
            <a:r>
              <a:rPr lang="fr-FR" dirty="0" smtClean="0">
                <a:latin typeface="Candara" pitchFamily="34" charset="0"/>
              </a:rPr>
              <a:t> ;</a:t>
            </a:r>
          </a:p>
        </p:txBody>
      </p:sp>
      <p:sp>
        <p:nvSpPr>
          <p:cNvPr id="4" name="ZoneTexte 13"/>
          <p:cNvSpPr txBox="1"/>
          <p:nvPr/>
        </p:nvSpPr>
        <p:spPr>
          <a:xfrm>
            <a:off x="642910" y="373543"/>
            <a:ext cx="7639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265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Correction des yeux rouges</a:t>
            </a:r>
            <a:endParaRPr lang="fr-FR" sz="4400" dirty="0">
              <a:solidFill>
                <a:srgbClr val="265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15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928802"/>
            <a:ext cx="3448072" cy="23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3714752"/>
            <a:ext cx="3146181" cy="2901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2500306"/>
            <a:ext cx="2286016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1500190"/>
            <a:ext cx="1792166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ZoneTexte 13"/>
          <p:cNvSpPr txBox="1"/>
          <p:nvPr/>
        </p:nvSpPr>
        <p:spPr>
          <a:xfrm>
            <a:off x="6000760" y="1071546"/>
            <a:ext cx="1902576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latin typeface="Candara" pitchFamily="34" charset="0"/>
              </a:rPr>
              <a:t>Correction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7" name="ZoneTexte 16"/>
          <p:cNvSpPr txBox="1"/>
          <p:nvPr/>
        </p:nvSpPr>
        <p:spPr>
          <a:xfrm>
            <a:off x="642910" y="373543"/>
            <a:ext cx="7639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265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Correction des yeux rouges</a:t>
            </a:r>
            <a:endParaRPr lang="fr-FR" sz="4400" dirty="0">
              <a:solidFill>
                <a:srgbClr val="265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16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21"/>
          <p:cNvSpPr txBox="1"/>
          <p:nvPr/>
        </p:nvSpPr>
        <p:spPr>
          <a:xfrm>
            <a:off x="642910" y="373543"/>
            <a:ext cx="7639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265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Résultats: Avantages et limites</a:t>
            </a:r>
            <a:endParaRPr lang="fr-FR" sz="4400" dirty="0">
              <a:solidFill>
                <a:srgbClr val="265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3" name="ZoneTexte 3"/>
          <p:cNvSpPr txBox="1"/>
          <p:nvPr/>
        </p:nvSpPr>
        <p:spPr>
          <a:xfrm>
            <a:off x="1857356" y="2789163"/>
            <a:ext cx="542928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fr-FR" dirty="0" smtClean="0"/>
              <a:t> </a:t>
            </a:r>
            <a:r>
              <a:rPr lang="fr-FR" sz="1600" dirty="0" smtClean="0">
                <a:latin typeface="Candara" pitchFamily="34" charset="0"/>
              </a:rPr>
              <a:t>Algorithme de détection robuste.</a:t>
            </a:r>
          </a:p>
          <a:p>
            <a:pPr lvl="0"/>
            <a:endParaRPr lang="fr-FR" sz="1600" dirty="0" smtClean="0">
              <a:latin typeface="Candara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fr-FR" sz="1600" dirty="0" smtClean="0">
                <a:latin typeface="Candara" pitchFamily="34" charset="0"/>
              </a:rPr>
              <a:t> Localisation exacte et rapide des régions des yeux.</a:t>
            </a:r>
          </a:p>
          <a:p>
            <a:pPr lvl="0"/>
            <a:endParaRPr lang="fr-FR" sz="1600" dirty="0" smtClean="0">
              <a:latin typeface="Candara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fr-FR" sz="1600" dirty="0" smtClean="0">
                <a:latin typeface="Candara" pitchFamily="34" charset="0"/>
              </a:rPr>
              <a:t> Algorithme de correction très facile à mettre en œuvre.</a:t>
            </a:r>
            <a:endParaRPr lang="fr-FR" sz="1600" dirty="0">
              <a:latin typeface="Candara" pitchFamily="34" charset="0"/>
            </a:endParaRPr>
          </a:p>
        </p:txBody>
      </p:sp>
      <p:grpSp>
        <p:nvGrpSpPr>
          <p:cNvPr id="4" name="Groupe 10"/>
          <p:cNvGrpSpPr/>
          <p:nvPr/>
        </p:nvGrpSpPr>
        <p:grpSpPr>
          <a:xfrm>
            <a:off x="6000760" y="952734"/>
            <a:ext cx="1995026" cy="539520"/>
            <a:chOff x="6000760" y="952734"/>
            <a:chExt cx="1995026" cy="539520"/>
          </a:xfrm>
        </p:grpSpPr>
        <p:sp>
          <p:nvSpPr>
            <p:cNvPr id="5" name="ZoneTexte 20"/>
            <p:cNvSpPr txBox="1"/>
            <p:nvPr/>
          </p:nvSpPr>
          <p:spPr>
            <a:xfrm>
              <a:off x="6000760" y="1071546"/>
              <a:ext cx="1902576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latin typeface="Candara" pitchFamily="34" charset="0"/>
                </a:rPr>
                <a:t>Avantages</a:t>
              </a:r>
              <a:endParaRPr lang="fr-FR" sz="1600" dirty="0">
                <a:latin typeface="Candara" pitchFamily="34" charset="0"/>
              </a:endParaRPr>
            </a:p>
          </p:txBody>
        </p:sp>
        <p:grpSp>
          <p:nvGrpSpPr>
            <p:cNvPr id="6" name="Groupe 9"/>
            <p:cNvGrpSpPr/>
            <p:nvPr/>
          </p:nvGrpSpPr>
          <p:grpSpPr>
            <a:xfrm>
              <a:off x="7464862" y="952734"/>
              <a:ext cx="530924" cy="539520"/>
              <a:chOff x="7772087" y="1532158"/>
              <a:chExt cx="530924" cy="539520"/>
            </a:xfrm>
          </p:grpSpPr>
          <p:sp>
            <p:nvSpPr>
              <p:cNvPr id="7" name="Ellipse 4"/>
              <p:cNvSpPr/>
              <p:nvPr/>
            </p:nvSpPr>
            <p:spPr>
              <a:xfrm>
                <a:off x="7874383" y="1571612"/>
                <a:ext cx="428628" cy="500066"/>
              </a:xfrm>
              <a:prstGeom prst="ellipse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" name="Ellipse 5"/>
              <p:cNvSpPr/>
              <p:nvPr/>
            </p:nvSpPr>
            <p:spPr>
              <a:xfrm>
                <a:off x="7993195" y="1714488"/>
                <a:ext cx="45719" cy="714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6"/>
              <p:cNvSpPr/>
              <p:nvPr/>
            </p:nvSpPr>
            <p:spPr>
              <a:xfrm>
                <a:off x="8161790" y="1714488"/>
                <a:ext cx="45719" cy="714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Arc 9"/>
              <p:cNvSpPr/>
              <p:nvPr/>
            </p:nvSpPr>
            <p:spPr>
              <a:xfrm rot="7492158">
                <a:off x="7835735" y="1468510"/>
                <a:ext cx="403225" cy="530521"/>
              </a:xfrm>
              <a:prstGeom prst="arc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17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21"/>
          <p:cNvSpPr txBox="1"/>
          <p:nvPr/>
        </p:nvSpPr>
        <p:spPr>
          <a:xfrm>
            <a:off x="642910" y="373543"/>
            <a:ext cx="7639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265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Résultats: Avantages et limites</a:t>
            </a:r>
            <a:endParaRPr lang="fr-FR" sz="4400" dirty="0">
              <a:solidFill>
                <a:srgbClr val="265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grpSp>
        <p:nvGrpSpPr>
          <p:cNvPr id="3" name="Groupe 16"/>
          <p:cNvGrpSpPr/>
          <p:nvPr/>
        </p:nvGrpSpPr>
        <p:grpSpPr>
          <a:xfrm>
            <a:off x="6000760" y="970379"/>
            <a:ext cx="1907285" cy="720045"/>
            <a:chOff x="6000760" y="970379"/>
            <a:chExt cx="1907285" cy="720045"/>
          </a:xfrm>
        </p:grpSpPr>
        <p:sp>
          <p:nvSpPr>
            <p:cNvPr id="4" name="ZoneTexte 20"/>
            <p:cNvSpPr txBox="1"/>
            <p:nvPr/>
          </p:nvSpPr>
          <p:spPr>
            <a:xfrm>
              <a:off x="6000760" y="1071546"/>
              <a:ext cx="1902576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latin typeface="Candara" pitchFamily="34" charset="0"/>
                </a:rPr>
                <a:t>Limites</a:t>
              </a:r>
              <a:endParaRPr lang="fr-FR" sz="1600" dirty="0">
                <a:latin typeface="Candara" pitchFamily="34" charset="0"/>
              </a:endParaRPr>
            </a:p>
          </p:txBody>
        </p:sp>
        <p:grpSp>
          <p:nvGrpSpPr>
            <p:cNvPr id="5" name="Groupe 15"/>
            <p:cNvGrpSpPr/>
            <p:nvPr/>
          </p:nvGrpSpPr>
          <p:grpSpPr>
            <a:xfrm>
              <a:off x="7358082" y="970379"/>
              <a:ext cx="549963" cy="720045"/>
              <a:chOff x="7531816" y="1825380"/>
              <a:chExt cx="549963" cy="720045"/>
            </a:xfrm>
          </p:grpSpPr>
          <p:sp>
            <p:nvSpPr>
              <p:cNvPr id="6" name="Ellipse 11"/>
              <p:cNvSpPr/>
              <p:nvPr/>
            </p:nvSpPr>
            <p:spPr>
              <a:xfrm>
                <a:off x="7531816" y="1825380"/>
                <a:ext cx="428628" cy="500066"/>
              </a:xfrm>
              <a:prstGeom prst="ellipse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Ellipse 12"/>
              <p:cNvSpPr/>
              <p:nvPr/>
            </p:nvSpPr>
            <p:spPr>
              <a:xfrm>
                <a:off x="7650628" y="1968256"/>
                <a:ext cx="45719" cy="714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" name="Ellipse 13"/>
              <p:cNvSpPr/>
              <p:nvPr/>
            </p:nvSpPr>
            <p:spPr>
              <a:xfrm>
                <a:off x="7819223" y="1968256"/>
                <a:ext cx="45719" cy="714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Arc 8"/>
              <p:cNvSpPr/>
              <p:nvPr/>
            </p:nvSpPr>
            <p:spPr>
              <a:xfrm rot="18261111">
                <a:off x="7614906" y="2078552"/>
                <a:ext cx="403225" cy="530521"/>
              </a:xfrm>
              <a:prstGeom prst="arc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0" name="ZoneTexte 17"/>
          <p:cNvSpPr txBox="1"/>
          <p:nvPr/>
        </p:nvSpPr>
        <p:spPr>
          <a:xfrm>
            <a:off x="714348" y="2511035"/>
            <a:ext cx="771530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 </a:t>
            </a:r>
            <a:r>
              <a:rPr lang="fr-FR" sz="1600" dirty="0" smtClean="0">
                <a:latin typeface="Candara" pitchFamily="34" charset="0"/>
              </a:rPr>
              <a:t>L’algorithme de détection des visages est incapable de reconnaître les visages inclinés au dela d’un certain degré.</a:t>
            </a:r>
          </a:p>
          <a:p>
            <a:endParaRPr lang="fr-FR" sz="1600" dirty="0" smtClean="0">
              <a:latin typeface="Candar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fr-FR" sz="1600" dirty="0" smtClean="0">
                <a:latin typeface="Candara" pitchFamily="34" charset="0"/>
              </a:rPr>
              <a:t> Si le rouge est peu intense, la correction apportée par l’algorithme est partielle.</a:t>
            </a:r>
          </a:p>
          <a:p>
            <a:endParaRPr lang="fr-FR" sz="1600" dirty="0" smtClean="0">
              <a:latin typeface="Candar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fr-FR" sz="1600" dirty="0" smtClean="0">
                <a:latin typeface="Candara" pitchFamily="34" charset="0"/>
              </a:rPr>
              <a:t> Si un objet rouge autre que les pupilles se trouve dans la région d’intérêt, il sera aussi coloré en noir.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18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7"/>
          <p:cNvSpPr txBox="1"/>
          <p:nvPr/>
        </p:nvSpPr>
        <p:spPr>
          <a:xfrm>
            <a:off x="773754" y="2962817"/>
            <a:ext cx="7715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1600" dirty="0" smtClean="0">
                <a:latin typeface="Candara" pitchFamily="34" charset="0"/>
              </a:rPr>
              <a:t> Augmenter le nombres de masques sur lesquels on effectue l’apprentissage en ajoutant des modèles de visages inclinés selon des degrés différents.</a:t>
            </a:r>
          </a:p>
          <a:p>
            <a:endParaRPr lang="fr-FR" sz="1600" dirty="0" smtClean="0">
              <a:latin typeface="Candara" pitchFamily="34" charset="0"/>
            </a:endParaRPr>
          </a:p>
          <a:p>
            <a:pPr algn="ctr"/>
            <a:r>
              <a:rPr lang="fr-FR" sz="1600" dirty="0" smtClean="0">
                <a:latin typeface="Candara" pitchFamily="34" charset="0"/>
                <a:sym typeface="Wingdings" pitchFamily="2" charset="2"/>
              </a:rPr>
              <a:t> Détection des visages inclinés</a:t>
            </a:r>
            <a:endParaRPr lang="fr-FR" sz="1600" dirty="0" smtClean="0">
              <a:latin typeface="Candara" pitchFamily="34" charset="0"/>
            </a:endParaRPr>
          </a:p>
          <a:p>
            <a:pPr>
              <a:buFont typeface="Arial" pitchFamily="34" charset="0"/>
              <a:buChar char="•"/>
            </a:pPr>
            <a:endParaRPr lang="fr-FR" sz="1600" dirty="0">
              <a:latin typeface="Candara" pitchFamily="34" charset="0"/>
            </a:endParaRPr>
          </a:p>
        </p:txBody>
      </p:sp>
      <p:sp>
        <p:nvSpPr>
          <p:cNvPr id="3" name="ZoneTexte 16"/>
          <p:cNvSpPr txBox="1"/>
          <p:nvPr/>
        </p:nvSpPr>
        <p:spPr>
          <a:xfrm>
            <a:off x="6000760" y="1071546"/>
            <a:ext cx="1902576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latin typeface="Candara" pitchFamily="34" charset="0"/>
              </a:rPr>
              <a:t>Détection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4" name="ZoneTexte 18"/>
          <p:cNvSpPr txBox="1"/>
          <p:nvPr/>
        </p:nvSpPr>
        <p:spPr>
          <a:xfrm>
            <a:off x="642910" y="373543"/>
            <a:ext cx="7639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265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Idées d’amélioration</a:t>
            </a:r>
            <a:endParaRPr lang="fr-FR" sz="4400" dirty="0">
              <a:solidFill>
                <a:srgbClr val="265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19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1"/>
          <p:cNvGrpSpPr/>
          <p:nvPr/>
        </p:nvGrpSpPr>
        <p:grpSpPr>
          <a:xfrm>
            <a:off x="2643174" y="1714488"/>
            <a:ext cx="4045221" cy="983031"/>
            <a:chOff x="2857488" y="1571612"/>
            <a:chExt cx="4045221" cy="983031"/>
          </a:xfrm>
        </p:grpSpPr>
        <p:grpSp>
          <p:nvGrpSpPr>
            <p:cNvPr id="42" name="Group 100"/>
            <p:cNvGrpSpPr/>
            <p:nvPr/>
          </p:nvGrpSpPr>
          <p:grpSpPr>
            <a:xfrm>
              <a:off x="3183886" y="1571612"/>
              <a:ext cx="3718823" cy="684000"/>
              <a:chOff x="686498" y="2444"/>
              <a:chExt cx="3718823" cy="637797"/>
            </a:xfrm>
            <a:scene3d>
              <a:camera prst="perspectiveLeft" zoom="91000"/>
              <a:lightRig rig="threePt" dir="t">
                <a:rot lat="0" lon="0" rev="20640000"/>
              </a:lightRig>
            </a:scene3d>
          </p:grpSpPr>
          <p:sp>
            <p:nvSpPr>
              <p:cNvPr id="43" name="Round Same Side Corner Rectangle 42"/>
              <p:cNvSpPr/>
              <p:nvPr/>
            </p:nvSpPr>
            <p:spPr>
              <a:xfrm rot="5400000">
                <a:off x="2227011" y="-1538069"/>
                <a:ext cx="637797" cy="3718823"/>
              </a:xfrm>
              <a:prstGeom prst="round2SameRect">
                <a:avLst/>
              </a:prstGeom>
              <a:sp3d extrusionH="50600">
                <a:bevelT w="101600" h="80600"/>
                <a:bevelB w="80600" h="80600"/>
              </a:sp3d>
            </p:spPr>
            <p:style>
              <a:lnRef idx="1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4" name="Round Same Side Corner Rectangle 6"/>
              <p:cNvSpPr/>
              <p:nvPr/>
            </p:nvSpPr>
            <p:spPr>
              <a:xfrm>
                <a:off x="686499" y="33578"/>
                <a:ext cx="3687688" cy="575527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06680" tIns="9525" rIns="9525" bIns="9525" numCol="1" spcCol="1270" anchor="ctr" anchorCtr="0">
                <a:noAutofit/>
              </a:bodyPr>
              <a:lstStyle/>
              <a:p>
                <a:pPr marL="114300" lvl="1" indent="-114300" algn="l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fr-FR" sz="1500" kern="1200" dirty="0" smtClean="0"/>
                  <a:t>Un domaine en plein essor</a:t>
                </a:r>
                <a:endParaRPr lang="fr-FR" sz="1500" kern="1200" dirty="0"/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2857488" y="1597200"/>
              <a:ext cx="670210" cy="957443"/>
              <a:chOff x="2857488" y="1597200"/>
              <a:chExt cx="670210" cy="957443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2857488" y="1597200"/>
                <a:ext cx="670210" cy="957443"/>
                <a:chOff x="613717" y="1681540"/>
                <a:chExt cx="670210" cy="957443"/>
              </a:xfrm>
              <a:scene3d>
                <a:camera prst="perspectiveLeft" zoom="91000"/>
                <a:lightRig rig="threePt" dir="t">
                  <a:rot lat="0" lon="0" rev="20640000"/>
                </a:lightRig>
              </a:scene3d>
            </p:grpSpPr>
            <p:sp>
              <p:nvSpPr>
                <p:cNvPr id="28" name="Chevron 27"/>
                <p:cNvSpPr/>
                <p:nvPr/>
              </p:nvSpPr>
              <p:spPr>
                <a:xfrm rot="5400000">
                  <a:off x="470100" y="1825157"/>
                  <a:ext cx="957443" cy="670210"/>
                </a:xfrm>
                <a:prstGeom prst="chevron">
                  <a:avLst/>
                </a:prstGeom>
                <a:sp3d extrusionH="50600" prstMaterial="metal">
                  <a:bevelT w="101600" h="80600" prst="relaxedInset"/>
                  <a:bevelB w="80600" h="80600" prst="relaxedInset"/>
                </a:sp3d>
              </p:spPr>
              <p:style>
                <a:lnRef idx="1">
                  <a:schemeClr val="accent4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4">
                    <a:hueOff val="0"/>
                    <a:satOff val="0"/>
                    <a:lumOff val="0"/>
                    <a:alphaOff val="0"/>
                  </a:schemeClr>
                </a:fillRef>
                <a:effectRef idx="1">
                  <a:schemeClr val="accent4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/>
                </a:fontRef>
              </p:style>
            </p:sp>
            <p:sp>
              <p:nvSpPr>
                <p:cNvPr id="29" name="Chevron 12"/>
                <p:cNvSpPr/>
                <p:nvPr/>
              </p:nvSpPr>
              <p:spPr>
                <a:xfrm>
                  <a:off x="613717" y="2016645"/>
                  <a:ext cx="670210" cy="287233"/>
                </a:xfrm>
                <a:prstGeom prst="rect">
                  <a:avLst/>
                </a:prstGeom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spcFirstLastPara="0" vert="horz" wrap="square" lIns="11430" tIns="11430" rIns="11430" bIns="11430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fr-FR" sz="1800" kern="1200" dirty="0" smtClean="0"/>
                    <a:t/>
                  </a:r>
                  <a:br>
                    <a:rPr lang="fr-FR" sz="1800" kern="1200" dirty="0" smtClean="0"/>
                  </a:br>
                  <a:endParaRPr lang="fr-FR" sz="1800" kern="1200" dirty="0"/>
                </a:p>
              </p:txBody>
            </p:sp>
          </p:grpSp>
          <p:sp>
            <p:nvSpPr>
              <p:cNvPr id="60" name="TextBox 59"/>
              <p:cNvSpPr txBox="1"/>
              <p:nvPr/>
            </p:nvSpPr>
            <p:spPr>
              <a:xfrm>
                <a:off x="3039001" y="2000240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</a:t>
                </a:r>
                <a:endParaRPr lang="fr-FR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71" name="Group 70"/>
          <p:cNvGrpSpPr/>
          <p:nvPr/>
        </p:nvGrpSpPr>
        <p:grpSpPr>
          <a:xfrm>
            <a:off x="2643174" y="2558865"/>
            <a:ext cx="4045221" cy="978787"/>
            <a:chOff x="2857488" y="2415989"/>
            <a:chExt cx="4045221" cy="978787"/>
          </a:xfrm>
        </p:grpSpPr>
        <p:grpSp>
          <p:nvGrpSpPr>
            <p:cNvPr id="47" name="Group 100"/>
            <p:cNvGrpSpPr/>
            <p:nvPr/>
          </p:nvGrpSpPr>
          <p:grpSpPr>
            <a:xfrm>
              <a:off x="3183886" y="2415989"/>
              <a:ext cx="3718823" cy="684000"/>
              <a:chOff x="686498" y="2444"/>
              <a:chExt cx="3718823" cy="637797"/>
            </a:xfrm>
            <a:scene3d>
              <a:camera prst="perspectiveLeft" zoom="91000"/>
              <a:lightRig rig="threePt" dir="t">
                <a:rot lat="0" lon="0" rev="20640000"/>
              </a:lightRig>
            </a:scene3d>
          </p:grpSpPr>
          <p:sp>
            <p:nvSpPr>
              <p:cNvPr id="48" name="Round Same Side Corner Rectangle 47"/>
              <p:cNvSpPr/>
              <p:nvPr/>
            </p:nvSpPr>
            <p:spPr>
              <a:xfrm rot="5400000">
                <a:off x="2227011" y="-1538069"/>
                <a:ext cx="637797" cy="3718823"/>
              </a:xfrm>
              <a:prstGeom prst="round2SameRect">
                <a:avLst/>
              </a:prstGeom>
              <a:sp3d extrusionH="50600">
                <a:bevelT w="101600" h="80600"/>
                <a:bevelB w="80600" h="80600"/>
              </a:sp3d>
            </p:spPr>
            <p:style>
              <a:lnRef idx="1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9" name="Round Same Side Corner Rectangle 6"/>
              <p:cNvSpPr/>
              <p:nvPr/>
            </p:nvSpPr>
            <p:spPr>
              <a:xfrm>
                <a:off x="686499" y="33578"/>
                <a:ext cx="3687688" cy="575527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06680" tIns="9525" rIns="9525" bIns="9525" numCol="1" spcCol="1270" anchor="ctr" anchorCtr="0">
                <a:noAutofit/>
              </a:bodyPr>
              <a:lstStyle/>
              <a:p>
                <a:pPr marL="114300" lvl="1" indent="-114300" defTabSz="666750">
                  <a:lnSpc>
                    <a:spcPct val="90000"/>
                  </a:lnSpc>
                  <a:spcAft>
                    <a:spcPct val="15000"/>
                  </a:spcAft>
                  <a:buChar char="••"/>
                </a:pPr>
                <a:r>
                  <a:rPr lang="fr-FR" sz="1600" dirty="0" smtClean="0"/>
                  <a:t>Améliorer des images</a:t>
                </a: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2857488" y="2437333"/>
              <a:ext cx="670210" cy="957443"/>
              <a:chOff x="2857488" y="2437333"/>
              <a:chExt cx="670210" cy="957443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2857488" y="2437333"/>
                <a:ext cx="670210" cy="957443"/>
                <a:chOff x="613717" y="2521673"/>
                <a:chExt cx="670210" cy="957443"/>
              </a:xfrm>
              <a:scene3d>
                <a:camera prst="perspectiveLeft" zoom="91000"/>
                <a:lightRig rig="threePt" dir="t">
                  <a:rot lat="0" lon="0" rev="20640000"/>
                </a:lightRig>
              </a:scene3d>
            </p:grpSpPr>
            <p:sp>
              <p:nvSpPr>
                <p:cNvPr id="24" name="Chevron 23"/>
                <p:cNvSpPr/>
                <p:nvPr/>
              </p:nvSpPr>
              <p:spPr>
                <a:xfrm rot="5400000">
                  <a:off x="470100" y="2665290"/>
                  <a:ext cx="957443" cy="670210"/>
                </a:xfrm>
                <a:prstGeom prst="chevron">
                  <a:avLst/>
                </a:prstGeom>
                <a:sp3d extrusionH="50600" prstMaterial="metal">
                  <a:bevelT w="101600" h="80600" prst="relaxedInset"/>
                  <a:bevelB w="80600" h="80600" prst="relaxedInset"/>
                </a:sp3d>
              </p:spPr>
              <p:style>
                <a:lnRef idx="1">
                  <a:schemeClr val="accent5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5">
                    <a:hueOff val="0"/>
                    <a:satOff val="0"/>
                    <a:lumOff val="0"/>
                    <a:alphaOff val="0"/>
                  </a:schemeClr>
                </a:fillRef>
                <a:effectRef idx="1">
                  <a:schemeClr val="accent5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endParaRPr lang="fr-FR" dirty="0"/>
                </a:p>
              </p:txBody>
            </p:sp>
            <p:sp>
              <p:nvSpPr>
                <p:cNvPr id="25" name="Chevron 16"/>
                <p:cNvSpPr/>
                <p:nvPr/>
              </p:nvSpPr>
              <p:spPr>
                <a:xfrm>
                  <a:off x="613717" y="2856778"/>
                  <a:ext cx="670210" cy="287233"/>
                </a:xfrm>
                <a:prstGeom prst="rect">
                  <a:avLst/>
                </a:prstGeom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spcFirstLastPara="0" vert="horz" wrap="square" lIns="11430" tIns="11430" rIns="11430" bIns="11430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fr-FR" sz="1800" kern="1200" dirty="0"/>
                </a:p>
              </p:txBody>
            </p:sp>
          </p:grpSp>
          <p:sp>
            <p:nvSpPr>
              <p:cNvPr id="61" name="TextBox 60"/>
              <p:cNvSpPr txBox="1"/>
              <p:nvPr/>
            </p:nvSpPr>
            <p:spPr>
              <a:xfrm>
                <a:off x="3039001" y="2845354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</a:t>
                </a:r>
                <a:endParaRPr lang="fr-FR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70" name="Group 69"/>
          <p:cNvGrpSpPr/>
          <p:nvPr/>
        </p:nvGrpSpPr>
        <p:grpSpPr>
          <a:xfrm>
            <a:off x="2643174" y="3403242"/>
            <a:ext cx="4049268" cy="974543"/>
            <a:chOff x="2857488" y="3260366"/>
            <a:chExt cx="4049268" cy="974543"/>
          </a:xfrm>
        </p:grpSpPr>
        <p:grpSp>
          <p:nvGrpSpPr>
            <p:cNvPr id="50" name="Group 100"/>
            <p:cNvGrpSpPr/>
            <p:nvPr/>
          </p:nvGrpSpPr>
          <p:grpSpPr>
            <a:xfrm>
              <a:off x="3187933" y="3260366"/>
              <a:ext cx="3718823" cy="684000"/>
              <a:chOff x="686498" y="2444"/>
              <a:chExt cx="3718823" cy="637797"/>
            </a:xfrm>
            <a:scene3d>
              <a:camera prst="perspectiveLeft" zoom="91000"/>
              <a:lightRig rig="threePt" dir="t">
                <a:rot lat="0" lon="0" rev="20640000"/>
              </a:lightRig>
            </a:scene3d>
          </p:grpSpPr>
          <p:sp>
            <p:nvSpPr>
              <p:cNvPr id="51" name="Round Same Side Corner Rectangle 50"/>
              <p:cNvSpPr/>
              <p:nvPr/>
            </p:nvSpPr>
            <p:spPr>
              <a:xfrm rot="5400000">
                <a:off x="2227011" y="-1538069"/>
                <a:ext cx="637797" cy="3718823"/>
              </a:xfrm>
              <a:prstGeom prst="round2SameRect">
                <a:avLst/>
              </a:prstGeom>
              <a:sp3d extrusionH="50600">
                <a:bevelT w="101600" h="80600"/>
                <a:bevelB w="80600" h="80600"/>
              </a:sp3d>
            </p:spPr>
            <p:style>
              <a:lnRef idx="1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2" name="Round Same Side Corner Rectangle 6"/>
              <p:cNvSpPr/>
              <p:nvPr/>
            </p:nvSpPr>
            <p:spPr>
              <a:xfrm>
                <a:off x="686499" y="33578"/>
                <a:ext cx="3687688" cy="575527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06680" tIns="9525" rIns="9525" bIns="9525" numCol="1" spcCol="1270" anchor="ctr" anchorCtr="0">
                <a:noAutofit/>
              </a:bodyPr>
              <a:lstStyle/>
              <a:p>
                <a:pPr marL="114300" lvl="1" indent="-114300" defTabSz="666750">
                  <a:lnSpc>
                    <a:spcPct val="90000"/>
                  </a:lnSpc>
                  <a:spcAft>
                    <a:spcPct val="15000"/>
                  </a:spcAft>
                  <a:buChar char="••"/>
                </a:pPr>
                <a:r>
                  <a:rPr lang="fr-FR" sz="1600" dirty="0" smtClean="0"/>
                  <a:t>En tirer des informations utiles</a:t>
                </a:r>
                <a:endParaRPr lang="fr-FR" sz="1500" dirty="0"/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2857488" y="3277466"/>
              <a:ext cx="670210" cy="957443"/>
              <a:chOff x="2857488" y="3277466"/>
              <a:chExt cx="670210" cy="957443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2857488" y="3277466"/>
                <a:ext cx="670210" cy="957443"/>
                <a:chOff x="613717" y="3361806"/>
                <a:chExt cx="670210" cy="957443"/>
              </a:xfrm>
              <a:scene3d>
                <a:camera prst="perspectiveLeft" zoom="91000"/>
                <a:lightRig rig="threePt" dir="t">
                  <a:rot lat="0" lon="0" rev="20640000"/>
                </a:lightRig>
              </a:scene3d>
            </p:grpSpPr>
            <p:sp>
              <p:nvSpPr>
                <p:cNvPr id="22" name="Chevron 21"/>
                <p:cNvSpPr/>
                <p:nvPr/>
              </p:nvSpPr>
              <p:spPr>
                <a:xfrm rot="5400000">
                  <a:off x="470100" y="3505423"/>
                  <a:ext cx="957443" cy="670210"/>
                </a:xfrm>
                <a:prstGeom prst="chevron">
                  <a:avLst/>
                </a:prstGeom>
                <a:sp3d extrusionH="50600" prstMaterial="metal">
                  <a:bevelT w="101600" h="80600" prst="relaxedInset"/>
                  <a:bevelB w="80600" h="80600" prst="relaxedInset"/>
                </a:sp3d>
              </p:spPr>
              <p:style>
                <a:lnRef idx="1">
                  <a:schemeClr val="accent6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6">
                    <a:hueOff val="0"/>
                    <a:satOff val="0"/>
                    <a:lumOff val="0"/>
                    <a:alphaOff val="0"/>
                  </a:schemeClr>
                </a:fillRef>
                <a:effectRef idx="1">
                  <a:schemeClr val="accent6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/>
                </a:fontRef>
              </p:style>
            </p:sp>
            <p:sp>
              <p:nvSpPr>
                <p:cNvPr id="23" name="Chevron 19"/>
                <p:cNvSpPr/>
                <p:nvPr/>
              </p:nvSpPr>
              <p:spPr>
                <a:xfrm>
                  <a:off x="613717" y="3696911"/>
                  <a:ext cx="670210" cy="287233"/>
                </a:xfrm>
                <a:prstGeom prst="rect">
                  <a:avLst/>
                </a:prstGeom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spcFirstLastPara="0" vert="horz" wrap="square" lIns="11430" tIns="11430" rIns="11430" bIns="11430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fr-FR" sz="1800" kern="1200" dirty="0"/>
                </a:p>
              </p:txBody>
            </p:sp>
          </p:grpSp>
          <p:sp>
            <p:nvSpPr>
              <p:cNvPr id="62" name="TextBox 61"/>
              <p:cNvSpPr txBox="1"/>
              <p:nvPr/>
            </p:nvSpPr>
            <p:spPr>
              <a:xfrm>
                <a:off x="3033165" y="3676852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3</a:t>
                </a:r>
                <a:endParaRPr lang="fr-FR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>
            <a:off x="2643174" y="4240576"/>
            <a:ext cx="4049268" cy="977342"/>
            <a:chOff x="2857488" y="4097700"/>
            <a:chExt cx="4049268" cy="977342"/>
          </a:xfrm>
        </p:grpSpPr>
        <p:grpSp>
          <p:nvGrpSpPr>
            <p:cNvPr id="53" name="Group 100"/>
            <p:cNvGrpSpPr/>
            <p:nvPr/>
          </p:nvGrpSpPr>
          <p:grpSpPr>
            <a:xfrm>
              <a:off x="3187933" y="4097700"/>
              <a:ext cx="3718823" cy="684000"/>
              <a:chOff x="686498" y="2444"/>
              <a:chExt cx="3718823" cy="637797"/>
            </a:xfrm>
            <a:scene3d>
              <a:camera prst="perspectiveLeft" zoom="91000"/>
              <a:lightRig rig="threePt" dir="t">
                <a:rot lat="0" lon="0" rev="20640000"/>
              </a:lightRig>
            </a:scene3d>
          </p:grpSpPr>
          <p:sp>
            <p:nvSpPr>
              <p:cNvPr id="54" name="Round Same Side Corner Rectangle 53"/>
              <p:cNvSpPr/>
              <p:nvPr/>
            </p:nvSpPr>
            <p:spPr>
              <a:xfrm rot="5400000">
                <a:off x="2227011" y="-1538069"/>
                <a:ext cx="637797" cy="3718823"/>
              </a:xfrm>
              <a:prstGeom prst="round2SameRect">
                <a:avLst/>
              </a:prstGeom>
              <a:sp3d extrusionH="50600">
                <a:bevelT w="101600" h="80600"/>
                <a:bevelB w="80600" h="80600"/>
              </a:sp3d>
            </p:spPr>
            <p:style>
              <a:lnRef idx="1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5" name="Round Same Side Corner Rectangle 6"/>
              <p:cNvSpPr/>
              <p:nvPr/>
            </p:nvSpPr>
            <p:spPr>
              <a:xfrm>
                <a:off x="686499" y="33578"/>
                <a:ext cx="3687688" cy="575527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06680" tIns="9525" rIns="9525" bIns="9525" numCol="1" spcCol="1270" anchor="ctr" anchorCtr="0">
                <a:noAutofit/>
              </a:bodyPr>
              <a:lstStyle/>
              <a:p>
                <a:pPr marL="114300" lvl="1" indent="-114300" defTabSz="666750">
                  <a:lnSpc>
                    <a:spcPct val="90000"/>
                  </a:lnSpc>
                  <a:spcAft>
                    <a:spcPct val="15000"/>
                  </a:spcAft>
                  <a:buChar char="••"/>
                </a:pPr>
                <a:r>
                  <a:rPr lang="fr-FR" sz="1400" dirty="0" smtClean="0"/>
                  <a:t>L</a:t>
                </a:r>
                <a:r>
                  <a:rPr lang="fr-FR" sz="1400" dirty="0" smtClean="0"/>
                  <a:t>a </a:t>
                </a:r>
                <a:r>
                  <a:rPr lang="fr-FR" sz="1400" dirty="0" smtClean="0"/>
                  <a:t>détection d’objets et de formes</a:t>
                </a:r>
                <a:endParaRPr lang="fr-FR" sz="1400" dirty="0"/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2857488" y="4117599"/>
              <a:ext cx="670210" cy="957443"/>
              <a:chOff x="2857488" y="4117599"/>
              <a:chExt cx="670210" cy="957443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2857488" y="4117599"/>
                <a:ext cx="670210" cy="957443"/>
                <a:chOff x="613717" y="4201939"/>
                <a:chExt cx="670210" cy="957443"/>
              </a:xfrm>
              <a:scene3d>
                <a:camera prst="perspectiveLeft" zoom="91000"/>
                <a:lightRig rig="threePt" dir="t">
                  <a:rot lat="0" lon="0" rev="20640000"/>
                </a:lightRig>
              </a:scene3d>
            </p:grpSpPr>
            <p:sp>
              <p:nvSpPr>
                <p:cNvPr id="20" name="Chevron 19"/>
                <p:cNvSpPr/>
                <p:nvPr/>
              </p:nvSpPr>
              <p:spPr>
                <a:xfrm rot="5400000">
                  <a:off x="470100" y="4345556"/>
                  <a:ext cx="957443" cy="670210"/>
                </a:xfrm>
                <a:prstGeom prst="chevron">
                  <a:avLst/>
                </a:prstGeom>
                <a:sp3d extrusionH="50600" prstMaterial="metal">
                  <a:bevelT w="101600" h="80600" prst="relaxedInset"/>
                  <a:bevelB w="80600" h="80600" prst="relaxedInset"/>
                </a:sp3d>
              </p:spPr>
              <p:style>
                <a:lnRef idx="1">
                  <a:schemeClr val="accent2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0"/>
                    <a:satOff val="0"/>
                    <a:lumOff val="0"/>
                    <a:alphaOff val="0"/>
                  </a:schemeClr>
                </a:fillRef>
                <a:effectRef idx="1">
                  <a:schemeClr val="accent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/>
                </a:fontRef>
              </p:style>
            </p:sp>
            <p:sp>
              <p:nvSpPr>
                <p:cNvPr id="21" name="Chevron 22"/>
                <p:cNvSpPr/>
                <p:nvPr/>
              </p:nvSpPr>
              <p:spPr>
                <a:xfrm>
                  <a:off x="613717" y="4537044"/>
                  <a:ext cx="670210" cy="287233"/>
                </a:xfrm>
                <a:prstGeom prst="rect">
                  <a:avLst/>
                </a:prstGeom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spcFirstLastPara="0" vert="horz" wrap="square" lIns="11430" tIns="11430" rIns="11430" bIns="11430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fr-FR" sz="1800" kern="1200" dirty="0"/>
                </a:p>
              </p:txBody>
            </p:sp>
          </p:grpSp>
          <p:sp>
            <p:nvSpPr>
              <p:cNvPr id="63" name="TextBox 62"/>
              <p:cNvSpPr txBox="1"/>
              <p:nvPr/>
            </p:nvSpPr>
            <p:spPr>
              <a:xfrm>
                <a:off x="3033165" y="4508350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</a:t>
                </a:r>
                <a:endParaRPr lang="fr-FR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74" name="Titre 1"/>
          <p:cNvSpPr txBox="1">
            <a:spLocks/>
          </p:cNvSpPr>
          <p:nvPr/>
        </p:nvSpPr>
        <p:spPr bwMode="auto">
          <a:xfrm>
            <a:off x="457200" y="14285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5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j-lt"/>
                <a:ea typeface="+mj-ea"/>
                <a:cs typeface="+mj-cs"/>
              </a:rPr>
              <a:t>Le traitement d’images</a:t>
            </a:r>
          </a:p>
        </p:txBody>
      </p:sp>
      <p:sp>
        <p:nvSpPr>
          <p:cNvPr id="39" name="Slide Number Placeholder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2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7"/>
          <p:cNvSpPr txBox="1"/>
          <p:nvPr/>
        </p:nvSpPr>
        <p:spPr>
          <a:xfrm>
            <a:off x="714348" y="2143116"/>
            <a:ext cx="7715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1600" dirty="0" smtClean="0"/>
              <a:t> </a:t>
            </a:r>
            <a:r>
              <a:rPr lang="fr-FR" sz="1600" dirty="0" smtClean="0">
                <a:latin typeface="Candara" pitchFamily="34" charset="0"/>
              </a:rPr>
              <a:t>Remplacer les tâches blanches représentant les pupilles par des ellipses.</a:t>
            </a:r>
          </a:p>
          <a:p>
            <a:endParaRPr lang="fr-FR" sz="1600" dirty="0" smtClean="0">
              <a:latin typeface="Candara" pitchFamily="34" charset="0"/>
            </a:endParaRPr>
          </a:p>
          <a:p>
            <a:pPr algn="ctr"/>
            <a:r>
              <a:rPr lang="fr-FR" sz="16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L’ellipse à dessiner sera la plus petite ellipse </a:t>
            </a:r>
            <a:r>
              <a:rPr lang="fr-FR" sz="1600" b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ayant la même aire </a:t>
            </a:r>
            <a:r>
              <a:rPr lang="fr-FR" sz="16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que le tâche et l’englobe le mieux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3" name="ZoneTexte 10"/>
          <p:cNvSpPr txBox="1"/>
          <p:nvPr/>
        </p:nvSpPr>
        <p:spPr>
          <a:xfrm>
            <a:off x="6000760" y="1071546"/>
            <a:ext cx="1902576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latin typeface="Candara" pitchFamily="34" charset="0"/>
              </a:rPr>
              <a:t>Correction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4" name="ZoneTexte 15"/>
          <p:cNvSpPr txBox="1"/>
          <p:nvPr/>
        </p:nvSpPr>
        <p:spPr>
          <a:xfrm>
            <a:off x="642910" y="373543"/>
            <a:ext cx="7639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265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Idées d’amélioration</a:t>
            </a:r>
            <a:endParaRPr lang="fr-FR" sz="4400" dirty="0">
              <a:solidFill>
                <a:srgbClr val="265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5" name="Picture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004" y="3500438"/>
            <a:ext cx="1378927" cy="4835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8356" y="3500438"/>
            <a:ext cx="1264627" cy="4835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4012528" y="3644068"/>
            <a:ext cx="650875" cy="220662"/>
          </a:xfrm>
          <a:prstGeom prst="rightArrow">
            <a:avLst>
              <a:gd name="adj1" fmla="val 50000"/>
              <a:gd name="adj2" fmla="val 73741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 rot="16200000" flipH="1">
            <a:off x="5279199" y="4354351"/>
            <a:ext cx="1112837" cy="525463"/>
          </a:xfrm>
          <a:custGeom>
            <a:avLst/>
            <a:gdLst>
              <a:gd name="G0" fmla="+- 13599 0 0"/>
              <a:gd name="G1" fmla="+- 18361 0 0"/>
              <a:gd name="G2" fmla="+- 7783 0 0"/>
              <a:gd name="G3" fmla="*/ 13599 1 2"/>
              <a:gd name="G4" fmla="+- G3 10800 0"/>
              <a:gd name="G5" fmla="+- 21600 13599 18361"/>
              <a:gd name="G6" fmla="+- 18361 7783 0"/>
              <a:gd name="G7" fmla="*/ G6 1 2"/>
              <a:gd name="G8" fmla="*/ 18361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361 1 2"/>
              <a:gd name="G15" fmla="+- G5 0 G4"/>
              <a:gd name="G16" fmla="+- G0 0 G4"/>
              <a:gd name="G17" fmla="*/ G2 G15 G16"/>
              <a:gd name="T0" fmla="*/ 17600 w 21600"/>
              <a:gd name="T1" fmla="*/ 0 h 21600"/>
              <a:gd name="T2" fmla="*/ 13599 w 21600"/>
              <a:gd name="T3" fmla="*/ 7783 h 21600"/>
              <a:gd name="T4" fmla="*/ 0 w 21600"/>
              <a:gd name="T5" fmla="*/ 20705 h 21600"/>
              <a:gd name="T6" fmla="*/ 9181 w 21600"/>
              <a:gd name="T7" fmla="*/ 21600 h 21600"/>
              <a:gd name="T8" fmla="*/ 18361 w 21600"/>
              <a:gd name="T9" fmla="*/ 15378 h 21600"/>
              <a:gd name="T10" fmla="*/ 21600 w 21600"/>
              <a:gd name="T11" fmla="*/ 7783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600" y="0"/>
                </a:moveTo>
                <a:lnTo>
                  <a:pt x="13599" y="7783"/>
                </a:lnTo>
                <a:lnTo>
                  <a:pt x="16838" y="7783"/>
                </a:lnTo>
                <a:lnTo>
                  <a:pt x="16838" y="19808"/>
                </a:lnTo>
                <a:lnTo>
                  <a:pt x="0" y="19808"/>
                </a:lnTo>
                <a:lnTo>
                  <a:pt x="0" y="21600"/>
                </a:lnTo>
                <a:lnTo>
                  <a:pt x="18361" y="21600"/>
                </a:lnTo>
                <a:lnTo>
                  <a:pt x="18361" y="7783"/>
                </a:lnTo>
                <a:lnTo>
                  <a:pt x="21600" y="7783"/>
                </a:lnTo>
                <a:close/>
              </a:path>
            </a:pathLst>
          </a:cu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9" name="Picture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4143380"/>
            <a:ext cx="2786082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20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0"/>
          <p:cNvSpPr txBox="1"/>
          <p:nvPr/>
        </p:nvSpPr>
        <p:spPr>
          <a:xfrm>
            <a:off x="6000760" y="1071546"/>
            <a:ext cx="1902576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latin typeface="Candara" pitchFamily="34" charset="0"/>
              </a:rPr>
              <a:t>Correction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3" name="ZoneTexte 15"/>
          <p:cNvSpPr txBox="1"/>
          <p:nvPr/>
        </p:nvSpPr>
        <p:spPr>
          <a:xfrm>
            <a:off x="642910" y="373543"/>
            <a:ext cx="7639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265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Idées d’amélioration</a:t>
            </a:r>
            <a:endParaRPr lang="fr-FR" sz="4400" dirty="0">
              <a:solidFill>
                <a:srgbClr val="265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4214810" y="2214554"/>
            <a:ext cx="650875" cy="220662"/>
          </a:xfrm>
          <a:prstGeom prst="rightArrow">
            <a:avLst>
              <a:gd name="adj1" fmla="val 50000"/>
              <a:gd name="adj2" fmla="val 73741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Picture 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9124" y="2071678"/>
            <a:ext cx="2266950" cy="562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1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3900" y="2071678"/>
            <a:ext cx="2328496" cy="562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1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2786058"/>
            <a:ext cx="3000396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AutoShape 2"/>
          <p:cNvSpPr>
            <a:spLocks noChangeArrowheads="1"/>
          </p:cNvSpPr>
          <p:nvPr/>
        </p:nvSpPr>
        <p:spPr bwMode="auto">
          <a:xfrm rot="16200000" flipH="1">
            <a:off x="6226188" y="3203573"/>
            <a:ext cx="1428750" cy="1165225"/>
          </a:xfrm>
          <a:custGeom>
            <a:avLst/>
            <a:gdLst>
              <a:gd name="G0" fmla="+- 13599 0 0"/>
              <a:gd name="G1" fmla="+- 18182 0 0"/>
              <a:gd name="G2" fmla="+- 5270 0 0"/>
              <a:gd name="G3" fmla="*/ 13599 1 2"/>
              <a:gd name="G4" fmla="+- G3 10800 0"/>
              <a:gd name="G5" fmla="+- 21600 13599 18182"/>
              <a:gd name="G6" fmla="+- 18182 5270 0"/>
              <a:gd name="G7" fmla="*/ G6 1 2"/>
              <a:gd name="G8" fmla="*/ 18182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182 1 2"/>
              <a:gd name="G15" fmla="+- G5 0 G4"/>
              <a:gd name="G16" fmla="+- G0 0 G4"/>
              <a:gd name="G17" fmla="*/ G2 G15 G16"/>
              <a:gd name="T0" fmla="*/ 17600 w 21600"/>
              <a:gd name="T1" fmla="*/ 0 h 21600"/>
              <a:gd name="T2" fmla="*/ 13599 w 21600"/>
              <a:gd name="T3" fmla="*/ 5270 h 21600"/>
              <a:gd name="T4" fmla="*/ 0 w 21600"/>
              <a:gd name="T5" fmla="*/ 20909 h 21600"/>
              <a:gd name="T6" fmla="*/ 9091 w 21600"/>
              <a:gd name="T7" fmla="*/ 21600 h 21600"/>
              <a:gd name="T8" fmla="*/ 18182 w 21600"/>
              <a:gd name="T9" fmla="*/ 13930 h 21600"/>
              <a:gd name="T10" fmla="*/ 21600 w 21600"/>
              <a:gd name="T11" fmla="*/ 527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600" y="0"/>
                </a:moveTo>
                <a:lnTo>
                  <a:pt x="13599" y="5270"/>
                </a:lnTo>
                <a:lnTo>
                  <a:pt x="17017" y="5270"/>
                </a:lnTo>
                <a:lnTo>
                  <a:pt x="17017" y="20216"/>
                </a:lnTo>
                <a:lnTo>
                  <a:pt x="0" y="20216"/>
                </a:lnTo>
                <a:lnTo>
                  <a:pt x="0" y="21600"/>
                </a:lnTo>
                <a:lnTo>
                  <a:pt x="18182" y="21600"/>
                </a:lnTo>
                <a:lnTo>
                  <a:pt x="18182" y="5270"/>
                </a:lnTo>
                <a:lnTo>
                  <a:pt x="21600" y="5270"/>
                </a:lnTo>
                <a:close/>
              </a:path>
            </a:pathLst>
          </a:cu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21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5"/>
          <p:cNvSpPr txBox="1"/>
          <p:nvPr/>
        </p:nvSpPr>
        <p:spPr>
          <a:xfrm>
            <a:off x="642910" y="373543"/>
            <a:ext cx="7639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265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Conclusion</a:t>
            </a:r>
            <a:endParaRPr lang="fr-FR" sz="4400" dirty="0">
              <a:solidFill>
                <a:srgbClr val="265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3" name="ZoneTexte 8"/>
          <p:cNvSpPr txBox="1"/>
          <p:nvPr/>
        </p:nvSpPr>
        <p:spPr>
          <a:xfrm>
            <a:off x="1857356" y="2571744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1600" dirty="0" smtClean="0">
                <a:latin typeface="Candara" pitchFamily="34" charset="0"/>
              </a:rPr>
              <a:t> Découvrir le fonctionnement de la détection d'objets.</a:t>
            </a:r>
          </a:p>
          <a:p>
            <a:endParaRPr lang="fr-FR" sz="1600" dirty="0" smtClean="0">
              <a:latin typeface="Candar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fr-FR" sz="1600" dirty="0" smtClean="0">
                <a:latin typeface="Candara" pitchFamily="34" charset="0"/>
              </a:rPr>
              <a:t> Apprendre à bien analyser les études déjà faites et les programme existants afin de les exploiter.</a:t>
            </a:r>
          </a:p>
          <a:p>
            <a:endParaRPr lang="fr-FR" sz="1600" dirty="0" smtClean="0">
              <a:latin typeface="Candar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fr-FR" sz="1600" dirty="0" smtClean="0">
                <a:latin typeface="Candara" pitchFamily="34" charset="0"/>
              </a:rPr>
              <a:t> Possibilité d’amélioration.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22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4357686" y="2285992"/>
            <a:ext cx="3071834" cy="500066"/>
          </a:xfrm>
        </p:spPr>
        <p:txBody>
          <a:bodyPr/>
          <a:lstStyle/>
          <a:p>
            <a:r>
              <a:rPr lang="fr-CA" sz="2800" dirty="0" smtClean="0">
                <a:solidFill>
                  <a:srgbClr val="265F00"/>
                </a:solidFill>
                <a:latin typeface="Georgia" pitchFamily="18" charset="0"/>
              </a:rPr>
              <a:t>FIN</a:t>
            </a:r>
          </a:p>
        </p:txBody>
      </p:sp>
      <p:sp>
        <p:nvSpPr>
          <p:cNvPr id="2051" name="Sous-titre 2"/>
          <p:cNvSpPr>
            <a:spLocks noGrp="1"/>
          </p:cNvSpPr>
          <p:nvPr>
            <p:ph type="subTitle" idx="1"/>
          </p:nvPr>
        </p:nvSpPr>
        <p:spPr>
          <a:xfrm>
            <a:off x="3143240" y="2857496"/>
            <a:ext cx="5432430" cy="500066"/>
          </a:xfrm>
        </p:spPr>
        <p:txBody>
          <a:bodyPr/>
          <a:lstStyle/>
          <a:p>
            <a:r>
              <a:rPr lang="fr-CA" sz="2400" dirty="0" smtClean="0">
                <a:solidFill>
                  <a:srgbClr val="265F00"/>
                </a:solidFill>
                <a:latin typeface="Georgia" pitchFamily="18" charset="0"/>
              </a:rPr>
              <a:t>Merci pour votre attention</a:t>
            </a:r>
          </a:p>
        </p:txBody>
      </p:sp>
      <p:pic>
        <p:nvPicPr>
          <p:cNvPr id="6" name="Picture 5" descr="ESIEE_PARIS_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3429000"/>
            <a:ext cx="1000132" cy="643063"/>
          </a:xfrm>
          <a:prstGeom prst="rect">
            <a:avLst/>
          </a:prstGeom>
        </p:spPr>
      </p:pic>
      <p:pic>
        <p:nvPicPr>
          <p:cNvPr id="5" name="Picture 4" descr="logomlv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3518340"/>
            <a:ext cx="1000132" cy="482164"/>
          </a:xfrm>
          <a:prstGeom prst="rect">
            <a:avLst/>
          </a:prstGeom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4000504"/>
            <a:ext cx="1071570" cy="1648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D2A18A-E211-4660-B8A5-FE5BD34F51A5}" type="slidenum">
              <a:rPr lang="fr-CA" smtClean="0"/>
              <a:pPr>
                <a:defRPr/>
              </a:pPr>
              <a:t>23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r>
              <a:rPr lang="fr-CA" dirty="0" smtClean="0">
                <a:solidFill>
                  <a:srgbClr val="265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Plan</a:t>
            </a:r>
          </a:p>
        </p:txBody>
      </p:sp>
      <p:grpSp>
        <p:nvGrpSpPr>
          <p:cNvPr id="5" name="Diagram group"/>
          <p:cNvGrpSpPr/>
          <p:nvPr/>
        </p:nvGrpSpPr>
        <p:grpSpPr>
          <a:xfrm>
            <a:off x="2401718" y="2258388"/>
            <a:ext cx="4476760" cy="527670"/>
            <a:chOff x="0" y="0"/>
            <a:chExt cx="4476760" cy="527670"/>
          </a:xfrm>
          <a:scene3d>
            <a:camera prst="perspectiveRelaxedModerately" zoom="92000"/>
            <a:lightRig rig="balanced" dir="t">
              <a:rot lat="0" lon="0" rev="12700000"/>
            </a:lightRig>
          </a:scene3d>
        </p:grpSpPr>
        <p:grpSp>
          <p:nvGrpSpPr>
            <p:cNvPr id="6" name="Group 57"/>
            <p:cNvGrpSpPr/>
            <p:nvPr/>
          </p:nvGrpSpPr>
          <p:grpSpPr>
            <a:xfrm>
              <a:off x="0" y="0"/>
              <a:ext cx="4476760" cy="527670"/>
              <a:chOff x="0" y="0"/>
              <a:chExt cx="4476760" cy="527670"/>
            </a:xfrm>
          </p:grpSpPr>
          <p:sp>
            <p:nvSpPr>
              <p:cNvPr id="7" name="Rounded Rectangle 6"/>
              <p:cNvSpPr/>
              <p:nvPr/>
            </p:nvSpPr>
            <p:spPr>
              <a:xfrm>
                <a:off x="0" y="0"/>
                <a:ext cx="4476760" cy="527670"/>
              </a:xfrm>
              <a:prstGeom prst="roundRect">
                <a:avLst/>
              </a:prstGeom>
              <a:sp3d prstMaterial="plastic">
                <a:bevelT w="50800" h="50800"/>
                <a:bevelB w="50800" h="508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Rounded Rectangle 4"/>
              <p:cNvSpPr/>
              <p:nvPr/>
            </p:nvSpPr>
            <p:spPr>
              <a:xfrm>
                <a:off x="25759" y="25759"/>
                <a:ext cx="4425242" cy="476152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3820" tIns="83820" rIns="83820" bIns="8382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sz="2200" kern="1200" dirty="0" smtClean="0"/>
                  <a:t>Présentation du phénomène</a:t>
                </a:r>
                <a:endParaRPr lang="fr-FR" sz="2200" kern="1200" dirty="0"/>
              </a:p>
            </p:txBody>
          </p:sp>
        </p:grpSp>
      </p:grpSp>
      <p:grpSp>
        <p:nvGrpSpPr>
          <p:cNvPr id="9" name="Diagram group"/>
          <p:cNvGrpSpPr/>
          <p:nvPr/>
        </p:nvGrpSpPr>
        <p:grpSpPr>
          <a:xfrm>
            <a:off x="2342806" y="2714620"/>
            <a:ext cx="4595834" cy="527670"/>
            <a:chOff x="0" y="609614"/>
            <a:chExt cx="4476760" cy="527670"/>
          </a:xfrm>
          <a:scene3d>
            <a:camera prst="perspectiveRelaxedModerately" zoom="92000"/>
            <a:lightRig rig="balanced" dir="t">
              <a:rot lat="0" lon="0" rev="12700000"/>
            </a:lightRig>
          </a:scene3d>
        </p:grpSpPr>
        <p:grpSp>
          <p:nvGrpSpPr>
            <p:cNvPr id="10" name="Group 61"/>
            <p:cNvGrpSpPr/>
            <p:nvPr/>
          </p:nvGrpSpPr>
          <p:grpSpPr>
            <a:xfrm>
              <a:off x="0" y="609614"/>
              <a:ext cx="4476760" cy="527670"/>
              <a:chOff x="0" y="609614"/>
              <a:chExt cx="4476760" cy="527670"/>
            </a:xfrm>
          </p:grpSpPr>
          <p:sp>
            <p:nvSpPr>
              <p:cNvPr id="11" name="Rounded Rectangle 10"/>
              <p:cNvSpPr/>
              <p:nvPr/>
            </p:nvSpPr>
            <p:spPr>
              <a:xfrm>
                <a:off x="0" y="609614"/>
                <a:ext cx="4476760" cy="527670"/>
              </a:xfrm>
              <a:prstGeom prst="roundRect">
                <a:avLst/>
              </a:prstGeom>
              <a:sp3d prstMaterial="plastic">
                <a:bevelT w="50800" h="50800"/>
                <a:bevelB w="50800" h="508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1170380"/>
                  <a:satOff val="-1460"/>
                  <a:lumOff val="343"/>
                  <a:alphaOff val="0"/>
                </a:schemeClr>
              </a:fillRef>
              <a:effectRef idx="2">
                <a:schemeClr val="accent2">
                  <a:hueOff val="1170380"/>
                  <a:satOff val="-1460"/>
                  <a:lumOff val="343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Rounded Rectangle 4"/>
              <p:cNvSpPr/>
              <p:nvPr/>
            </p:nvSpPr>
            <p:spPr>
              <a:xfrm>
                <a:off x="25759" y="635373"/>
                <a:ext cx="4425242" cy="476152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3820" tIns="83820" rIns="83820" bIns="8382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sz="2200" kern="1200" dirty="0" smtClean="0"/>
                  <a:t>Procédure de détection</a:t>
                </a:r>
                <a:endParaRPr lang="fr-FR" sz="2200" kern="1200" dirty="0"/>
              </a:p>
            </p:txBody>
          </p:sp>
        </p:grpSp>
      </p:grpSp>
      <p:grpSp>
        <p:nvGrpSpPr>
          <p:cNvPr id="13" name="Diagram group"/>
          <p:cNvGrpSpPr/>
          <p:nvPr/>
        </p:nvGrpSpPr>
        <p:grpSpPr>
          <a:xfrm>
            <a:off x="2282644" y="3174556"/>
            <a:ext cx="4716000" cy="527670"/>
            <a:chOff x="0" y="1200644"/>
            <a:chExt cx="4476760" cy="527670"/>
          </a:xfrm>
          <a:scene3d>
            <a:camera prst="perspectiveRelaxedModerately" zoom="92000"/>
            <a:lightRig rig="balanced" dir="t">
              <a:rot lat="0" lon="0" rev="12700000"/>
            </a:lightRig>
          </a:scene3d>
        </p:grpSpPr>
        <p:grpSp>
          <p:nvGrpSpPr>
            <p:cNvPr id="14" name="Group 65"/>
            <p:cNvGrpSpPr/>
            <p:nvPr/>
          </p:nvGrpSpPr>
          <p:grpSpPr>
            <a:xfrm>
              <a:off x="0" y="1200644"/>
              <a:ext cx="4476760" cy="527670"/>
              <a:chOff x="0" y="1200644"/>
              <a:chExt cx="4476760" cy="527670"/>
            </a:xfrm>
          </p:grpSpPr>
          <p:sp>
            <p:nvSpPr>
              <p:cNvPr id="15" name="Rounded Rectangle 14"/>
              <p:cNvSpPr/>
              <p:nvPr/>
            </p:nvSpPr>
            <p:spPr>
              <a:xfrm>
                <a:off x="0" y="1200644"/>
                <a:ext cx="4476760" cy="527670"/>
              </a:xfrm>
              <a:prstGeom prst="roundRect">
                <a:avLst/>
              </a:prstGeom>
              <a:sp3d prstMaterial="plastic">
                <a:bevelT w="50800" h="50800"/>
                <a:bevelB w="50800" h="508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2340759"/>
                  <a:satOff val="-2919"/>
                  <a:lumOff val="686"/>
                  <a:alphaOff val="0"/>
                </a:schemeClr>
              </a:fillRef>
              <a:effectRef idx="2">
                <a:schemeClr val="accent2">
                  <a:hueOff val="2340759"/>
                  <a:satOff val="-2919"/>
                  <a:lumOff val="686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Rounded Rectangle 4"/>
              <p:cNvSpPr/>
              <p:nvPr/>
            </p:nvSpPr>
            <p:spPr>
              <a:xfrm>
                <a:off x="25759" y="1226403"/>
                <a:ext cx="4425242" cy="476152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3820" tIns="83820" rIns="83820" bIns="8382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sz="2200" kern="1200" dirty="0" smtClean="0"/>
                  <a:t>Procédure de correction</a:t>
                </a:r>
                <a:endParaRPr lang="fr-FR" sz="2200" kern="1200" dirty="0"/>
              </a:p>
            </p:txBody>
          </p:sp>
        </p:grpSp>
      </p:grpSp>
      <p:grpSp>
        <p:nvGrpSpPr>
          <p:cNvPr id="17" name="Diagram group"/>
          <p:cNvGrpSpPr/>
          <p:nvPr/>
        </p:nvGrpSpPr>
        <p:grpSpPr>
          <a:xfrm>
            <a:off x="2208990" y="3630788"/>
            <a:ext cx="4860000" cy="527670"/>
            <a:chOff x="0" y="1791674"/>
            <a:chExt cx="4476760" cy="527670"/>
          </a:xfrm>
          <a:scene3d>
            <a:camera prst="perspectiveRelaxedModerately" zoom="92000"/>
            <a:lightRig rig="balanced" dir="t">
              <a:rot lat="0" lon="0" rev="12700000"/>
            </a:lightRig>
          </a:scene3d>
        </p:grpSpPr>
        <p:grpSp>
          <p:nvGrpSpPr>
            <p:cNvPr id="18" name="Group 69"/>
            <p:cNvGrpSpPr/>
            <p:nvPr/>
          </p:nvGrpSpPr>
          <p:grpSpPr>
            <a:xfrm>
              <a:off x="0" y="1791674"/>
              <a:ext cx="4476760" cy="527670"/>
              <a:chOff x="0" y="1791674"/>
              <a:chExt cx="4476760" cy="527670"/>
            </a:xfrm>
          </p:grpSpPr>
          <p:sp>
            <p:nvSpPr>
              <p:cNvPr id="19" name="Rounded Rectangle 18"/>
              <p:cNvSpPr/>
              <p:nvPr/>
            </p:nvSpPr>
            <p:spPr>
              <a:xfrm>
                <a:off x="0" y="1791674"/>
                <a:ext cx="4476760" cy="527670"/>
              </a:xfrm>
              <a:prstGeom prst="roundRect">
                <a:avLst/>
              </a:prstGeom>
              <a:sp3d prstMaterial="plastic">
                <a:bevelT w="50800" h="50800"/>
                <a:bevelB w="50800" h="508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3511139"/>
                  <a:satOff val="-4379"/>
                  <a:lumOff val="1030"/>
                  <a:alphaOff val="0"/>
                </a:schemeClr>
              </a:fillRef>
              <a:effectRef idx="2">
                <a:schemeClr val="accent2">
                  <a:hueOff val="3511139"/>
                  <a:satOff val="-4379"/>
                  <a:lumOff val="103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0" name="Rounded Rectangle 4"/>
              <p:cNvSpPr/>
              <p:nvPr/>
            </p:nvSpPr>
            <p:spPr>
              <a:xfrm>
                <a:off x="25759" y="1817433"/>
                <a:ext cx="4425242" cy="476152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3820" tIns="83820" rIns="83820" bIns="8382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sz="2200" kern="1200" dirty="0" smtClean="0"/>
                  <a:t>Résultats: avantages et limites</a:t>
                </a:r>
                <a:endParaRPr lang="fr-FR" sz="2200" kern="1200" dirty="0"/>
              </a:p>
            </p:txBody>
          </p:sp>
        </p:grpSp>
      </p:grpSp>
      <p:grpSp>
        <p:nvGrpSpPr>
          <p:cNvPr id="21" name="Diagram group"/>
          <p:cNvGrpSpPr/>
          <p:nvPr/>
        </p:nvGrpSpPr>
        <p:grpSpPr>
          <a:xfrm>
            <a:off x="2139768" y="4103250"/>
            <a:ext cx="5004000" cy="527670"/>
            <a:chOff x="0" y="2382704"/>
            <a:chExt cx="4476760" cy="527670"/>
          </a:xfrm>
          <a:scene3d>
            <a:camera prst="perspectiveRelaxedModerately" zoom="92000"/>
            <a:lightRig rig="balanced" dir="t">
              <a:rot lat="0" lon="0" rev="12700000"/>
            </a:lightRig>
          </a:scene3d>
        </p:grpSpPr>
        <p:grpSp>
          <p:nvGrpSpPr>
            <p:cNvPr id="22" name="Group 73"/>
            <p:cNvGrpSpPr/>
            <p:nvPr/>
          </p:nvGrpSpPr>
          <p:grpSpPr>
            <a:xfrm>
              <a:off x="0" y="2382704"/>
              <a:ext cx="4476760" cy="527670"/>
              <a:chOff x="0" y="2382704"/>
              <a:chExt cx="4476760" cy="527670"/>
            </a:xfrm>
          </p:grpSpPr>
          <p:sp>
            <p:nvSpPr>
              <p:cNvPr id="23" name="Rounded Rectangle 22"/>
              <p:cNvSpPr/>
              <p:nvPr/>
            </p:nvSpPr>
            <p:spPr>
              <a:xfrm>
                <a:off x="0" y="2382704"/>
                <a:ext cx="4476760" cy="527670"/>
              </a:xfrm>
              <a:prstGeom prst="roundRect">
                <a:avLst/>
              </a:prstGeom>
              <a:sp3d prstMaterial="plastic">
                <a:bevelT w="50800" h="50800"/>
                <a:bevelB w="50800" h="508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4681519"/>
                  <a:satOff val="-5839"/>
                  <a:lumOff val="1373"/>
                  <a:alphaOff val="0"/>
                </a:schemeClr>
              </a:fillRef>
              <a:effectRef idx="2">
                <a:schemeClr val="accent2">
                  <a:hueOff val="4681519"/>
                  <a:satOff val="-5839"/>
                  <a:lumOff val="1373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4" name="Rounded Rectangle 4"/>
              <p:cNvSpPr/>
              <p:nvPr/>
            </p:nvSpPr>
            <p:spPr>
              <a:xfrm>
                <a:off x="25759" y="2408463"/>
                <a:ext cx="4425242" cy="476152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3820" tIns="83820" rIns="83820" bIns="8382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sz="2200" kern="1200" dirty="0" smtClean="0"/>
                  <a:t>Idées d’amélioration</a:t>
                </a:r>
                <a:endParaRPr lang="fr-FR" sz="2200" kern="1200" dirty="0"/>
              </a:p>
            </p:txBody>
          </p:sp>
        </p:grpSp>
      </p:grp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3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r>
              <a:rPr lang="fr-CA" dirty="0" smtClean="0">
                <a:solidFill>
                  <a:srgbClr val="265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Phénomène des yeux rouges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428736"/>
            <a:ext cx="2643206" cy="19824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4381520" y="3857628"/>
            <a:ext cx="2024066" cy="1123157"/>
            <a:chOff x="0" y="0"/>
            <a:chExt cx="2024066" cy="112315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1" name="Round Single Corner Rectangle 10"/>
            <p:cNvSpPr/>
            <p:nvPr/>
          </p:nvSpPr>
          <p:spPr>
            <a:xfrm rot="16200000">
              <a:off x="450454" y="-450454"/>
              <a:ext cx="1123157" cy="2024066"/>
            </a:xfrm>
            <a:prstGeom prst="round1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 Single Corner Rectangle 4"/>
            <p:cNvSpPr/>
            <p:nvPr/>
          </p:nvSpPr>
          <p:spPr>
            <a:xfrm rot="21600000">
              <a:off x="0" y="0"/>
              <a:ext cx="2024066" cy="84236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fr-FR" dirty="0" smtClean="0"/>
                <a:t>Dans des endroits mal éclairés</a:t>
              </a:r>
              <a:endParaRPr lang="fr-FR" sz="1800" kern="12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405586" y="3857628"/>
            <a:ext cx="2024066" cy="1123157"/>
            <a:chOff x="2024066" y="0"/>
            <a:chExt cx="2024066" cy="112315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4" name="Round Single Corner Rectangle 13"/>
            <p:cNvSpPr/>
            <p:nvPr/>
          </p:nvSpPr>
          <p:spPr>
            <a:xfrm>
              <a:off x="2024066" y="0"/>
              <a:ext cx="2024066" cy="1123157"/>
            </a:xfrm>
            <a:prstGeom prst="round1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1560506"/>
                <a:satOff val="-1946"/>
                <a:lumOff val="458"/>
                <a:alphaOff val="0"/>
              </a:schemeClr>
            </a:fillRef>
            <a:effectRef idx="2">
              <a:schemeClr val="accent2">
                <a:hueOff val="1560506"/>
                <a:satOff val="-1946"/>
                <a:lumOff val="45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 Single Corner Rectangle 6"/>
            <p:cNvSpPr/>
            <p:nvPr/>
          </p:nvSpPr>
          <p:spPr>
            <a:xfrm>
              <a:off x="2024066" y="0"/>
              <a:ext cx="2024066" cy="84236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Aft>
                  <a:spcPct val="35000"/>
                </a:spcAft>
              </a:pPr>
              <a:r>
                <a:rPr lang="fr-FR" sz="2000" dirty="0" smtClean="0"/>
                <a:t>La forme sphérique de l’œil</a:t>
              </a:r>
              <a:endParaRPr lang="fr-FR" sz="2000" kern="12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381520" y="4980785"/>
            <a:ext cx="2024066" cy="1123157"/>
            <a:chOff x="0" y="1123157"/>
            <a:chExt cx="2024066" cy="112315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7" name="Round Single Corner Rectangle 16"/>
            <p:cNvSpPr/>
            <p:nvPr/>
          </p:nvSpPr>
          <p:spPr>
            <a:xfrm rot="10800000">
              <a:off x="0" y="1123157"/>
              <a:ext cx="2024066" cy="1123157"/>
            </a:xfrm>
            <a:prstGeom prst="round1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3121013"/>
                <a:satOff val="-3893"/>
                <a:lumOff val="915"/>
                <a:alphaOff val="0"/>
              </a:schemeClr>
            </a:fillRef>
            <a:effectRef idx="2">
              <a:schemeClr val="accent2">
                <a:hueOff val="3121013"/>
                <a:satOff val="-3893"/>
                <a:lumOff val="9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 Single Corner Rectangle 8"/>
            <p:cNvSpPr/>
            <p:nvPr/>
          </p:nvSpPr>
          <p:spPr>
            <a:xfrm rot="21600000">
              <a:off x="0" y="1403946"/>
              <a:ext cx="2024066" cy="84236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Aft>
                  <a:spcPct val="35000"/>
                </a:spcAft>
              </a:pPr>
              <a:r>
                <a:rPr lang="fr-FR" sz="2000" dirty="0" smtClean="0"/>
                <a:t>L’iris n’a pas le temps de se contracter</a:t>
              </a:r>
              <a:endParaRPr lang="fr-FR" sz="2000" kern="1200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405586" y="4980784"/>
            <a:ext cx="2024066" cy="1123157"/>
            <a:chOff x="2024066" y="1123156"/>
            <a:chExt cx="2024066" cy="112315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Round Single Corner Rectangle 19"/>
            <p:cNvSpPr/>
            <p:nvPr/>
          </p:nvSpPr>
          <p:spPr>
            <a:xfrm rot="5400000">
              <a:off x="2474520" y="672702"/>
              <a:ext cx="1123157" cy="2024066"/>
            </a:xfrm>
            <a:prstGeom prst="round1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2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 Single Corner Rectangle 10"/>
            <p:cNvSpPr/>
            <p:nvPr/>
          </p:nvSpPr>
          <p:spPr>
            <a:xfrm>
              <a:off x="2024066" y="1357322"/>
              <a:ext cx="2024066" cy="84236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2000" kern="1200" dirty="0" smtClean="0"/>
                <a:t>La rétine riche de vaisseaux sanguins</a:t>
              </a:r>
              <a:endParaRPr lang="fr-FR" sz="2000" kern="12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798366" y="4699995"/>
            <a:ext cx="1214439" cy="561578"/>
            <a:chOff x="1416846" y="842367"/>
            <a:chExt cx="1214439" cy="56157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3" name="Rounded Rectangle 22"/>
            <p:cNvSpPr/>
            <p:nvPr/>
          </p:nvSpPr>
          <p:spPr>
            <a:xfrm>
              <a:off x="1416846" y="842367"/>
              <a:ext cx="1214439" cy="561578"/>
            </a:xfrm>
            <a:prstGeom prst="roundRect">
              <a:avLst/>
            </a:prstGeom>
            <a:sp3d z="152400" extrusionH="63500" prstMaterial="matte">
              <a:bevelT w="50800" h="19050" prst="relaxedInset"/>
              <a:contourClr>
                <a:schemeClr val="bg1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Rounded Rectangle 12"/>
            <p:cNvSpPr/>
            <p:nvPr/>
          </p:nvSpPr>
          <p:spPr>
            <a:xfrm>
              <a:off x="1444260" y="869781"/>
              <a:ext cx="1159611" cy="506750"/>
            </a:xfrm>
            <a:prstGeom prst="rect">
              <a:avLst/>
            </a:prstGeom>
            <a:sp3d z="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300" kern="1200" dirty="0" smtClean="0"/>
                <a:t>Yeux rouges</a:t>
              </a:r>
              <a:endParaRPr lang="fr-FR" sz="1300" kern="1200" dirty="0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643438" y="1571634"/>
            <a:ext cx="3466026" cy="1643052"/>
            <a:chOff x="4643438" y="1571634"/>
            <a:chExt cx="3466026" cy="1643052"/>
          </a:xfrm>
        </p:grpSpPr>
        <p:pic>
          <p:nvPicPr>
            <p:cNvPr id="1031" name="Picture 7" descr="C:\Users\MAS\Desktop\app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1571634"/>
              <a:ext cx="1180010" cy="1643052"/>
            </a:xfrm>
            <a:prstGeom prst="rect">
              <a:avLst/>
            </a:prstGeom>
            <a:noFill/>
          </p:spPr>
        </p:pic>
        <p:grpSp>
          <p:nvGrpSpPr>
            <p:cNvPr id="34" name="Group 33"/>
            <p:cNvGrpSpPr/>
            <p:nvPr/>
          </p:nvGrpSpPr>
          <p:grpSpPr>
            <a:xfrm>
              <a:off x="4643438" y="1714488"/>
              <a:ext cx="1025890" cy="1000132"/>
              <a:chOff x="4643438" y="1928802"/>
              <a:chExt cx="1025890" cy="1000132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4643438" y="1928802"/>
                <a:ext cx="1000132" cy="100013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5526452" y="2214554"/>
                <a:ext cx="142876" cy="428628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" name="Moon 30"/>
              <p:cNvSpPr/>
              <p:nvPr/>
            </p:nvSpPr>
            <p:spPr>
              <a:xfrm>
                <a:off x="4664873" y="2084557"/>
                <a:ext cx="180000" cy="684000"/>
              </a:xfrm>
              <a:prstGeom prst="moon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cxnSp>
          <p:nvCxnSpPr>
            <p:cNvPr id="33" name="Straight Arrow Connector 32"/>
            <p:cNvCxnSpPr>
              <a:stCxn id="31" idx="3"/>
              <a:endCxn id="1031" idx="1"/>
            </p:cNvCxnSpPr>
            <p:nvPr/>
          </p:nvCxnSpPr>
          <p:spPr>
            <a:xfrm>
              <a:off x="4754873" y="2212243"/>
              <a:ext cx="2174581" cy="180917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endCxn id="31" idx="3"/>
            </p:cNvCxnSpPr>
            <p:nvPr/>
          </p:nvCxnSpPr>
          <p:spPr>
            <a:xfrm rot="10800000" flipV="1">
              <a:off x="4754874" y="1785925"/>
              <a:ext cx="2817523" cy="426317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677346" y="4286278"/>
            <a:ext cx="3466026" cy="1643052"/>
            <a:chOff x="677346" y="4286278"/>
            <a:chExt cx="3466026" cy="1643052"/>
          </a:xfrm>
        </p:grpSpPr>
        <p:pic>
          <p:nvPicPr>
            <p:cNvPr id="37" name="Picture 7" descr="C:\Users\MAS\Desktop\app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63362" y="4286278"/>
              <a:ext cx="1180010" cy="1643052"/>
            </a:xfrm>
            <a:prstGeom prst="rect">
              <a:avLst/>
            </a:prstGeom>
            <a:noFill/>
          </p:spPr>
        </p:pic>
        <p:sp>
          <p:nvSpPr>
            <p:cNvPr id="39" name="Oval 38"/>
            <p:cNvSpPr/>
            <p:nvPr/>
          </p:nvSpPr>
          <p:spPr>
            <a:xfrm>
              <a:off x="677346" y="4500570"/>
              <a:ext cx="1000132" cy="1000132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Oval 39"/>
            <p:cNvSpPr/>
            <p:nvPr/>
          </p:nvSpPr>
          <p:spPr>
            <a:xfrm>
              <a:off x="1584483" y="4891512"/>
              <a:ext cx="72000" cy="252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Moon 40"/>
            <p:cNvSpPr/>
            <p:nvPr/>
          </p:nvSpPr>
          <p:spPr>
            <a:xfrm>
              <a:off x="698781" y="4656325"/>
              <a:ext cx="180000" cy="684000"/>
            </a:xfrm>
            <a:prstGeom prst="mo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42" name="Straight Arrow Connector 41"/>
            <p:cNvCxnSpPr/>
            <p:nvPr/>
          </p:nvCxnSpPr>
          <p:spPr>
            <a:xfrm flipV="1">
              <a:off x="785786" y="4643446"/>
              <a:ext cx="2857520" cy="500066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rot="10800000" flipV="1">
              <a:off x="785786" y="4500568"/>
              <a:ext cx="2857522" cy="642943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Slide Number Placeholder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4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r>
              <a:rPr lang="fr-CA" dirty="0" smtClean="0">
                <a:solidFill>
                  <a:srgbClr val="265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Choix pour le développement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35885" y="1643050"/>
            <a:ext cx="607223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Programmation en c/c++ avec Visual Studio et </a:t>
            </a:r>
            <a:r>
              <a:rPr lang="fr-FR" dirty="0" err="1" smtClean="0"/>
              <a:t>OpenCV</a:t>
            </a:r>
            <a:endParaRPr lang="fr-FR" dirty="0"/>
          </a:p>
        </p:txBody>
      </p:sp>
      <p:sp>
        <p:nvSpPr>
          <p:cNvPr id="5" name="Right Arrow 4"/>
          <p:cNvSpPr/>
          <p:nvPr/>
        </p:nvSpPr>
        <p:spPr>
          <a:xfrm>
            <a:off x="2031792" y="2540008"/>
            <a:ext cx="5080414" cy="3032132"/>
          </a:xfrm>
          <a:prstGeom prst="rightArrow">
            <a:avLst/>
          </a:prstGeom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" name="Group 5"/>
          <p:cNvGrpSpPr/>
          <p:nvPr/>
        </p:nvGrpSpPr>
        <p:grpSpPr>
          <a:xfrm>
            <a:off x="1786060" y="3449647"/>
            <a:ext cx="1793087" cy="1212852"/>
            <a:chOff x="202539" y="909639"/>
            <a:chExt cx="1793087" cy="1212852"/>
          </a:xfrm>
          <a:scene3d>
            <a:camera prst="orthographicFront"/>
            <a:lightRig rig="flat" dir="t"/>
          </a:scene3d>
        </p:grpSpPr>
        <p:sp>
          <p:nvSpPr>
            <p:cNvPr id="13" name="Rounded Rectangle 12"/>
            <p:cNvSpPr/>
            <p:nvPr/>
          </p:nvSpPr>
          <p:spPr>
            <a:xfrm>
              <a:off x="202539" y="909639"/>
              <a:ext cx="1793087" cy="1212852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5"/>
            <p:cNvSpPr/>
            <p:nvPr/>
          </p:nvSpPr>
          <p:spPr>
            <a:xfrm>
              <a:off x="261746" y="968846"/>
              <a:ext cx="1674673" cy="10944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700" kern="1200" dirty="0" smtClean="0"/>
                <a:t>une bibliothèque « Open Source »</a:t>
              </a:r>
              <a:endParaRPr lang="fr-FR" sz="1700" kern="1200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675456" y="3449647"/>
            <a:ext cx="1793087" cy="1212852"/>
            <a:chOff x="2091935" y="909639"/>
            <a:chExt cx="1793087" cy="1212852"/>
          </a:xfrm>
          <a:scene3d>
            <a:camera prst="orthographicFront"/>
            <a:lightRig rig="flat" dir="t"/>
          </a:scene3d>
        </p:grpSpPr>
        <p:sp>
          <p:nvSpPr>
            <p:cNvPr id="11" name="Rounded Rectangle 10"/>
            <p:cNvSpPr/>
            <p:nvPr/>
          </p:nvSpPr>
          <p:spPr>
            <a:xfrm>
              <a:off x="2091935" y="909639"/>
              <a:ext cx="1793087" cy="1212852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7"/>
            <p:cNvSpPr/>
            <p:nvPr/>
          </p:nvSpPr>
          <p:spPr>
            <a:xfrm>
              <a:off x="2151142" y="968846"/>
              <a:ext cx="1674673" cy="10944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700" kern="1200" dirty="0" smtClean="0"/>
                <a:t>une bibliothèque de traitement d’images optimisée</a:t>
              </a:r>
              <a:endParaRPr lang="fr-FR" sz="1700" kern="12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564852" y="3449647"/>
            <a:ext cx="1793087" cy="1212852"/>
            <a:chOff x="3981331" y="909639"/>
            <a:chExt cx="1793087" cy="1212852"/>
          </a:xfrm>
          <a:scene3d>
            <a:camera prst="orthographicFront"/>
            <a:lightRig rig="flat" dir="t"/>
          </a:scene3d>
        </p:grpSpPr>
        <p:sp>
          <p:nvSpPr>
            <p:cNvPr id="9" name="Rounded Rectangle 8"/>
            <p:cNvSpPr/>
            <p:nvPr/>
          </p:nvSpPr>
          <p:spPr>
            <a:xfrm>
              <a:off x="3981331" y="909639"/>
              <a:ext cx="1793087" cy="1212852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9"/>
            <p:cNvSpPr/>
            <p:nvPr/>
          </p:nvSpPr>
          <p:spPr>
            <a:xfrm>
              <a:off x="4040538" y="968846"/>
              <a:ext cx="1674673" cy="10944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700" kern="1200" dirty="0" smtClean="0"/>
                <a:t>offre un très grand nombre d’opérateurs et d’outils</a:t>
              </a:r>
              <a:endParaRPr lang="fr-FR" sz="1700" kern="1200" dirty="0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5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r>
              <a:rPr lang="fr-CA" dirty="0" smtClean="0">
                <a:solidFill>
                  <a:srgbClr val="265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Procédure de détection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29256" y="928670"/>
            <a:ext cx="3000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Candara" pitchFamily="34" charset="0"/>
              </a:rPr>
              <a:t>Détection des visages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1675843" y="3214686"/>
          <a:ext cx="1428760" cy="1422904"/>
        </p:xfrm>
        <a:graphic>
          <a:graphicData uri="http://schemas.openxmlformats.org/presentationml/2006/ole">
            <p:oleObj spid="_x0000_s5121" name="PhotoImpact" r:id="rId4" imgW="2323810" imgH="2314286" progId="PI3.Image">
              <p:embed/>
            </p:oleObj>
          </a:graphicData>
        </a:graphic>
      </p:graphicFrame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1675843" y="4786322"/>
          <a:ext cx="1434640" cy="1428760"/>
        </p:xfrm>
        <a:graphic>
          <a:graphicData uri="http://schemas.openxmlformats.org/presentationml/2006/ole">
            <p:oleObj spid="_x0000_s5123" name="PhotoImpact" r:id="rId5" imgW="2323810" imgH="2314286" progId="PI3.Image">
              <p:embed/>
            </p:oleObj>
          </a:graphicData>
        </a:graphic>
      </p:graphicFrame>
      <p:sp>
        <p:nvSpPr>
          <p:cNvPr id="8" name="Curved Right Arrow 7"/>
          <p:cNvSpPr/>
          <p:nvPr/>
        </p:nvSpPr>
        <p:spPr>
          <a:xfrm>
            <a:off x="1000100" y="4000504"/>
            <a:ext cx="642942" cy="1357322"/>
          </a:xfrm>
          <a:prstGeom prst="curvedRightArrow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4097692" y="3328995"/>
          <a:ext cx="1171575" cy="1171575"/>
        </p:xfrm>
        <a:graphic>
          <a:graphicData uri="http://schemas.openxmlformats.org/presentationml/2006/ole">
            <p:oleObj spid="_x0000_s5125" name="PhotoImpact" r:id="rId6" imgW="1171429" imgH="1171429" progId="PI3.Image">
              <p:embed/>
            </p:oleObj>
          </a:graphicData>
        </a:graphic>
      </p:graphicFrame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127" name="Object 7"/>
          <p:cNvGraphicFramePr>
            <a:graphicFrameLocks noChangeAspect="1"/>
          </p:cNvGraphicFramePr>
          <p:nvPr/>
        </p:nvGraphicFramePr>
        <p:xfrm>
          <a:off x="4097692" y="4972069"/>
          <a:ext cx="1171575" cy="1171575"/>
        </p:xfrm>
        <a:graphic>
          <a:graphicData uri="http://schemas.openxmlformats.org/presentationml/2006/ole">
            <p:oleObj spid="_x0000_s5127" name="PhotoImpact" r:id="rId7" imgW="1171429" imgH="1171429" progId="PI3.Image">
              <p:embed/>
            </p:oleObj>
          </a:graphicData>
        </a:graphic>
      </p:graphicFrame>
      <p:sp>
        <p:nvSpPr>
          <p:cNvPr id="13" name="Curved Right Arrow 12"/>
          <p:cNvSpPr/>
          <p:nvPr/>
        </p:nvSpPr>
        <p:spPr>
          <a:xfrm>
            <a:off x="3428992" y="4043375"/>
            <a:ext cx="642942" cy="1357322"/>
          </a:xfrm>
          <a:prstGeom prst="curvedRightArrow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6409466" y="3711939"/>
          <a:ext cx="600075" cy="600075"/>
        </p:xfrm>
        <a:graphic>
          <a:graphicData uri="http://schemas.openxmlformats.org/presentationml/2006/ole">
            <p:oleObj spid="_x0000_s5129" name="PhotoImpact" r:id="rId8" imgW="599683" imgH="599683" progId="PI3.Image">
              <p:embed/>
            </p:oleObj>
          </a:graphicData>
        </a:graphic>
      </p:graphicFrame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131" name="Object 11"/>
          <p:cNvGraphicFramePr>
            <a:graphicFrameLocks noChangeAspect="1"/>
          </p:cNvGraphicFramePr>
          <p:nvPr/>
        </p:nvGraphicFramePr>
        <p:xfrm>
          <a:off x="6380895" y="5114941"/>
          <a:ext cx="600075" cy="600075"/>
        </p:xfrm>
        <a:graphic>
          <a:graphicData uri="http://schemas.openxmlformats.org/presentationml/2006/ole">
            <p:oleObj spid="_x0000_s5131" name="PhotoImpact" r:id="rId9" imgW="599683" imgH="599683" progId="PI3.Image">
              <p:embed/>
            </p:oleObj>
          </a:graphicData>
        </a:graphic>
      </p:graphicFrame>
      <p:sp>
        <p:nvSpPr>
          <p:cNvPr id="18" name="Curved Right Arrow 17"/>
          <p:cNvSpPr/>
          <p:nvPr/>
        </p:nvSpPr>
        <p:spPr>
          <a:xfrm>
            <a:off x="5715008" y="4069129"/>
            <a:ext cx="642942" cy="1357322"/>
          </a:xfrm>
          <a:prstGeom prst="curvedRightArrow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aphicFrame>
        <p:nvGraphicFramePr>
          <p:cNvPr id="19" name="Diagram 18"/>
          <p:cNvGraphicFramePr/>
          <p:nvPr/>
        </p:nvGraphicFramePr>
        <p:xfrm>
          <a:off x="928662" y="1571612"/>
          <a:ext cx="5262578" cy="888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20" name="Picture 9" descr="masque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0666" y="1357298"/>
            <a:ext cx="2201862" cy="2162175"/>
          </a:xfrm>
          <a:prstGeom prst="rect">
            <a:avLst/>
          </a:prstGeom>
          <a:noFill/>
        </p:spPr>
      </p:pic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6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8" grpId="0" animBg="1"/>
      <p:bldGraphic spid="19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r>
              <a:rPr lang="fr-CA" dirty="0" smtClean="0">
                <a:solidFill>
                  <a:srgbClr val="265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Procédure de détection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29256" y="928670"/>
            <a:ext cx="3000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Candara" pitchFamily="34" charset="0"/>
              </a:rPr>
              <a:t>Détection des visages</a:t>
            </a:r>
            <a:endParaRPr lang="fr-FR" sz="1600" dirty="0">
              <a:latin typeface="Candara" pitchFamily="34" charset="0"/>
            </a:endParaRPr>
          </a:p>
        </p:txBody>
      </p:sp>
      <p:pic>
        <p:nvPicPr>
          <p:cNvPr id="6" name="Picture 21" descr="pyramide copy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2475" y="571480"/>
            <a:ext cx="8191557" cy="6143668"/>
          </a:xfrm>
          <a:prstGeom prst="rect">
            <a:avLst/>
          </a:prstGeom>
          <a:noFill/>
        </p:spPr>
      </p:pic>
      <p:grpSp>
        <p:nvGrpSpPr>
          <p:cNvPr id="10" name="Group 9"/>
          <p:cNvGrpSpPr/>
          <p:nvPr/>
        </p:nvGrpSpPr>
        <p:grpSpPr>
          <a:xfrm>
            <a:off x="2365585" y="5314478"/>
            <a:ext cx="1219817" cy="972042"/>
            <a:chOff x="4081" y="156920"/>
            <a:chExt cx="1219817" cy="972042"/>
          </a:xfrm>
          <a:scene3d>
            <a:camera prst="orthographicFront"/>
            <a:lightRig rig="flat" dir="t"/>
          </a:scene3d>
        </p:grpSpPr>
        <p:sp>
          <p:nvSpPr>
            <p:cNvPr id="23" name="Rounded Rectangle 22"/>
            <p:cNvSpPr/>
            <p:nvPr/>
          </p:nvSpPr>
          <p:spPr>
            <a:xfrm>
              <a:off x="4081" y="156920"/>
              <a:ext cx="1219817" cy="972042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4"/>
            <p:cNvSpPr/>
            <p:nvPr/>
          </p:nvSpPr>
          <p:spPr>
            <a:xfrm>
              <a:off x="32551" y="185390"/>
              <a:ext cx="1162877" cy="9151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800" kern="1200" dirty="0" smtClean="0"/>
                <a:t>Passage par la pyramide</a:t>
              </a:r>
              <a:endParaRPr lang="fr-FR" sz="1800" kern="12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707384" y="5649242"/>
            <a:ext cx="258601" cy="302514"/>
            <a:chOff x="1345880" y="491684"/>
            <a:chExt cx="258601" cy="302514"/>
          </a:xfrm>
          <a:scene3d>
            <a:camera prst="orthographicFront"/>
            <a:lightRig rig="flat" dir="t"/>
          </a:scene3d>
        </p:grpSpPr>
        <p:sp>
          <p:nvSpPr>
            <p:cNvPr id="21" name="Right Arrow 20"/>
            <p:cNvSpPr/>
            <p:nvPr/>
          </p:nvSpPr>
          <p:spPr>
            <a:xfrm>
              <a:off x="1345880" y="491684"/>
              <a:ext cx="258601" cy="302514"/>
            </a:xfrm>
            <a:prstGeom prst="rightArrow">
              <a:avLst>
                <a:gd name="adj1" fmla="val 60000"/>
                <a:gd name="adj2" fmla="val 50000"/>
              </a:avLst>
            </a:prstGeom>
            <a:sp3d z="-80000" prstMaterial="plastic">
              <a:bevelT w="50800" h="50800"/>
              <a:bevelB w="25400" h="2540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ight Arrow 6"/>
            <p:cNvSpPr/>
            <p:nvPr/>
          </p:nvSpPr>
          <p:spPr>
            <a:xfrm>
              <a:off x="1345880" y="552187"/>
              <a:ext cx="181021" cy="181508"/>
            </a:xfrm>
            <a:prstGeom prst="rect">
              <a:avLst/>
            </a:prstGeom>
            <a:sp3d z="-8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300" kern="120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073330" y="5314478"/>
            <a:ext cx="1219817" cy="972042"/>
            <a:chOff x="1711826" y="156920"/>
            <a:chExt cx="1219817" cy="972042"/>
          </a:xfrm>
          <a:scene3d>
            <a:camera prst="orthographicFront"/>
            <a:lightRig rig="flat" dir="t"/>
          </a:scene3d>
        </p:grpSpPr>
        <p:sp>
          <p:nvSpPr>
            <p:cNvPr id="19" name="Rounded Rectangle 18"/>
            <p:cNvSpPr/>
            <p:nvPr/>
          </p:nvSpPr>
          <p:spPr>
            <a:xfrm>
              <a:off x="1711826" y="156920"/>
              <a:ext cx="1219817" cy="972042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2340759"/>
                <a:satOff val="-2919"/>
                <a:lumOff val="686"/>
                <a:alphaOff val="0"/>
              </a:schemeClr>
            </a:fillRef>
            <a:effectRef idx="2">
              <a:schemeClr val="accent2">
                <a:hueOff val="2340759"/>
                <a:satOff val="-2919"/>
                <a:lumOff val="68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ounded Rectangle 8"/>
            <p:cNvSpPr/>
            <p:nvPr/>
          </p:nvSpPr>
          <p:spPr>
            <a:xfrm>
              <a:off x="1740296" y="185390"/>
              <a:ext cx="1162877" cy="9151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800" kern="1200" dirty="0" smtClean="0"/>
                <a:t>Le moins de faux positifs</a:t>
              </a:r>
              <a:endParaRPr lang="fr-FR" sz="1800" kern="12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415129" y="5649242"/>
            <a:ext cx="258601" cy="302514"/>
            <a:chOff x="3053625" y="491684"/>
            <a:chExt cx="258601" cy="302514"/>
          </a:xfrm>
          <a:scene3d>
            <a:camera prst="orthographicFront"/>
            <a:lightRig rig="flat" dir="t"/>
          </a:scene3d>
        </p:grpSpPr>
        <p:sp>
          <p:nvSpPr>
            <p:cNvPr id="17" name="Right Arrow 16"/>
            <p:cNvSpPr/>
            <p:nvPr/>
          </p:nvSpPr>
          <p:spPr>
            <a:xfrm>
              <a:off x="3053625" y="491684"/>
              <a:ext cx="258601" cy="302514"/>
            </a:xfrm>
            <a:prstGeom prst="rightArrow">
              <a:avLst>
                <a:gd name="adj1" fmla="val 60000"/>
                <a:gd name="adj2" fmla="val 50000"/>
              </a:avLst>
            </a:prstGeom>
            <a:sp3d z="-80000" prstMaterial="plastic">
              <a:bevelT w="50800" h="50800"/>
              <a:bevelB w="25400" h="2540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2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ight Arrow 10"/>
            <p:cNvSpPr/>
            <p:nvPr/>
          </p:nvSpPr>
          <p:spPr>
            <a:xfrm>
              <a:off x="3053625" y="552187"/>
              <a:ext cx="181021" cy="181508"/>
            </a:xfrm>
            <a:prstGeom prst="rect">
              <a:avLst/>
            </a:prstGeom>
            <a:sp3d z="-8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300" kern="120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781075" y="5314478"/>
            <a:ext cx="1219817" cy="972042"/>
            <a:chOff x="3419571" y="156920"/>
            <a:chExt cx="1219817" cy="972042"/>
          </a:xfrm>
          <a:scene3d>
            <a:camera prst="orthographicFront"/>
            <a:lightRig rig="flat" dir="t"/>
          </a:scene3d>
        </p:grpSpPr>
        <p:sp>
          <p:nvSpPr>
            <p:cNvPr id="15" name="Rounded Rectangle 14"/>
            <p:cNvSpPr/>
            <p:nvPr/>
          </p:nvSpPr>
          <p:spPr>
            <a:xfrm>
              <a:off x="3419571" y="156920"/>
              <a:ext cx="1219817" cy="972042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2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12"/>
            <p:cNvSpPr/>
            <p:nvPr/>
          </p:nvSpPr>
          <p:spPr>
            <a:xfrm>
              <a:off x="3448041" y="185390"/>
              <a:ext cx="1162877" cy="9151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800" kern="1200" dirty="0" smtClean="0"/>
                <a:t>Le plus de vrais positifs</a:t>
              </a:r>
              <a:endParaRPr lang="fr-FR" sz="1800" kern="1200" dirty="0"/>
            </a:p>
          </p:txBody>
        </p:sp>
      </p:grp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7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r>
              <a:rPr lang="fr-CA" dirty="0" smtClean="0">
                <a:solidFill>
                  <a:srgbClr val="265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Procédure de détection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29256" y="928670"/>
            <a:ext cx="3000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Candara" pitchFamily="34" charset="0"/>
              </a:rPr>
              <a:t>Détection des visages</a:t>
            </a:r>
            <a:endParaRPr lang="fr-FR" sz="1600" dirty="0">
              <a:latin typeface="Candara" pitchFamily="34" charset="0"/>
            </a:endParaRPr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1690688" y="1633554"/>
          <a:ext cx="5762625" cy="4152900"/>
        </p:xfrm>
        <a:graphic>
          <a:graphicData uri="http://schemas.openxmlformats.org/presentationml/2006/ole">
            <p:oleObj spid="_x0000_s24578" name="PhotoImpact" r:id="rId4" imgW="6904762" imgH="4980952" progId="PI3.Image">
              <p:embed/>
            </p:oleObj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8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r>
              <a:rPr lang="fr-CA" dirty="0" smtClean="0">
                <a:solidFill>
                  <a:srgbClr val="265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Procédure de détection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29256" y="928670"/>
            <a:ext cx="3000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Candara" pitchFamily="34" charset="0"/>
              </a:rPr>
              <a:t>Détection des yeux</a:t>
            </a:r>
            <a:endParaRPr lang="fr-FR" sz="1600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1428736"/>
            <a:ext cx="2428892" cy="36933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Candara" pitchFamily="34" charset="0"/>
              </a:rPr>
              <a:t>Détection pyramidale</a:t>
            </a:r>
            <a:endParaRPr lang="fr-FR" dirty="0">
              <a:latin typeface="Candara" pitchFamily="34" charset="0"/>
            </a:endParaRPr>
          </a:p>
        </p:txBody>
      </p: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1695450" y="2000269"/>
          <a:ext cx="5753100" cy="4143375"/>
        </p:xfrm>
        <a:graphic>
          <a:graphicData uri="http://schemas.openxmlformats.org/presentationml/2006/ole">
            <p:oleObj spid="_x0000_s25603" name="PhotoImpact" r:id="rId4" imgW="6923810" imgH="4990476" progId="PI3.Image">
              <p:embed/>
            </p:oleObj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E0864-A905-4A79-BF74-BB53ABCE8D7A}" type="slidenum">
              <a:rPr lang="fr-CA" smtClean="0"/>
              <a:pPr>
                <a:defRPr/>
              </a:pPr>
              <a:t>9</a:t>
            </a:fld>
            <a:r>
              <a:rPr lang="fr-CA" dirty="0" smtClean="0"/>
              <a:t>/23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13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131</Template>
  <TotalTime>2836</TotalTime>
  <Words>513</Words>
  <Application>Microsoft Office PowerPoint</Application>
  <PresentationFormat>On-screen Show (4:3)</PresentationFormat>
  <Paragraphs>151</Paragraphs>
  <Slides>23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131</vt:lpstr>
      <vt:lpstr>PhotoImpact</vt:lpstr>
      <vt:lpstr>Slide 1</vt:lpstr>
      <vt:lpstr>Slide 2</vt:lpstr>
      <vt:lpstr>Plan</vt:lpstr>
      <vt:lpstr>Phénomène des yeux rouges</vt:lpstr>
      <vt:lpstr>Choix pour le développement</vt:lpstr>
      <vt:lpstr>Procédure de détection</vt:lpstr>
      <vt:lpstr>Procédure de détection</vt:lpstr>
      <vt:lpstr>Procédure de détection</vt:lpstr>
      <vt:lpstr>Procédure de détection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FIN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NAME</dc:title>
  <dc:creator>MAS</dc:creator>
  <cp:lastModifiedBy>MAS</cp:lastModifiedBy>
  <cp:revision>336</cp:revision>
  <dcterms:created xsi:type="dcterms:W3CDTF">2009-09-24T18:09:05Z</dcterms:created>
  <dcterms:modified xsi:type="dcterms:W3CDTF">2010-02-17T17:20:59Z</dcterms:modified>
</cp:coreProperties>
</file>