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ustom.xml" ContentType="application/vnd.openxmlformats-officedocument.custom-properties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9" r:id="rId1"/>
  </p:sldMasterIdLst>
  <p:notesMasterIdLst>
    <p:notesMasterId r:id="rId28"/>
  </p:notesMasterIdLst>
  <p:sldIdLst>
    <p:sldId id="256" r:id="rId2"/>
    <p:sldId id="257" r:id="rId3"/>
    <p:sldId id="273" r:id="rId4"/>
    <p:sldId id="258" r:id="rId5"/>
    <p:sldId id="259" r:id="rId6"/>
    <p:sldId id="260" r:id="rId7"/>
    <p:sldId id="261" r:id="rId8"/>
    <p:sldId id="274" r:id="rId9"/>
    <p:sldId id="262" r:id="rId10"/>
    <p:sldId id="263" r:id="rId11"/>
    <p:sldId id="264" r:id="rId12"/>
    <p:sldId id="279" r:id="rId13"/>
    <p:sldId id="265" r:id="rId14"/>
    <p:sldId id="266" r:id="rId15"/>
    <p:sldId id="267" r:id="rId16"/>
    <p:sldId id="275" r:id="rId17"/>
    <p:sldId id="268" r:id="rId18"/>
    <p:sldId id="269" r:id="rId19"/>
    <p:sldId id="270" r:id="rId20"/>
    <p:sldId id="276" r:id="rId21"/>
    <p:sldId id="271" r:id="rId22"/>
    <p:sldId id="280" r:id="rId23"/>
    <p:sldId id="281" r:id="rId24"/>
    <p:sldId id="272" r:id="rId25"/>
    <p:sldId id="278" r:id="rId26"/>
    <p:sldId id="277" r:id="rId27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9079" autoAdjust="0"/>
    <p:restoredTop sz="91333" autoAdjust="0"/>
  </p:normalViewPr>
  <p:slideViewPr>
    <p:cSldViewPr>
      <p:cViewPr varScale="1">
        <p:scale>
          <a:sx n="68" d="100"/>
          <a:sy n="68" d="100"/>
        </p:scale>
        <p:origin x="-408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28" d="100"/>
          <a:sy n="28" d="100"/>
        </p:scale>
        <p:origin x="-1266" y="-78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smtClean="0"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2458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noProof="0" smtClean="0"/>
              <a:t>Cliquez pour modifier les styles du texte du masque</a:t>
            </a:r>
          </a:p>
          <a:p>
            <a:pPr lvl="1"/>
            <a:r>
              <a:rPr lang="fr-FR" noProof="0" smtClean="0"/>
              <a:t>Deuxième niveau</a:t>
            </a:r>
          </a:p>
          <a:p>
            <a:pPr lvl="2"/>
            <a:r>
              <a:rPr lang="fr-FR" noProof="0" smtClean="0"/>
              <a:t>Troisième niveau</a:t>
            </a:r>
          </a:p>
          <a:p>
            <a:pPr lvl="3"/>
            <a:r>
              <a:rPr lang="fr-FR" noProof="0" smtClean="0"/>
              <a:t>Quatrième niveau</a:t>
            </a:r>
          </a:p>
          <a:p>
            <a:pPr lvl="4"/>
            <a:r>
              <a:rPr lang="fr-FR" noProof="0" smtClean="0"/>
              <a:t>Cinquième niveau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F8A14FB1-E370-44B7-9A7D-0D584BEC465F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8A14FB1-E370-44B7-9A7D-0D584BEC465F}" type="slidenum">
              <a:rPr lang="fr-FR" smtClean="0"/>
              <a:pPr>
                <a:defRPr/>
              </a:pPr>
              <a:t>1</a:t>
            </a:fld>
            <a:endParaRPr lang="fr-FR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8A14FB1-E370-44B7-9A7D-0D584BEC465F}" type="slidenum">
              <a:rPr lang="fr-FR" smtClean="0"/>
              <a:pPr>
                <a:defRPr/>
              </a:pPr>
              <a:t>10</a:t>
            </a:fld>
            <a:endParaRPr lang="fr-FR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8A14FB1-E370-44B7-9A7D-0D584BEC465F}" type="slidenum">
              <a:rPr lang="fr-FR" smtClean="0"/>
              <a:pPr>
                <a:defRPr/>
              </a:pPr>
              <a:t>11</a:t>
            </a:fld>
            <a:endParaRPr lang="fr-FR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8A14FB1-E370-44B7-9A7D-0D584BEC465F}" type="slidenum">
              <a:rPr lang="fr-FR" smtClean="0"/>
              <a:pPr>
                <a:defRPr/>
              </a:pPr>
              <a:t>12</a:t>
            </a:fld>
            <a:endParaRPr lang="fr-FR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8A14FB1-E370-44B7-9A7D-0D584BEC465F}" type="slidenum">
              <a:rPr lang="fr-FR" smtClean="0"/>
              <a:pPr>
                <a:defRPr/>
              </a:pPr>
              <a:t>13</a:t>
            </a:fld>
            <a:endParaRPr lang="fr-FR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8A14FB1-E370-44B7-9A7D-0D584BEC465F}" type="slidenum">
              <a:rPr lang="fr-FR" smtClean="0"/>
              <a:pPr>
                <a:defRPr/>
              </a:pPr>
              <a:t>14</a:t>
            </a:fld>
            <a:endParaRPr lang="fr-FR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8A14FB1-E370-44B7-9A7D-0D584BEC465F}" type="slidenum">
              <a:rPr lang="fr-FR" smtClean="0"/>
              <a:pPr>
                <a:defRPr/>
              </a:pPr>
              <a:t>15</a:t>
            </a:fld>
            <a:endParaRPr lang="fr-FR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8A14FB1-E370-44B7-9A7D-0D584BEC465F}" type="slidenum">
              <a:rPr lang="fr-FR" smtClean="0"/>
              <a:pPr>
                <a:defRPr/>
              </a:pPr>
              <a:t>16</a:t>
            </a:fld>
            <a:endParaRPr lang="fr-FR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8A14FB1-E370-44B7-9A7D-0D584BEC465F}" type="slidenum">
              <a:rPr lang="fr-FR" smtClean="0"/>
              <a:pPr>
                <a:defRPr/>
              </a:pPr>
              <a:t>17</a:t>
            </a:fld>
            <a:endParaRPr lang="fr-FR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8A14FB1-E370-44B7-9A7D-0D584BEC465F}" type="slidenum">
              <a:rPr lang="fr-FR" smtClean="0"/>
              <a:pPr>
                <a:defRPr/>
              </a:pPr>
              <a:t>18</a:t>
            </a:fld>
            <a:endParaRPr lang="fr-FR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8A14FB1-E370-44B7-9A7D-0D584BEC465F}" type="slidenum">
              <a:rPr lang="fr-FR" smtClean="0"/>
              <a:pPr>
                <a:defRPr/>
              </a:pPr>
              <a:t>19</a:t>
            </a:fld>
            <a:endParaRPr lang="fr-F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8A14FB1-E370-44B7-9A7D-0D584BEC465F}" type="slidenum">
              <a:rPr lang="fr-FR" smtClean="0"/>
              <a:pPr>
                <a:defRPr/>
              </a:pPr>
              <a:t>2</a:t>
            </a:fld>
            <a:endParaRPr lang="fr-FR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8A14FB1-E370-44B7-9A7D-0D584BEC465F}" type="slidenum">
              <a:rPr lang="fr-FR" smtClean="0"/>
              <a:pPr>
                <a:defRPr/>
              </a:pPr>
              <a:t>20</a:t>
            </a:fld>
            <a:endParaRPr lang="fr-FR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8A14FB1-E370-44B7-9A7D-0D584BEC465F}" type="slidenum">
              <a:rPr lang="fr-FR" smtClean="0"/>
              <a:pPr>
                <a:defRPr/>
              </a:pPr>
              <a:t>21</a:t>
            </a:fld>
            <a:endParaRPr lang="fr-FR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8A14FB1-E370-44B7-9A7D-0D584BEC465F}" type="slidenum">
              <a:rPr lang="fr-FR" smtClean="0"/>
              <a:pPr>
                <a:defRPr/>
              </a:pPr>
              <a:t>22</a:t>
            </a:fld>
            <a:endParaRPr lang="fr-FR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8A14FB1-E370-44B7-9A7D-0D584BEC465F}" type="slidenum">
              <a:rPr lang="fr-FR" smtClean="0"/>
              <a:pPr>
                <a:defRPr/>
              </a:pPr>
              <a:t>23</a:t>
            </a:fld>
            <a:endParaRPr lang="fr-FR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8A14FB1-E370-44B7-9A7D-0D584BEC465F}" type="slidenum">
              <a:rPr lang="fr-FR" smtClean="0"/>
              <a:pPr>
                <a:defRPr/>
              </a:pPr>
              <a:t>24</a:t>
            </a:fld>
            <a:endParaRPr lang="fr-FR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8A14FB1-E370-44B7-9A7D-0D584BEC465F}" type="slidenum">
              <a:rPr lang="fr-FR" smtClean="0"/>
              <a:pPr>
                <a:defRPr/>
              </a:pPr>
              <a:t>25</a:t>
            </a:fld>
            <a:endParaRPr lang="fr-FR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8A14FB1-E370-44B7-9A7D-0D584BEC465F}" type="slidenum">
              <a:rPr lang="fr-FR" smtClean="0"/>
              <a:pPr>
                <a:defRPr/>
              </a:pPr>
              <a:t>26</a:t>
            </a:fld>
            <a:endParaRPr lang="fr-FR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8A14FB1-E370-44B7-9A7D-0D584BEC465F}" type="slidenum">
              <a:rPr lang="fr-FR" smtClean="0"/>
              <a:pPr>
                <a:defRPr/>
              </a:pPr>
              <a:t>3</a:t>
            </a:fld>
            <a:endParaRPr lang="fr-FR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8A14FB1-E370-44B7-9A7D-0D584BEC465F}" type="slidenum">
              <a:rPr lang="fr-FR" smtClean="0"/>
              <a:pPr>
                <a:defRPr/>
              </a:pPr>
              <a:t>4</a:t>
            </a:fld>
            <a:endParaRPr lang="fr-FR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8A14FB1-E370-44B7-9A7D-0D584BEC465F}" type="slidenum">
              <a:rPr lang="fr-FR" smtClean="0"/>
              <a:pPr>
                <a:defRPr/>
              </a:pPr>
              <a:t>5</a:t>
            </a:fld>
            <a:endParaRPr lang="fr-FR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8A14FB1-E370-44B7-9A7D-0D584BEC465F}" type="slidenum">
              <a:rPr lang="fr-FR" smtClean="0"/>
              <a:pPr>
                <a:defRPr/>
              </a:pPr>
              <a:t>6</a:t>
            </a:fld>
            <a:endParaRPr lang="fr-FR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8A14FB1-E370-44B7-9A7D-0D584BEC465F}" type="slidenum">
              <a:rPr lang="fr-FR" smtClean="0"/>
              <a:pPr>
                <a:defRPr/>
              </a:pPr>
              <a:t>7</a:t>
            </a:fld>
            <a:endParaRPr lang="fr-FR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8A14FB1-E370-44B7-9A7D-0D584BEC465F}" type="slidenum">
              <a:rPr lang="fr-FR" smtClean="0"/>
              <a:pPr>
                <a:defRPr/>
              </a:pPr>
              <a:t>8</a:t>
            </a:fld>
            <a:endParaRPr lang="fr-FR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8A14FB1-E370-44B7-9A7D-0D584BEC465F}" type="slidenum">
              <a:rPr lang="fr-FR" smtClean="0"/>
              <a:pPr>
                <a:defRPr/>
              </a:pPr>
              <a:t>9</a:t>
            </a:fld>
            <a:endParaRPr lang="fr-F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8872538" cy="6858000"/>
            <a:chOff x="0" y="0"/>
            <a:chExt cx="5589" cy="4320"/>
          </a:xfrm>
        </p:grpSpPr>
        <p:sp>
          <p:nvSpPr>
            <p:cNvPr id="5" name="Rectangle 3" descr="Stationery"/>
            <p:cNvSpPr>
              <a:spLocks noChangeArrowheads="1"/>
            </p:cNvSpPr>
            <p:nvPr/>
          </p:nvSpPr>
          <p:spPr bwMode="white">
            <a:xfrm>
              <a:off x="336" y="150"/>
              <a:ext cx="5253" cy="4026"/>
            </a:xfrm>
            <a:prstGeom prst="rect">
              <a:avLst/>
            </a:prstGeom>
            <a:blipFill dpi="0" rotWithShape="0">
              <a:blip r:embed="rId2" cstate="print"/>
              <a:srcRect/>
              <a:tile tx="0" ty="0" sx="100000" sy="100000" flip="none" algn="tl"/>
            </a:blip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fr-FR"/>
            </a:p>
          </p:txBody>
        </p:sp>
        <p:pic>
          <p:nvPicPr>
            <p:cNvPr id="6" name="Picture 4" descr="A:\minispir.GIF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ltGray">
            <a:xfrm>
              <a:off x="0" y="0"/>
              <a:ext cx="670" cy="43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3077" name="Rectangle 5"/>
          <p:cNvSpPr>
            <a:spLocks noGrp="1" noChangeArrowheads="1"/>
          </p:cNvSpPr>
          <p:nvPr>
            <p:ph type="ctrTitle"/>
          </p:nvPr>
        </p:nvSpPr>
        <p:spPr>
          <a:xfrm>
            <a:off x="962025" y="1925638"/>
            <a:ext cx="7772400" cy="1143000"/>
          </a:xfrm>
        </p:spPr>
        <p:txBody>
          <a:bodyPr/>
          <a:lstStyle>
            <a:lvl1pPr algn="ctr"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ubTitle" idx="1"/>
          </p:nvPr>
        </p:nvSpPr>
        <p:spPr>
          <a:xfrm>
            <a:off x="1647825" y="3738563"/>
            <a:ext cx="6400800" cy="1752600"/>
          </a:xfrm>
        </p:spPr>
        <p:txBody>
          <a:bodyPr/>
          <a:lstStyle>
            <a:lvl1pPr marL="0" indent="0" algn="ctr">
              <a:buFont typeface="Monotype Sorts" pitchFamily="2" charset="2"/>
              <a:buNone/>
              <a:defRPr>
                <a:solidFill>
                  <a:schemeClr val="bg2"/>
                </a:solidFill>
              </a:defRPr>
            </a:lvl1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dt" sz="half" idx="10"/>
          </p:nvPr>
        </p:nvSpPr>
        <p:spPr>
          <a:xfrm>
            <a:off x="962025" y="6100763"/>
            <a:ext cx="1905000" cy="457200"/>
          </a:xfrm>
        </p:spPr>
        <p:txBody>
          <a:bodyPr/>
          <a:lstStyle>
            <a:lvl1pPr eaLnBrk="1" hangingPunct="1">
              <a:defRPr smtClean="0">
                <a:solidFill>
                  <a:srgbClr val="A08366"/>
                </a:solidFill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8" name="Rectangle 8"/>
          <p:cNvSpPr>
            <a:spLocks noGrp="1" noChangeArrowheads="1"/>
          </p:cNvSpPr>
          <p:nvPr>
            <p:ph type="ftr" sz="quarter" idx="11"/>
          </p:nvPr>
        </p:nvSpPr>
        <p:spPr>
          <a:xfrm>
            <a:off x="3400425" y="6100763"/>
            <a:ext cx="2895600" cy="457200"/>
          </a:xfrm>
        </p:spPr>
        <p:txBody>
          <a:bodyPr/>
          <a:lstStyle>
            <a:lvl1pPr eaLnBrk="1" hangingPunct="1">
              <a:defRPr smtClean="0">
                <a:solidFill>
                  <a:srgbClr val="A08366"/>
                </a:solidFill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9" name="Rectangle 9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829425" y="6100763"/>
            <a:ext cx="1905000" cy="457200"/>
          </a:xfrm>
        </p:spPr>
        <p:txBody>
          <a:bodyPr/>
          <a:lstStyle>
            <a:lvl1pPr eaLnBrk="1" hangingPunct="1">
              <a:defRPr smtClean="0">
                <a:solidFill>
                  <a:srgbClr val="A08366"/>
                </a:solidFill>
              </a:defRPr>
            </a:lvl1pPr>
          </a:lstStyle>
          <a:p>
            <a:pPr>
              <a:defRPr/>
            </a:pPr>
            <a:fld id="{09BF07E2-4D05-4310-B5D0-33B3D437051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07F66E-0479-4E03-8274-68E66D230088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819900" y="457200"/>
            <a:ext cx="1943100" cy="5486400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990600" y="457200"/>
            <a:ext cx="5676900" cy="5486400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9978B8-4034-405D-9998-3CD77DCA527D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9D44B9-2241-4419-8EA8-63C95B412703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B2FE5F-8FBE-47DD-B720-733204B8353F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990600" y="18288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953000" y="18288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9C0495-7FF0-41DF-91C9-D7493F84F898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8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9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CF87A3-AE9B-4B4D-AB61-B98130B43BCE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195AF9-7A9A-43A4-923B-C552BE8590A2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3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8147E8-A3BD-4B32-9CEB-38616F9AACB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30F966-BC67-4A36-90EE-DBFF1303A20C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fr-FR" noProof="0" smtClean="0"/>
              <a:t>Cliquez sur l'icône pour ajouter une image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79EF62-5296-48E5-8521-BB52B0BE5A60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ltGray">
      <p:bgPr>
        <a:solidFill>
          <a:srgbClr val="8C735A"/>
        </a:solidFill>
        <a:effectLst>
          <a:outerShdw dist="107763" dir="2700000" algn="ctr" rotWithShape="0">
            <a:srgbClr val="000000"/>
          </a:outerShdw>
        </a:effectLst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0"/>
            <a:ext cx="8872538" cy="6858000"/>
            <a:chOff x="0" y="0"/>
            <a:chExt cx="5589" cy="4320"/>
          </a:xfrm>
        </p:grpSpPr>
        <p:sp>
          <p:nvSpPr>
            <p:cNvPr id="2051" name="Rectangle 3"/>
            <p:cNvSpPr>
              <a:spLocks noChangeArrowheads="1"/>
            </p:cNvSpPr>
            <p:nvPr/>
          </p:nvSpPr>
          <p:spPr bwMode="ltGray">
            <a:xfrm>
              <a:off x="336" y="150"/>
              <a:ext cx="5253" cy="4026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fr-FR"/>
            </a:p>
          </p:txBody>
        </p:sp>
        <p:pic>
          <p:nvPicPr>
            <p:cNvPr id="1033" name="Picture 4" descr="A:\minispir.GIF"/>
            <p:cNvPicPr>
              <a:picLocks noChangeAspect="1" noChangeArrowheads="1"/>
            </p:cNvPicPr>
            <p:nvPr/>
          </p:nvPicPr>
          <p:blipFill>
            <a:blip r:embed="rId13" cstate="print"/>
            <a:srcRect/>
            <a:stretch>
              <a:fillRect/>
            </a:stretch>
          </p:blipFill>
          <p:spPr bwMode="ltGray">
            <a:xfrm>
              <a:off x="0" y="0"/>
              <a:ext cx="670" cy="43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053" name="Line 5"/>
            <p:cNvSpPr>
              <a:spLocks noChangeShapeType="1"/>
            </p:cNvSpPr>
            <p:nvPr/>
          </p:nvSpPr>
          <p:spPr bwMode="ltGray">
            <a:xfrm>
              <a:off x="640" y="1008"/>
              <a:ext cx="4880" cy="0"/>
            </a:xfrm>
            <a:prstGeom prst="line">
              <a:avLst/>
            </a:prstGeom>
            <a:noFill/>
            <a:ln w="3175">
              <a:solidFill>
                <a:schemeClr val="bg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fr-FR"/>
            </a:p>
          </p:txBody>
        </p:sp>
      </p:grpSp>
      <p:sp>
        <p:nvSpPr>
          <p:cNvPr id="1027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990600" y="4572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 style du titre du masque</a:t>
            </a:r>
          </a:p>
        </p:txBody>
      </p:sp>
      <p:sp>
        <p:nvSpPr>
          <p:cNvPr id="1028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990600" y="18288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</a:p>
        </p:txBody>
      </p:sp>
      <p:sp>
        <p:nvSpPr>
          <p:cNvPr id="2056" name="Rectangle 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90600" y="60960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50000"/>
              </a:spcBef>
              <a:defRPr sz="1400" smtClean="0">
                <a:solidFill>
                  <a:schemeClr val="bg2"/>
                </a:solidFill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2057" name="Rectangle 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29000" y="60960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spcBef>
                <a:spcPct val="50000"/>
              </a:spcBef>
              <a:defRPr sz="1400" smtClean="0">
                <a:solidFill>
                  <a:schemeClr val="bg2"/>
                </a:solidFill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2058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858000" y="60960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spcBef>
                <a:spcPct val="50000"/>
              </a:spcBef>
              <a:defRPr sz="1400" smtClean="0">
                <a:solidFill>
                  <a:schemeClr val="bg2"/>
                </a:solidFill>
              </a:defRPr>
            </a:lvl1pPr>
          </a:lstStyle>
          <a:p>
            <a:pPr>
              <a:defRPr/>
            </a:pPr>
            <a:fld id="{8220A647-A73A-49D2-A78A-CD82AB0FB69A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2pPr>
      <a:lvl3pPr algn="l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3pPr>
      <a:lvl4pPr algn="l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4pPr>
      <a:lvl5pPr algn="l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90000"/>
        <a:buFont typeface="Monotype Sorts" pitchFamily="2" charset="2"/>
        <a:buChar char="4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1"/>
        </a:buClr>
        <a:buChar char="–"/>
        <a:defRPr kumimoji="1" sz="2800">
          <a:solidFill>
            <a:schemeClr val="tx1"/>
          </a:solidFill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kumimoji="1" sz="2400">
          <a:solidFill>
            <a:schemeClr val="tx1"/>
          </a:solidFill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–"/>
        <a:defRPr kumimoji="1" sz="2000">
          <a:solidFill>
            <a:schemeClr val="tx1"/>
          </a:solidFill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»"/>
        <a:defRPr kumimoji="1" sz="2000">
          <a:solidFill>
            <a:schemeClr val="tx1"/>
          </a:solidFill>
          <a:latin typeface="+mn-lt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Char char="»"/>
        <a:defRPr kumimoji="1" sz="2000">
          <a:solidFill>
            <a:schemeClr val="tx1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Char char="»"/>
        <a:defRPr kumimoji="1" sz="2000">
          <a:solidFill>
            <a:schemeClr val="tx1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Char char="»"/>
        <a:defRPr kumimoji="1" sz="2000">
          <a:solidFill>
            <a:schemeClr val="tx1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Char char="»"/>
        <a:defRPr kumimoji="1"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eg"/><Relationship Id="rId4" Type="http://schemas.openxmlformats.org/officeDocument/2006/relationships/image" Target="../media/image4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png"/><Relationship Id="rId4" Type="http://schemas.openxmlformats.org/officeDocument/2006/relationships/image" Target="../media/image1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34.jpeg"/><Relationship Id="rId7" Type="http://schemas.openxmlformats.org/officeDocument/2006/relationships/image" Target="../media/image38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image" Target="../media/image40.jpeg"/><Relationship Id="rId7" Type="http://schemas.openxmlformats.org/officeDocument/2006/relationships/image" Target="../media/image44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9.png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emf"/><Relationship Id="rId4" Type="http://schemas.openxmlformats.org/officeDocument/2006/relationships/image" Target="../media/image11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>
              <a:defRPr/>
            </a:pPr>
            <a:r>
              <a:rPr lang="fr-FR" b="1" dirty="0" smtClean="0">
                <a:solidFill>
                  <a:schemeClr val="accent1">
                    <a:lumMod val="50000"/>
                  </a:schemeClr>
                </a:solidFill>
              </a:rPr>
              <a:t>Master II Informatique</a:t>
            </a:r>
            <a:r>
              <a:rPr lang="fr-FR" b="1" dirty="0" smtClean="0"/>
              <a:t/>
            </a:r>
            <a:br>
              <a:rPr lang="fr-FR" b="1" dirty="0" smtClean="0"/>
            </a:br>
            <a:r>
              <a:rPr lang="fr-FR" b="1" dirty="0" smtClean="0"/>
              <a:t>Correction des yeux rouges 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857750" y="5676900"/>
            <a:ext cx="4071938" cy="1181100"/>
          </a:xfrm>
        </p:spPr>
        <p:txBody>
          <a:bodyPr/>
          <a:lstStyle/>
          <a:p>
            <a:pPr algn="l">
              <a:defRPr/>
            </a:pPr>
            <a:r>
              <a:rPr lang="fr-FR" sz="1800" b="1" dirty="0" smtClean="0">
                <a:solidFill>
                  <a:schemeClr val="bg1">
                    <a:lumMod val="25000"/>
                  </a:schemeClr>
                </a:solidFill>
              </a:rPr>
              <a:t>                  Réalisé par: </a:t>
            </a:r>
          </a:p>
          <a:p>
            <a:pPr algn="r">
              <a:defRPr/>
            </a:pPr>
            <a:r>
              <a:rPr lang="fr-FR" sz="1800" b="1" dirty="0" smtClean="0">
                <a:solidFill>
                  <a:schemeClr val="bg1">
                    <a:lumMod val="25000"/>
                  </a:schemeClr>
                </a:solidFill>
              </a:rPr>
              <a:t>AZAIZ </a:t>
            </a:r>
            <a:r>
              <a:rPr lang="fr-FR" sz="1800" b="1" dirty="0" err="1" smtClean="0">
                <a:solidFill>
                  <a:schemeClr val="bg1">
                    <a:lumMod val="25000"/>
                  </a:schemeClr>
                </a:solidFill>
              </a:rPr>
              <a:t>Hana</a:t>
            </a:r>
            <a:r>
              <a:rPr lang="fr-FR" sz="1800" b="1" dirty="0" smtClean="0">
                <a:solidFill>
                  <a:schemeClr val="bg1">
                    <a:lumMod val="25000"/>
                  </a:schemeClr>
                </a:solidFill>
              </a:rPr>
              <a:t> &amp; MEJRI </a:t>
            </a:r>
            <a:r>
              <a:rPr lang="fr-FR" sz="1800" b="1" dirty="0" err="1" smtClean="0">
                <a:solidFill>
                  <a:schemeClr val="bg1">
                    <a:lumMod val="25000"/>
                  </a:schemeClr>
                </a:solidFill>
              </a:rPr>
              <a:t>Abir</a:t>
            </a:r>
            <a:endParaRPr lang="fr-FR" sz="1800" b="1" dirty="0" smtClean="0">
              <a:solidFill>
                <a:schemeClr val="bg1">
                  <a:lumMod val="25000"/>
                </a:schemeClr>
              </a:solidFill>
            </a:endParaRPr>
          </a:p>
          <a:p>
            <a:pPr>
              <a:defRPr/>
            </a:pPr>
            <a:endParaRPr lang="fr-FR" sz="1800" b="1" dirty="0" smtClean="0">
              <a:solidFill>
                <a:schemeClr val="bg1">
                  <a:lumMod val="25000"/>
                </a:schemeClr>
              </a:solidFill>
            </a:endParaRPr>
          </a:p>
        </p:txBody>
      </p:sp>
      <p:pic>
        <p:nvPicPr>
          <p:cNvPr id="6" name="Image 5" descr="C:\Users\AZAIZ Hana\Documents\ESIEE\I5\traitement_image\yeux_rouges\thumb-les-yeux-rouges-sur-les-photos---causes-et-solutions-3471.gif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86182" y="3571876"/>
            <a:ext cx="1864267" cy="154093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Image 6" descr="http://www.letudiant.fr/file/resources/etu/front/img/thumbnails/etablissementker/esiee_engineering_logo108.gif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43768" y="500042"/>
            <a:ext cx="1357323" cy="64294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Image 7" descr="http://cognivence.risc.cnrs.fr/projets/forum2005/images/logoIGM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214414" y="357166"/>
            <a:ext cx="1386417" cy="137606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9" name="ZoneTexte 8"/>
          <p:cNvSpPr txBox="1"/>
          <p:nvPr/>
        </p:nvSpPr>
        <p:spPr>
          <a:xfrm>
            <a:off x="1071563" y="5643563"/>
            <a:ext cx="4786312" cy="9239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fr-FR" sz="1800" b="1" dirty="0">
                <a:solidFill>
                  <a:schemeClr val="bg1">
                    <a:lumMod val="25000"/>
                  </a:schemeClr>
                </a:solidFill>
              </a:rPr>
              <a:t>Encadré par: </a:t>
            </a:r>
          </a:p>
          <a:p>
            <a:pPr>
              <a:defRPr/>
            </a:pPr>
            <a:r>
              <a:rPr lang="fr-FR" sz="1800" b="1" dirty="0">
                <a:solidFill>
                  <a:schemeClr val="bg1">
                    <a:lumMod val="25000"/>
                  </a:schemeClr>
                </a:solidFill>
              </a:rPr>
              <a:t>RIAZANOFF Serge</a:t>
            </a:r>
          </a:p>
          <a:p>
            <a:pPr>
              <a:defRPr/>
            </a:pPr>
            <a:endParaRPr lang="fr-FR" sz="1800" dirty="0">
              <a:solidFill>
                <a:schemeClr val="bg1">
                  <a:lumMod val="25000"/>
                </a:schemeClr>
              </a:solidFill>
            </a:endParaRPr>
          </a:p>
        </p:txBody>
      </p:sp>
      <p:sp>
        <p:nvSpPr>
          <p:cNvPr id="10" name="Espace réservé du numéro de diapositive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9BF07E2-4D05-4310-B5D0-33B3D4370511}" type="slidenum">
              <a:rPr lang="fr-FR" smtClean="0"/>
              <a:pPr>
                <a:defRPr/>
              </a:pPr>
              <a:t>1</a:t>
            </a:fld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 smtClean="0"/>
              <a:t>II- La phase de la </a:t>
            </a:r>
            <a:r>
              <a:rPr lang="fr-FR" b="1" dirty="0" smtClean="0"/>
              <a:t>détection</a:t>
            </a:r>
            <a:endParaRPr lang="fr-FR" dirty="0" smtClean="0"/>
          </a:p>
        </p:txBody>
      </p:sp>
      <p:sp>
        <p:nvSpPr>
          <p:cNvPr id="12291" name="Espace réservé du contenu 2"/>
          <p:cNvSpPr>
            <a:spLocks noGrp="1"/>
          </p:cNvSpPr>
          <p:nvPr>
            <p:ph idx="1"/>
          </p:nvPr>
        </p:nvSpPr>
        <p:spPr>
          <a:xfrm>
            <a:off x="928688" y="1857375"/>
            <a:ext cx="7772400" cy="4114800"/>
          </a:xfrm>
        </p:spPr>
        <p:txBody>
          <a:bodyPr/>
          <a:lstStyle/>
          <a:p>
            <a:pPr>
              <a:buClr>
                <a:srgbClr val="CE9964"/>
              </a:buClr>
              <a:buFont typeface="Monotype Sorts" pitchFamily="2" charset="2"/>
              <a:buNone/>
            </a:pPr>
            <a:r>
              <a:rPr lang="fr-FR" sz="1800" b="1" smtClean="0">
                <a:solidFill>
                  <a:srgbClr val="E18585"/>
                </a:solidFill>
              </a:rPr>
              <a:t>1- Détection de la couleur rouge:</a:t>
            </a:r>
          </a:p>
          <a:p>
            <a:pPr>
              <a:buClr>
                <a:srgbClr val="CE9964"/>
              </a:buClr>
              <a:buFont typeface="Monotype Sorts" pitchFamily="2" charset="2"/>
              <a:buNone/>
            </a:pPr>
            <a:r>
              <a:rPr lang="fr-FR" sz="1800" smtClean="0"/>
              <a:t>Faire un seuillage pour détecter la couleur rouge selon cette formule: </a:t>
            </a:r>
          </a:p>
          <a:p>
            <a:pPr>
              <a:buClr>
                <a:srgbClr val="CE9964"/>
              </a:buClr>
              <a:buFont typeface="Monotype Sorts" pitchFamily="2" charset="2"/>
              <a:buNone/>
            </a:pPr>
            <a:endParaRPr lang="fr-FR" sz="1800" smtClean="0"/>
          </a:p>
          <a:p>
            <a:pPr>
              <a:buClr>
                <a:srgbClr val="CE9964"/>
              </a:buClr>
              <a:buFont typeface="Monotype Sorts" pitchFamily="2" charset="2"/>
              <a:buNone/>
            </a:pPr>
            <a:endParaRPr lang="fr-FR" sz="1800" smtClean="0"/>
          </a:p>
          <a:p>
            <a:pPr>
              <a:buFont typeface="Monotype Sorts" pitchFamily="2" charset="2"/>
              <a:buNone/>
            </a:pPr>
            <a:r>
              <a:rPr lang="fr-FR" sz="1800" smtClean="0"/>
              <a:t>		</a:t>
            </a:r>
          </a:p>
          <a:p>
            <a:pPr>
              <a:buFont typeface="Monotype Sorts" pitchFamily="2" charset="2"/>
              <a:buNone/>
            </a:pPr>
            <a:endParaRPr lang="fr-FR" sz="1800" b="1" smtClean="0">
              <a:solidFill>
                <a:srgbClr val="E18585"/>
              </a:solidFill>
            </a:endParaRPr>
          </a:p>
          <a:p>
            <a:pPr>
              <a:buClr>
                <a:srgbClr val="CE9964"/>
              </a:buClr>
              <a:buFont typeface="Monotype Sorts" pitchFamily="2" charset="2"/>
              <a:buNone/>
            </a:pPr>
            <a:r>
              <a:rPr lang="fr-FR" sz="1800" b="1" smtClean="0">
                <a:solidFill>
                  <a:srgbClr val="E18585"/>
                </a:solidFill>
              </a:rPr>
              <a:t> </a:t>
            </a:r>
          </a:p>
          <a:p>
            <a:pPr>
              <a:buFont typeface="Monotype Sorts" pitchFamily="2" charset="2"/>
              <a:buNone/>
            </a:pPr>
            <a:endParaRPr lang="fr-FR" smtClean="0"/>
          </a:p>
        </p:txBody>
      </p:sp>
      <p:sp>
        <p:nvSpPr>
          <p:cNvPr id="12292" name="ZoneTexte 5"/>
          <p:cNvSpPr txBox="1">
            <a:spLocks noChangeArrowheads="1"/>
          </p:cNvSpPr>
          <p:nvPr/>
        </p:nvSpPr>
        <p:spPr bwMode="auto">
          <a:xfrm>
            <a:off x="1071563" y="2714625"/>
            <a:ext cx="3786187" cy="2800350"/>
          </a:xfrm>
          <a:prstGeom prst="rect">
            <a:avLst/>
          </a:prstGeom>
          <a:noFill/>
          <a:ln w="635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FR" sz="1600"/>
              <a:t> </a:t>
            </a:r>
            <a:r>
              <a:rPr lang="fr-FR" sz="1600">
                <a:solidFill>
                  <a:srgbClr val="00B050"/>
                </a:solidFill>
              </a:rPr>
              <a:t>// Condition remplie par un pixel rougeatre:</a:t>
            </a:r>
          </a:p>
          <a:p>
            <a:r>
              <a:rPr lang="en-US" sz="1600">
                <a:solidFill>
                  <a:srgbClr val="002060"/>
                </a:solidFill>
              </a:rPr>
              <a:t>if(((red&gt;160)&amp;&amp;(green&lt;150)&amp;&amp;(blue&lt;150)&amp;&amp;(red&gt;green)&amp;&amp;(red&gt;blue))||((red&gt;50)  &amp;&amp;(green&lt;50)&amp;&amp;(blue&lt;50)&amp;&amp;(red&gt;green)&amp;&amp;(red&gt;blue)) )</a:t>
            </a:r>
            <a:endParaRPr lang="fr-FR" sz="1600">
              <a:solidFill>
                <a:srgbClr val="002060"/>
              </a:solidFill>
            </a:endParaRPr>
          </a:p>
          <a:p>
            <a:r>
              <a:rPr lang="fr-FR" sz="1600">
                <a:solidFill>
                  <a:srgbClr val="002060"/>
                </a:solidFill>
              </a:rPr>
              <a:t>{  </a:t>
            </a:r>
          </a:p>
          <a:p>
            <a:r>
              <a:rPr lang="fr-FR" sz="1600"/>
              <a:t>   </a:t>
            </a:r>
            <a:r>
              <a:rPr lang="fr-FR" sz="1600">
                <a:solidFill>
                  <a:srgbClr val="00B050"/>
                </a:solidFill>
              </a:rPr>
              <a:t>// si le pixel est rouge alors il est dessiné en noir dans l'image binaire du masque</a:t>
            </a:r>
            <a:r>
              <a:rPr lang="fr-FR" sz="1600"/>
              <a:t>:</a:t>
            </a:r>
          </a:p>
          <a:p>
            <a:r>
              <a:rPr lang="fr-FR" sz="1600"/>
              <a:t>   </a:t>
            </a:r>
            <a:r>
              <a:rPr lang="fr-FR" sz="1600">
                <a:solidFill>
                  <a:srgbClr val="002060"/>
                </a:solidFill>
              </a:rPr>
              <a:t>scalaire.val[0]= 0;	</a:t>
            </a:r>
          </a:p>
          <a:p>
            <a:r>
              <a:rPr lang="fr-FR" sz="1600">
                <a:solidFill>
                  <a:srgbClr val="002060"/>
                </a:solidFill>
              </a:rPr>
              <a:t>  }	</a:t>
            </a:r>
            <a:endParaRPr lang="fr-FR" sz="1600"/>
          </a:p>
        </p:txBody>
      </p:sp>
      <p:pic>
        <p:nvPicPr>
          <p:cNvPr id="7" name="Image 6" descr="C:\Users\abir\Desktop\captureEcran\maskRedImage1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57875" y="2500313"/>
            <a:ext cx="2928938" cy="2286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8" name="Image 7" descr="C:\Users\abir\Desktop\captureEcran\maskRedImage3.PN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29250" y="3071813"/>
            <a:ext cx="2706688" cy="26479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9" name="Image 8" descr="C:\Users\abir\Desktop\captureEcran\m.PN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00625" y="3571875"/>
            <a:ext cx="2428875" cy="28575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0" name="Espace réservé du numéro de diapositive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E9D44B9-2241-4419-8EA8-63C95B412703}" type="slidenum">
              <a:rPr lang="fr-FR" smtClean="0"/>
              <a:pPr>
                <a:defRPr/>
              </a:pPr>
              <a:t>10</a:t>
            </a:fld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 smtClean="0"/>
              <a:t>II- La phase de la </a:t>
            </a:r>
            <a:r>
              <a:rPr lang="fr-FR" b="1" dirty="0" smtClean="0"/>
              <a:t>détection</a:t>
            </a:r>
            <a:endParaRPr lang="fr-FR" dirty="0" smtClean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990600" y="1828800"/>
            <a:ext cx="7772400" cy="5314950"/>
          </a:xfrm>
        </p:spPr>
        <p:txBody>
          <a:bodyPr/>
          <a:lstStyle/>
          <a:p>
            <a:pPr>
              <a:buFont typeface="Monotype Sorts" pitchFamily="2" charset="2"/>
              <a:buNone/>
              <a:defRPr/>
            </a:pPr>
            <a:r>
              <a:rPr lang="fr-FR" sz="1800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2- Détection des pixels blancs et de la peau:</a:t>
            </a:r>
          </a:p>
          <a:p>
            <a:pPr>
              <a:buClr>
                <a:srgbClr val="CE9964"/>
              </a:buClr>
              <a:buFont typeface="Wingdings" pitchFamily="2" charset="2"/>
              <a:buChar char="Ø"/>
              <a:defRPr/>
            </a:pPr>
            <a:r>
              <a:rPr lang="fr-FR" sz="1800" dirty="0" smtClean="0">
                <a:solidFill>
                  <a:srgbClr val="402000"/>
                </a:solidFill>
              </a:rPr>
              <a:t>Diviser l’image binaire qu’on a obtenue, en zones connexes de pixels rouges.</a:t>
            </a:r>
          </a:p>
          <a:p>
            <a:pPr>
              <a:buClr>
                <a:srgbClr val="CE9964"/>
              </a:buClr>
              <a:buNone/>
              <a:defRPr/>
            </a:pPr>
            <a:endParaRPr lang="fr-FR" sz="1800" b="1" dirty="0" smtClean="0">
              <a:solidFill>
                <a:schemeClr val="accent2">
                  <a:lumMod val="60000"/>
                  <a:lumOff val="40000"/>
                </a:schemeClr>
              </a:solidFill>
            </a:endParaRPr>
          </a:p>
          <a:p>
            <a:pPr>
              <a:buFont typeface="Wingdings" pitchFamily="2" charset="2"/>
              <a:buChar char="Ø"/>
              <a:defRPr/>
            </a:pPr>
            <a:r>
              <a:rPr lang="fr-FR" sz="1800" dirty="0" smtClean="0"/>
              <a:t>Entourer chaque groupe de pixels rouges par deux rectangles: </a:t>
            </a:r>
          </a:p>
          <a:p>
            <a:pPr>
              <a:buFont typeface="Monotype Sorts" pitchFamily="2" charset="2"/>
              <a:buNone/>
              <a:defRPr/>
            </a:pPr>
            <a:endParaRPr lang="fr-FR" sz="1800" dirty="0" smtClean="0"/>
          </a:p>
          <a:p>
            <a:pPr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Font typeface="Monotype Sorts" pitchFamily="2" charset="2"/>
              <a:buNone/>
              <a:defRPr/>
            </a:pPr>
            <a:r>
              <a:rPr lang="fr-FR" sz="1800" dirty="0" smtClean="0">
                <a:ea typeface="Times New Roman"/>
              </a:rPr>
              <a:t>	                                                    </a:t>
            </a:r>
            <a:r>
              <a:rPr lang="fr-FR" sz="1400" dirty="0" smtClean="0">
                <a:ea typeface="Times New Roman"/>
              </a:rPr>
              <a:t>Rectangle contenant la partie rouge </a:t>
            </a:r>
          </a:p>
          <a:p>
            <a:pPr>
              <a:lnSpc>
                <a:spcPct val="115000"/>
              </a:lnSpc>
              <a:spcAft>
                <a:spcPts val="0"/>
              </a:spcAft>
              <a:buFont typeface="Monotype Sorts" pitchFamily="2" charset="2"/>
              <a:buNone/>
              <a:defRPr/>
            </a:pPr>
            <a:r>
              <a:rPr lang="fr-FR" sz="1400" dirty="0" smtClean="0">
                <a:ea typeface="Times New Roman"/>
              </a:rPr>
              <a:t>  	                                                             Rectangle plus grand permet le filtrage. </a:t>
            </a:r>
          </a:p>
          <a:p>
            <a:pPr>
              <a:buFont typeface="Monotype Sorts" pitchFamily="2" charset="2"/>
              <a:buNone/>
              <a:defRPr/>
            </a:pPr>
            <a:endParaRPr lang="fr-FR" sz="1800" b="1" dirty="0" smtClean="0">
              <a:solidFill>
                <a:schemeClr val="accent2">
                  <a:lumMod val="60000"/>
                  <a:lumOff val="40000"/>
                </a:schemeClr>
              </a:solidFill>
            </a:endParaRPr>
          </a:p>
          <a:p>
            <a:pPr>
              <a:buFont typeface="Monotype Sorts" pitchFamily="2" charset="2"/>
              <a:buNone/>
              <a:defRPr/>
            </a:pPr>
            <a:endParaRPr lang="fr-FR" sz="1800" b="1" dirty="0" smtClean="0">
              <a:solidFill>
                <a:schemeClr val="accent2">
                  <a:lumMod val="60000"/>
                  <a:lumOff val="40000"/>
                </a:schemeClr>
              </a:solidFill>
            </a:endParaRPr>
          </a:p>
          <a:p>
            <a:pPr>
              <a:buFont typeface="Wingdings" pitchFamily="2" charset="2"/>
              <a:buChar char="Ø"/>
              <a:defRPr/>
            </a:pPr>
            <a:r>
              <a:rPr lang="fr-FR" sz="1800" dirty="0" smtClean="0"/>
              <a:t>Détecter  les zones de pixels rouges entourés d’un certain nombre de pixels blancs et d’autres appartenant à la peau humaine en utilisant le deuxième rectangle dessiné précédemment.</a:t>
            </a:r>
          </a:p>
          <a:p>
            <a:pPr>
              <a:buFont typeface="Wingdings" pitchFamily="2" charset="2"/>
              <a:buChar char="Ø"/>
              <a:defRPr/>
            </a:pPr>
            <a:endParaRPr lang="fr-FR" sz="1800" dirty="0" smtClean="0"/>
          </a:p>
          <a:p>
            <a:pPr>
              <a:buFont typeface="Wingdings" pitchFamily="2" charset="2"/>
              <a:buChar char="Ø"/>
              <a:defRPr/>
            </a:pPr>
            <a:endParaRPr lang="fr-FR" sz="1800" dirty="0" smtClean="0"/>
          </a:p>
          <a:p>
            <a:pPr>
              <a:buFont typeface="Monotype Sorts" pitchFamily="2" charset="2"/>
              <a:buNone/>
              <a:defRPr/>
            </a:pPr>
            <a:r>
              <a:rPr lang="fr-FR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 </a:t>
            </a:r>
            <a:endParaRPr lang="fr-FR" dirty="0" smtClean="0"/>
          </a:p>
        </p:txBody>
      </p:sp>
      <p:pic>
        <p:nvPicPr>
          <p:cNvPr id="13316" name="Image 3" descr="C:\Users\abir\Documents\Visual Studio 2008\Projects\ProjetTest2\ProjetTest2\yeux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71670" y="3500438"/>
            <a:ext cx="1643063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/>
        </p:nvSpPr>
        <p:spPr>
          <a:xfrm>
            <a:off x="2428860" y="3857628"/>
            <a:ext cx="357187" cy="357187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7" name="Rectangle 6"/>
          <p:cNvSpPr/>
          <p:nvPr/>
        </p:nvSpPr>
        <p:spPr>
          <a:xfrm>
            <a:off x="2500299" y="3929066"/>
            <a:ext cx="214314" cy="214313"/>
          </a:xfrm>
          <a:prstGeom prst="rect">
            <a:avLst/>
          </a:prstGeom>
          <a:noFill/>
          <a:ln w="28575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/>
          </a:p>
        </p:txBody>
      </p:sp>
      <p:cxnSp>
        <p:nvCxnSpPr>
          <p:cNvPr id="15" name="Connecteur droit avec flèche 14"/>
          <p:cNvCxnSpPr/>
          <p:nvPr/>
        </p:nvCxnSpPr>
        <p:spPr>
          <a:xfrm flipV="1">
            <a:off x="2714612" y="3786190"/>
            <a:ext cx="1643074" cy="1793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Connecteur droit avec flèche 16"/>
          <p:cNvCxnSpPr/>
          <p:nvPr/>
        </p:nvCxnSpPr>
        <p:spPr>
          <a:xfrm>
            <a:off x="2786050" y="4071942"/>
            <a:ext cx="1214438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Espace réservé du numéro de diapositive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E9D44B9-2241-4419-8EA8-63C95B412703}" type="slidenum">
              <a:rPr lang="fr-FR" smtClean="0"/>
              <a:pPr>
                <a:defRPr/>
              </a:pPr>
              <a:t>11</a:t>
            </a:fld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071538" y="428604"/>
            <a:ext cx="7772400" cy="1143000"/>
          </a:xfrm>
        </p:spPr>
        <p:txBody>
          <a:bodyPr/>
          <a:lstStyle/>
          <a:p>
            <a:r>
              <a:rPr lang="fr-FR" b="1" dirty="0" smtClean="0"/>
              <a:t>II- La phase de la </a:t>
            </a:r>
            <a:r>
              <a:rPr lang="fr-FR" b="1" dirty="0" smtClean="0"/>
              <a:t>détection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E9D44B9-2241-4419-8EA8-63C95B412703}" type="slidenum">
              <a:rPr lang="fr-FR" smtClean="0"/>
              <a:pPr>
                <a:defRPr/>
              </a:pPr>
              <a:t>12</a:t>
            </a:fld>
            <a:endParaRPr lang="fr-FR"/>
          </a:p>
        </p:txBody>
      </p:sp>
      <p:sp>
        <p:nvSpPr>
          <p:cNvPr id="6" name="ZoneTexte 18"/>
          <p:cNvSpPr txBox="1">
            <a:spLocks noChangeArrowheads="1"/>
          </p:cNvSpPr>
          <p:nvPr/>
        </p:nvSpPr>
        <p:spPr bwMode="auto">
          <a:xfrm>
            <a:off x="1214414" y="5209302"/>
            <a:ext cx="7143800" cy="1077218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FR" sz="1600" dirty="0">
                <a:solidFill>
                  <a:srgbClr val="00B050"/>
                </a:solidFill>
              </a:rPr>
              <a:t>//seuil de </a:t>
            </a:r>
            <a:r>
              <a:rPr lang="fr-FR" sz="1600" dirty="0" err="1">
                <a:solidFill>
                  <a:srgbClr val="00B050"/>
                </a:solidFill>
              </a:rPr>
              <a:t>detection</a:t>
            </a:r>
            <a:r>
              <a:rPr lang="fr-FR" sz="1600" dirty="0">
                <a:solidFill>
                  <a:srgbClr val="00B050"/>
                </a:solidFill>
              </a:rPr>
              <a:t> de l'</a:t>
            </a:r>
            <a:r>
              <a:rPr lang="fr-FR" sz="1600" dirty="0" err="1">
                <a:solidFill>
                  <a:srgbClr val="00B050"/>
                </a:solidFill>
              </a:rPr>
              <a:t>oeil</a:t>
            </a:r>
            <a:r>
              <a:rPr lang="fr-FR" sz="1600" dirty="0">
                <a:solidFill>
                  <a:srgbClr val="00B050"/>
                </a:solidFill>
              </a:rPr>
              <a:t> par skin:</a:t>
            </a:r>
          </a:p>
          <a:p>
            <a:r>
              <a:rPr lang="fr-FR" sz="1600" dirty="0"/>
              <a:t> double </a:t>
            </a:r>
            <a:r>
              <a:rPr lang="fr-FR" sz="1600" dirty="0" err="1"/>
              <a:t>seuilNonSkin</a:t>
            </a:r>
            <a:r>
              <a:rPr lang="fr-FR" sz="1600" dirty="0"/>
              <a:t> = (9*(</a:t>
            </a:r>
            <a:r>
              <a:rPr lang="fr-FR" sz="1600" dirty="0" err="1"/>
              <a:t>rect.height</a:t>
            </a:r>
            <a:r>
              <a:rPr lang="fr-FR" sz="1600" dirty="0"/>
              <a:t>*</a:t>
            </a:r>
            <a:r>
              <a:rPr lang="fr-FR" sz="1600" dirty="0" err="1"/>
              <a:t>rect.width</a:t>
            </a:r>
            <a:r>
              <a:rPr lang="fr-FR" sz="1600" dirty="0"/>
              <a:t>))/4;</a:t>
            </a:r>
          </a:p>
          <a:p>
            <a:r>
              <a:rPr lang="fr-FR" sz="1600" dirty="0"/>
              <a:t> double </a:t>
            </a:r>
            <a:r>
              <a:rPr lang="fr-FR" sz="1600" dirty="0" err="1"/>
              <a:t>seuilBlanc</a:t>
            </a:r>
            <a:r>
              <a:rPr lang="fr-FR" sz="1600" dirty="0"/>
              <a:t> = (5*(</a:t>
            </a:r>
            <a:r>
              <a:rPr lang="fr-FR" sz="1600" dirty="0" err="1"/>
              <a:t>rect.height</a:t>
            </a:r>
            <a:r>
              <a:rPr lang="fr-FR" sz="1600" dirty="0"/>
              <a:t>*</a:t>
            </a:r>
            <a:r>
              <a:rPr lang="fr-FR" sz="1600" dirty="0" err="1"/>
              <a:t>rect.width</a:t>
            </a:r>
            <a:r>
              <a:rPr lang="fr-FR" sz="1600" dirty="0"/>
              <a:t>))/4;	</a:t>
            </a:r>
          </a:p>
          <a:p>
            <a:endParaRPr lang="fr-FR" sz="1600" dirty="0"/>
          </a:p>
        </p:txBody>
      </p:sp>
      <p:grpSp>
        <p:nvGrpSpPr>
          <p:cNvPr id="19" name="Groupe 18"/>
          <p:cNvGrpSpPr/>
          <p:nvPr/>
        </p:nvGrpSpPr>
        <p:grpSpPr>
          <a:xfrm>
            <a:off x="5429256" y="1866117"/>
            <a:ext cx="3000397" cy="2563015"/>
            <a:chOff x="5643570" y="1500174"/>
            <a:chExt cx="3000397" cy="2563015"/>
          </a:xfrm>
        </p:grpSpPr>
        <p:sp>
          <p:nvSpPr>
            <p:cNvPr id="7" name="Rectangle 6"/>
            <p:cNvSpPr/>
            <p:nvPr/>
          </p:nvSpPr>
          <p:spPr>
            <a:xfrm>
              <a:off x="6143636" y="2000240"/>
              <a:ext cx="2286016" cy="142876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8" name="Rectangle 7"/>
            <p:cNvSpPr/>
            <p:nvPr/>
          </p:nvSpPr>
          <p:spPr>
            <a:xfrm>
              <a:off x="6429388" y="2285992"/>
              <a:ext cx="1714512" cy="857256"/>
            </a:xfrm>
            <a:prstGeom prst="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10" name="Connecteur droit avec flèche 9"/>
            <p:cNvCxnSpPr/>
            <p:nvPr/>
          </p:nvCxnSpPr>
          <p:spPr>
            <a:xfrm rot="5400000">
              <a:off x="5251455" y="2749545"/>
              <a:ext cx="1500198" cy="1588"/>
            </a:xfrm>
            <a:prstGeom prst="straightConnector1">
              <a:avLst/>
            </a:prstGeom>
            <a:ln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Connecteur droit avec flèche 13"/>
            <p:cNvCxnSpPr/>
            <p:nvPr/>
          </p:nvCxnSpPr>
          <p:spPr>
            <a:xfrm>
              <a:off x="6072198" y="3643314"/>
              <a:ext cx="2357454" cy="1588"/>
            </a:xfrm>
            <a:prstGeom prst="straightConnector1">
              <a:avLst/>
            </a:prstGeom>
            <a:ln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ZoneTexte 14"/>
            <p:cNvSpPr txBox="1"/>
            <p:nvPr/>
          </p:nvSpPr>
          <p:spPr>
            <a:xfrm>
              <a:off x="6143636" y="3786190"/>
              <a:ext cx="250033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200" b="1" dirty="0" err="1" smtClean="0"/>
                <a:t>Width</a:t>
              </a:r>
              <a:r>
                <a:rPr lang="fr-FR" sz="1200" b="1" dirty="0" smtClean="0"/>
                <a:t> + (max(</a:t>
              </a:r>
              <a:r>
                <a:rPr lang="fr-FR" sz="1200" b="1" dirty="0" err="1" smtClean="0"/>
                <a:t>width,height</a:t>
              </a:r>
              <a:r>
                <a:rPr lang="fr-FR" sz="1200" b="1" dirty="0" smtClean="0"/>
                <a:t>)/2)</a:t>
              </a:r>
              <a:endParaRPr lang="fr-FR" sz="1200" b="1" dirty="0"/>
            </a:p>
          </p:txBody>
        </p:sp>
        <p:sp>
          <p:nvSpPr>
            <p:cNvPr id="16" name="ZoneTexte 15"/>
            <p:cNvSpPr txBox="1"/>
            <p:nvPr/>
          </p:nvSpPr>
          <p:spPr>
            <a:xfrm rot="16200000">
              <a:off x="4531904" y="2611840"/>
              <a:ext cx="250033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200" b="1" dirty="0" err="1" smtClean="0"/>
                <a:t>height</a:t>
              </a:r>
              <a:r>
                <a:rPr lang="fr-FR" sz="1200" b="1" dirty="0" smtClean="0"/>
                <a:t> + (max(</a:t>
              </a:r>
              <a:r>
                <a:rPr lang="fr-FR" sz="1200" b="1" dirty="0" err="1" smtClean="0"/>
                <a:t>width,height</a:t>
              </a:r>
              <a:r>
                <a:rPr lang="fr-FR" sz="1200" b="1" dirty="0" smtClean="0"/>
                <a:t>)/2)</a:t>
              </a:r>
              <a:endParaRPr lang="fr-FR" sz="1200" b="1" dirty="0"/>
            </a:p>
          </p:txBody>
        </p:sp>
      </p:grpSp>
      <p:sp>
        <p:nvSpPr>
          <p:cNvPr id="18" name="ZoneTexte 17"/>
          <p:cNvSpPr txBox="1"/>
          <p:nvPr/>
        </p:nvSpPr>
        <p:spPr>
          <a:xfrm>
            <a:off x="1214414" y="1785926"/>
            <a:ext cx="4214842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kumimoji="1" lang="fr-FR" sz="1800" kern="0" dirty="0" smtClean="0">
                <a:solidFill>
                  <a:srgbClr val="402000"/>
                </a:solidFill>
                <a:latin typeface="Times New Roman"/>
                <a:cs typeface="Times New Roman"/>
              </a:rPr>
              <a:t> Calculer le nombre de pixels « non skin » dans le grand rectangle </a:t>
            </a:r>
          </a:p>
          <a:p>
            <a:endParaRPr kumimoji="1" lang="fr-FR" sz="1800" kern="0" dirty="0" smtClean="0">
              <a:solidFill>
                <a:srgbClr val="402000"/>
              </a:solidFill>
              <a:latin typeface="Times New Roman"/>
              <a:cs typeface="Times New Roman"/>
            </a:endParaRPr>
          </a:p>
          <a:p>
            <a:pPr>
              <a:buFont typeface="Wingdings" pitchFamily="2" charset="2"/>
              <a:buChar char="Ø"/>
            </a:pPr>
            <a:r>
              <a:rPr kumimoji="1" lang="fr-FR" sz="1800" kern="0" dirty="0" smtClean="0">
                <a:solidFill>
                  <a:srgbClr val="402000"/>
                </a:solidFill>
                <a:latin typeface="Times New Roman"/>
                <a:cs typeface="Times New Roman"/>
              </a:rPr>
              <a:t>  Comparer ce nombre avec « </a:t>
            </a:r>
            <a:r>
              <a:rPr kumimoji="1" lang="fr-FR" sz="1800" kern="0" dirty="0" err="1" smtClean="0">
                <a:solidFill>
                  <a:srgbClr val="402000"/>
                </a:solidFill>
                <a:latin typeface="Times New Roman"/>
                <a:cs typeface="Times New Roman"/>
              </a:rPr>
              <a:t>seuilNonSkin</a:t>
            </a:r>
            <a:r>
              <a:rPr kumimoji="1" lang="fr-FR" sz="1800" kern="0" dirty="0" smtClean="0">
                <a:solidFill>
                  <a:srgbClr val="402000"/>
                </a:solidFill>
                <a:latin typeface="Times New Roman"/>
                <a:cs typeface="Times New Roman"/>
              </a:rPr>
              <a:t> »</a:t>
            </a:r>
          </a:p>
          <a:p>
            <a:pPr>
              <a:buFont typeface="Wingdings" pitchFamily="2" charset="2"/>
              <a:buChar char="Ø"/>
            </a:pPr>
            <a:endParaRPr kumimoji="1" lang="fr-FR" sz="1800" kern="0" dirty="0" smtClean="0">
              <a:solidFill>
                <a:srgbClr val="402000"/>
              </a:solidFill>
              <a:latin typeface="Times New Roman"/>
              <a:cs typeface="Times New Roman"/>
            </a:endParaRPr>
          </a:p>
          <a:p>
            <a:pPr>
              <a:buFont typeface="Wingdings" pitchFamily="2" charset="2"/>
              <a:buChar char="Ø"/>
            </a:pPr>
            <a:r>
              <a:rPr kumimoji="1" lang="fr-FR" sz="1800" kern="0" dirty="0" smtClean="0">
                <a:solidFill>
                  <a:srgbClr val="402000"/>
                </a:solidFill>
                <a:latin typeface="Times New Roman"/>
                <a:cs typeface="Times New Roman"/>
              </a:rPr>
              <a:t> Calculer le nombre de pixels « blanc» dans le grand rectangle</a:t>
            </a:r>
          </a:p>
          <a:p>
            <a:pPr>
              <a:buFont typeface="Wingdings" pitchFamily="2" charset="2"/>
              <a:buChar char="Ø"/>
            </a:pPr>
            <a:endParaRPr kumimoji="1" lang="fr-FR" sz="1800" kern="0" dirty="0" smtClean="0">
              <a:solidFill>
                <a:srgbClr val="402000"/>
              </a:solidFill>
              <a:latin typeface="Times New Roman"/>
              <a:cs typeface="Times New Roman"/>
            </a:endParaRPr>
          </a:p>
          <a:p>
            <a:pPr>
              <a:buFont typeface="Wingdings" pitchFamily="2" charset="2"/>
              <a:buChar char="Ø"/>
            </a:pPr>
            <a:r>
              <a:rPr kumimoji="1" lang="fr-FR" sz="1800" kern="0" dirty="0" smtClean="0">
                <a:solidFill>
                  <a:srgbClr val="402000"/>
                </a:solidFill>
                <a:latin typeface="Times New Roman"/>
                <a:cs typeface="Times New Roman"/>
              </a:rPr>
              <a:t>  Comparer ce nombre avec « </a:t>
            </a:r>
            <a:r>
              <a:rPr kumimoji="1" lang="fr-FR" sz="1800" kern="0" dirty="0" err="1" smtClean="0">
                <a:solidFill>
                  <a:srgbClr val="402000"/>
                </a:solidFill>
                <a:latin typeface="Times New Roman"/>
                <a:cs typeface="Times New Roman"/>
              </a:rPr>
              <a:t>seuilNonSkin</a:t>
            </a:r>
            <a:r>
              <a:rPr kumimoji="1" lang="fr-FR" sz="1800" kern="0" dirty="0" smtClean="0">
                <a:solidFill>
                  <a:srgbClr val="402000"/>
                </a:solidFill>
                <a:latin typeface="Times New Roman"/>
                <a:cs typeface="Times New Roman"/>
              </a:rPr>
              <a:t> »</a:t>
            </a: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 smtClean="0"/>
              <a:t>II- La phase de la </a:t>
            </a:r>
            <a:r>
              <a:rPr lang="fr-FR" b="1" dirty="0" smtClean="0"/>
              <a:t>détection</a:t>
            </a:r>
            <a:endParaRPr lang="fr-FR" dirty="0" smtClean="0"/>
          </a:p>
        </p:txBody>
      </p:sp>
      <p:sp>
        <p:nvSpPr>
          <p:cNvPr id="14339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Clr>
                <a:srgbClr val="CE9964"/>
              </a:buClr>
              <a:buFont typeface="Monotype Sorts" pitchFamily="2" charset="2"/>
              <a:buNone/>
            </a:pPr>
            <a:r>
              <a:rPr lang="fr-FR" sz="1800" b="1" smtClean="0">
                <a:solidFill>
                  <a:srgbClr val="E18585"/>
                </a:solidFill>
              </a:rPr>
              <a:t>2- Détection des pixels blancs et de la peau:</a:t>
            </a:r>
          </a:p>
          <a:p>
            <a:pPr>
              <a:buFont typeface="Monotype Sorts" pitchFamily="2" charset="2"/>
              <a:buNone/>
            </a:pPr>
            <a:endParaRPr lang="fr-FR" smtClean="0"/>
          </a:p>
        </p:txBody>
      </p:sp>
      <p:pic>
        <p:nvPicPr>
          <p:cNvPr id="4" name="Image 3" descr="C:\Users\abir\Desktop\captureEcran\Skin&amp;WhiteImage11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752" y="2976572"/>
            <a:ext cx="2857496" cy="238125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E9D44B9-2241-4419-8EA8-63C95B412703}" type="slidenum">
              <a:rPr lang="fr-FR" smtClean="0"/>
              <a:pPr>
                <a:defRPr/>
              </a:pPr>
              <a:t>13</a:t>
            </a:fld>
            <a:endParaRPr lang="fr-FR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28794" y="3429000"/>
            <a:ext cx="3071834" cy="2260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86380" y="2571744"/>
            <a:ext cx="3147519" cy="3143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Image 4" descr="C:\Users\abir\Desktop\captureEcran\Skin&amp;WhiteImage32.PN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643570" y="2928934"/>
            <a:ext cx="3143272" cy="307183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 smtClean="0"/>
              <a:t>II- La phase de la </a:t>
            </a:r>
            <a:r>
              <a:rPr lang="fr-FR" b="1" dirty="0" smtClean="0"/>
              <a:t>détection</a:t>
            </a:r>
            <a:endParaRPr lang="fr-FR" dirty="0" smtClean="0"/>
          </a:p>
        </p:txBody>
      </p:sp>
      <p:sp>
        <p:nvSpPr>
          <p:cNvPr id="15363" name="Espace réservé du contenu 2"/>
          <p:cNvSpPr>
            <a:spLocks noGrp="1"/>
          </p:cNvSpPr>
          <p:nvPr>
            <p:ph idx="1"/>
          </p:nvPr>
        </p:nvSpPr>
        <p:spPr>
          <a:xfrm>
            <a:off x="990600" y="1671654"/>
            <a:ext cx="7772400" cy="4114800"/>
          </a:xfrm>
        </p:spPr>
        <p:txBody>
          <a:bodyPr/>
          <a:lstStyle/>
          <a:p>
            <a:pPr>
              <a:buClr>
                <a:srgbClr val="CE9964"/>
              </a:buClr>
              <a:buFont typeface="Monotype Sorts" pitchFamily="2" charset="2"/>
              <a:buNone/>
            </a:pPr>
            <a:r>
              <a:rPr lang="fr-FR" sz="1800" b="1" dirty="0" smtClean="0">
                <a:solidFill>
                  <a:srgbClr val="E18585"/>
                </a:solidFill>
              </a:rPr>
              <a:t>3- Filtrage par critère de rondeur et par surface:</a:t>
            </a:r>
          </a:p>
          <a:p>
            <a:pPr>
              <a:buClrTx/>
              <a:buFont typeface="Wingdings" pitchFamily="2" charset="2"/>
              <a:buChar char="Ø"/>
            </a:pPr>
            <a:r>
              <a:rPr lang="fr-FR" sz="1800" b="1" u="sng" dirty="0" smtClean="0"/>
              <a:t>Par critère de « rondeur »: </a:t>
            </a:r>
          </a:p>
          <a:p>
            <a:pPr>
              <a:buClrTx/>
              <a:buFont typeface="Arial" charset="0"/>
              <a:buChar char="•"/>
            </a:pPr>
            <a:r>
              <a:rPr lang="fr-FR" sz="1800" dirty="0" smtClean="0"/>
              <a:t>Calcul de la rondeur de chaque composante connexes restantes</a:t>
            </a:r>
            <a:endParaRPr lang="fr-FR" sz="1800" b="1" u="sng" dirty="0" smtClean="0"/>
          </a:p>
          <a:p>
            <a:pPr>
              <a:buClrTx/>
              <a:buFont typeface="Arial" charset="0"/>
              <a:buChar char="•"/>
            </a:pPr>
            <a:r>
              <a:rPr lang="fr-FR" sz="1800" dirty="0" smtClean="0"/>
              <a:t>Elimination d’autres zones qui sont au dessous d’un certain seuil de rondeur (entre 4 et 0.3)</a:t>
            </a:r>
          </a:p>
        </p:txBody>
      </p:sp>
      <p:sp>
        <p:nvSpPr>
          <p:cNvPr id="15364" name="ZoneTexte 3"/>
          <p:cNvSpPr txBox="1">
            <a:spLocks noChangeArrowheads="1"/>
          </p:cNvSpPr>
          <p:nvPr/>
        </p:nvSpPr>
        <p:spPr bwMode="auto">
          <a:xfrm>
            <a:off x="2000250" y="3354392"/>
            <a:ext cx="5929313" cy="646112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FR" sz="1800" dirty="0">
                <a:solidFill>
                  <a:srgbClr val="00B050"/>
                </a:solidFill>
                <a:latin typeface="Calibri" pitchFamily="34" charset="0"/>
              </a:rPr>
              <a:t>//Calcul de la rondeur de la zone détecté:</a:t>
            </a:r>
          </a:p>
          <a:p>
            <a:r>
              <a:rPr lang="fr-FR" sz="1800" dirty="0">
                <a:solidFill>
                  <a:srgbClr val="002060"/>
                </a:solidFill>
                <a:latin typeface="Calibri" pitchFamily="34" charset="0"/>
              </a:rPr>
              <a:t>  </a:t>
            </a:r>
            <a:r>
              <a:rPr lang="en-US" sz="1800" dirty="0">
                <a:solidFill>
                  <a:srgbClr val="002060"/>
                </a:solidFill>
                <a:latin typeface="Calibri" pitchFamily="34" charset="0"/>
              </a:rPr>
              <a:t>roundness = (4*Pi*area)/(</a:t>
            </a:r>
            <a:r>
              <a:rPr lang="en-US" sz="1800" dirty="0" err="1">
                <a:solidFill>
                  <a:srgbClr val="002060"/>
                </a:solidFill>
                <a:latin typeface="Calibri" pitchFamily="34" charset="0"/>
              </a:rPr>
              <a:t>perimetre</a:t>
            </a:r>
            <a:r>
              <a:rPr lang="en-US" sz="1800" dirty="0">
                <a:solidFill>
                  <a:srgbClr val="002060"/>
                </a:solidFill>
                <a:latin typeface="Calibri" pitchFamily="34" charset="0"/>
              </a:rPr>
              <a:t>*</a:t>
            </a:r>
            <a:r>
              <a:rPr lang="en-US" sz="1800" dirty="0" err="1">
                <a:solidFill>
                  <a:srgbClr val="002060"/>
                </a:solidFill>
                <a:latin typeface="Calibri" pitchFamily="34" charset="0"/>
              </a:rPr>
              <a:t>perimetre</a:t>
            </a:r>
            <a:r>
              <a:rPr lang="en-US" sz="1800" dirty="0">
                <a:solidFill>
                  <a:srgbClr val="002060"/>
                </a:solidFill>
                <a:latin typeface="Calibri" pitchFamily="34" charset="0"/>
              </a:rPr>
              <a:t>);</a:t>
            </a:r>
            <a:endParaRPr lang="fr-FR" sz="1800" dirty="0">
              <a:solidFill>
                <a:srgbClr val="002060"/>
              </a:solidFill>
              <a:latin typeface="Calibri" pitchFamily="34" charset="0"/>
            </a:endParaRPr>
          </a:p>
        </p:txBody>
      </p:sp>
      <p:pic>
        <p:nvPicPr>
          <p:cNvPr id="5" name="Image 4" descr="C:\Users\abir\Desktop\captureEcran\SeuilRondeurImag1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125" y="4071938"/>
            <a:ext cx="2571750" cy="2452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Image 5" descr="C:\Users\abir\Desktop\captureEcran\SeuilRondeurImag12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71563" y="4429125"/>
            <a:ext cx="2357437" cy="200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Image 6" descr="C:\Users\abir\Desktop\captureEcran\SeuilRondeurImag31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714750" y="4071956"/>
            <a:ext cx="2571750" cy="2071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Image 7" descr="C:\Users\abir\Desktop\captureEcran\SeuilRondeurImag32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786188" y="4286272"/>
            <a:ext cx="2500312" cy="2214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Image 8" descr="C:\Users\abir\Desktop\captureEcran\SeuilRondeurBebe1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429375" y="4071958"/>
            <a:ext cx="2286000" cy="2357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Image 9" descr="C:\Users\abir\Desktop\captureEcran\SeuilRondeurBebe2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643688" y="4271985"/>
            <a:ext cx="1874837" cy="2371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Espace réservé du numéro de diapositive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E9D44B9-2241-4419-8EA8-63C95B412703}" type="slidenum">
              <a:rPr lang="fr-FR" smtClean="0"/>
              <a:pPr>
                <a:defRPr/>
              </a:pPr>
              <a:t>14</a:t>
            </a:fld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 smtClean="0"/>
              <a:t>II- La phase de la </a:t>
            </a:r>
            <a:r>
              <a:rPr lang="fr-FR" b="1" dirty="0" smtClean="0"/>
              <a:t>détection</a:t>
            </a:r>
            <a:endParaRPr lang="fr-FR" dirty="0" smtClean="0"/>
          </a:p>
        </p:txBody>
      </p:sp>
      <p:sp>
        <p:nvSpPr>
          <p:cNvPr id="16387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Clr>
                <a:srgbClr val="CE9964"/>
              </a:buClr>
              <a:buFont typeface="Monotype Sorts" pitchFamily="2" charset="2"/>
              <a:buNone/>
            </a:pPr>
            <a:r>
              <a:rPr lang="fr-FR" sz="1800" b="1" dirty="0" smtClean="0">
                <a:solidFill>
                  <a:srgbClr val="E18585"/>
                </a:solidFill>
              </a:rPr>
              <a:t>3- Filtrage par critère de rondeur et par surface:</a:t>
            </a:r>
          </a:p>
          <a:p>
            <a:pPr>
              <a:buClrTx/>
              <a:buFont typeface="Wingdings" pitchFamily="2" charset="2"/>
              <a:buChar char="Ø"/>
            </a:pPr>
            <a:r>
              <a:rPr lang="fr-FR" sz="1800" b="1" u="sng" dirty="0" smtClean="0">
                <a:solidFill>
                  <a:srgbClr val="402000"/>
                </a:solidFill>
              </a:rPr>
              <a:t>Par critère de « surface »: </a:t>
            </a:r>
          </a:p>
          <a:p>
            <a:pPr>
              <a:buFont typeface="Arial" charset="0"/>
              <a:buChar char="•"/>
            </a:pPr>
            <a:r>
              <a:rPr lang="fr-FR" sz="1800" dirty="0" smtClean="0"/>
              <a:t>Eliminer les zones possédant une toute petite surface.</a:t>
            </a:r>
          </a:p>
          <a:p>
            <a:pPr>
              <a:buFont typeface="Monotype Sorts" pitchFamily="2" charset="2"/>
              <a:buNone/>
            </a:pPr>
            <a:endParaRPr lang="fr-FR" sz="1800" dirty="0" smtClean="0"/>
          </a:p>
          <a:p>
            <a:pPr>
              <a:buFont typeface="Monotype Sorts" pitchFamily="2" charset="2"/>
              <a:buNone/>
            </a:pPr>
            <a:endParaRPr lang="fr-FR" sz="1800" dirty="0" smtClean="0"/>
          </a:p>
        </p:txBody>
      </p:sp>
      <p:sp>
        <p:nvSpPr>
          <p:cNvPr id="16388" name="ZoneTexte 3"/>
          <p:cNvSpPr txBox="1">
            <a:spLocks noChangeArrowheads="1"/>
          </p:cNvSpPr>
          <p:nvPr/>
        </p:nvSpPr>
        <p:spPr bwMode="auto">
          <a:xfrm>
            <a:off x="2000250" y="2928934"/>
            <a:ext cx="5214938" cy="830262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FR" sz="1600">
                <a:solidFill>
                  <a:srgbClr val="00B050"/>
                </a:solidFill>
                <a:latin typeface="Calibri" pitchFamily="34" charset="0"/>
              </a:rPr>
              <a:t>//Récupérer la surface inclue dans le contour:</a:t>
            </a:r>
          </a:p>
          <a:p>
            <a:r>
              <a:rPr lang="fr-FR" sz="1600">
                <a:latin typeface="Calibri" pitchFamily="34" charset="0"/>
              </a:rPr>
              <a:t>  </a:t>
            </a:r>
            <a:r>
              <a:rPr lang="en-US" sz="1600">
                <a:solidFill>
                  <a:srgbClr val="0070C0"/>
                </a:solidFill>
                <a:latin typeface="Calibri" pitchFamily="34" charset="0"/>
              </a:rPr>
              <a:t>area = fabs(cvContourArea(c,CV_WHOLE_SEQ))</a:t>
            </a:r>
            <a:r>
              <a:rPr lang="en-US" sz="1600">
                <a:latin typeface="Calibri" pitchFamily="34" charset="0"/>
              </a:rPr>
              <a:t>;</a:t>
            </a:r>
            <a:endParaRPr lang="fr-FR" sz="1600">
              <a:latin typeface="Calibri" pitchFamily="34" charset="0"/>
            </a:endParaRPr>
          </a:p>
          <a:p>
            <a:endParaRPr lang="fr-FR" sz="1600">
              <a:latin typeface="Calibri" pitchFamily="34" charset="0"/>
            </a:endParaRPr>
          </a:p>
        </p:txBody>
      </p:sp>
      <p:pic>
        <p:nvPicPr>
          <p:cNvPr id="6" name="Image 5" descr="C:\Users\abir\Desktop\captureEcran\detectFinal1Image11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8688" y="4286250"/>
            <a:ext cx="2571750" cy="20002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" name="Image 6" descr="C:\Users\abir\Desktop\captureEcran\detectFinal2Image31.PN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86188" y="4143375"/>
            <a:ext cx="2500312" cy="247332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8" name="Image 7" descr="F:\captureEcran\detectFinal2Bebe12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72250" y="4124325"/>
            <a:ext cx="2143125" cy="2519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E9D44B9-2241-4419-8EA8-63C95B412703}" type="slidenum">
              <a:rPr lang="fr-FR" smtClean="0"/>
              <a:pPr>
                <a:defRPr/>
              </a:pPr>
              <a:t>15</a:t>
            </a:fld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re 1"/>
          <p:cNvSpPr>
            <a:spLocks noGrp="1"/>
          </p:cNvSpPr>
          <p:nvPr>
            <p:ph type="ctrTitle"/>
          </p:nvPr>
        </p:nvSpPr>
        <p:spPr>
          <a:xfrm>
            <a:off x="1000125" y="1643063"/>
            <a:ext cx="7772400" cy="1143000"/>
          </a:xfrm>
        </p:spPr>
        <p:txBody>
          <a:bodyPr/>
          <a:lstStyle/>
          <a:p>
            <a:r>
              <a:rPr lang="fr-FR" b="1" dirty="0" smtClean="0"/>
              <a:t>III- la phase de la </a:t>
            </a:r>
            <a:r>
              <a:rPr lang="fr-FR" b="1" dirty="0" smtClean="0"/>
              <a:t>correction</a:t>
            </a:r>
            <a:endParaRPr lang="fr-FR" b="1" dirty="0" smtClean="0"/>
          </a:p>
        </p:txBody>
      </p:sp>
      <p:pic>
        <p:nvPicPr>
          <p:cNvPr id="5" name="Image 4" descr="F:\captureEcran\bebeCorrige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86182" y="2786058"/>
            <a:ext cx="1843617" cy="22029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9BF07E2-4D05-4310-B5D0-33B3D4370511}" type="slidenum">
              <a:rPr lang="fr-FR" smtClean="0"/>
              <a:pPr>
                <a:defRPr/>
              </a:pPr>
              <a:t>16</a:t>
            </a:fld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 smtClean="0"/>
              <a:t>III- La phase de la </a:t>
            </a:r>
            <a:r>
              <a:rPr lang="fr-FR" b="1" dirty="0" smtClean="0"/>
              <a:t>correction</a:t>
            </a:r>
            <a:endParaRPr lang="fr-FR" dirty="0" smtClean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Monotype Sorts" pitchFamily="2" charset="2"/>
              <a:buNone/>
              <a:defRPr/>
            </a:pPr>
            <a:r>
              <a:rPr lang="fr-FR" sz="1800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1- Amélioration de la zone de correction:</a:t>
            </a:r>
          </a:p>
          <a:p>
            <a:pPr>
              <a:buFont typeface="Monotype Sorts" pitchFamily="2" charset="2"/>
              <a:buNone/>
              <a:defRPr/>
            </a:pPr>
            <a:endParaRPr lang="fr-FR" sz="1800" b="1" dirty="0" smtClean="0">
              <a:solidFill>
                <a:schemeClr val="accent2">
                  <a:lumMod val="60000"/>
                  <a:lumOff val="40000"/>
                </a:schemeClr>
              </a:solidFill>
            </a:endParaRPr>
          </a:p>
          <a:p>
            <a:pPr>
              <a:buFont typeface="Wingdings" pitchFamily="2" charset="2"/>
              <a:buChar char="Ø"/>
              <a:defRPr/>
            </a:pPr>
            <a:r>
              <a:rPr lang="fr-FR" sz="1800" dirty="0" smtClean="0"/>
              <a:t>Entourer la zone détectée précédemment afin de rendre la correction parfaite</a:t>
            </a:r>
          </a:p>
          <a:p>
            <a:pPr>
              <a:buFont typeface="Wingdings" pitchFamily="2" charset="2"/>
              <a:buChar char="Ø"/>
              <a:defRPr/>
            </a:pPr>
            <a:r>
              <a:rPr lang="fr-FR" sz="1800" dirty="0" smtClean="0"/>
              <a:t>Tracer </a:t>
            </a:r>
            <a:r>
              <a:rPr lang="fr-FR" sz="1800" dirty="0" smtClean="0"/>
              <a:t>le plus petit cercle contenant cette zone. </a:t>
            </a:r>
          </a:p>
          <a:p>
            <a:pPr>
              <a:buFont typeface="Monotype Sorts" pitchFamily="2" charset="2"/>
              <a:buNone/>
              <a:defRPr/>
            </a:pPr>
            <a:endParaRPr lang="fr-FR" sz="1800" b="1" dirty="0" smtClean="0">
              <a:solidFill>
                <a:schemeClr val="accent2">
                  <a:lumMod val="60000"/>
                  <a:lumOff val="40000"/>
                </a:schemeClr>
              </a:solidFill>
            </a:endParaRPr>
          </a:p>
          <a:p>
            <a:pPr>
              <a:buFont typeface="Monotype Sorts" pitchFamily="2" charset="2"/>
              <a:buNone/>
              <a:defRPr/>
            </a:pPr>
            <a:endParaRPr lang="fr-FR" sz="1800" b="1" dirty="0" smtClean="0"/>
          </a:p>
        </p:txBody>
      </p:sp>
      <p:pic>
        <p:nvPicPr>
          <p:cNvPr id="4" name="Image 3" descr="F:\captureEcran\detectFinal2Image31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14480" y="3286124"/>
            <a:ext cx="2628900" cy="279996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437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00688" y="3143250"/>
            <a:ext cx="2543175" cy="284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7" name="Connecteur droit avec flèche 6"/>
          <p:cNvCxnSpPr/>
          <p:nvPr/>
        </p:nvCxnSpPr>
        <p:spPr>
          <a:xfrm rot="16200000" flipH="1">
            <a:off x="2250281" y="5464969"/>
            <a:ext cx="1071563" cy="42862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Connecteur droit avec flèche 8"/>
          <p:cNvCxnSpPr/>
          <p:nvPr/>
        </p:nvCxnSpPr>
        <p:spPr>
          <a:xfrm rot="5400000">
            <a:off x="2678906" y="5536407"/>
            <a:ext cx="1071563" cy="28575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necteur droit avec flèche 12"/>
          <p:cNvCxnSpPr/>
          <p:nvPr/>
        </p:nvCxnSpPr>
        <p:spPr>
          <a:xfrm rot="16200000" flipH="1">
            <a:off x="5929313" y="5429250"/>
            <a:ext cx="1143000" cy="28575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onnecteur droit avec flèche 14"/>
          <p:cNvCxnSpPr/>
          <p:nvPr/>
        </p:nvCxnSpPr>
        <p:spPr>
          <a:xfrm rot="5400000">
            <a:off x="6393657" y="5393531"/>
            <a:ext cx="1143000" cy="35718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442" name="ZoneTexte 16"/>
          <p:cNvSpPr txBox="1">
            <a:spLocks noChangeArrowheads="1"/>
          </p:cNvSpPr>
          <p:nvPr/>
        </p:nvSpPr>
        <p:spPr bwMode="auto">
          <a:xfrm>
            <a:off x="2000250" y="6215063"/>
            <a:ext cx="2071688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FR" sz="1400"/>
              <a:t>Les yeux rouges détectés</a:t>
            </a:r>
          </a:p>
        </p:txBody>
      </p:sp>
      <p:sp>
        <p:nvSpPr>
          <p:cNvPr id="18443" name="ZoneTexte 17"/>
          <p:cNvSpPr txBox="1">
            <a:spLocks noChangeArrowheads="1"/>
          </p:cNvSpPr>
          <p:nvPr/>
        </p:nvSpPr>
        <p:spPr bwMode="auto">
          <a:xfrm>
            <a:off x="5286375" y="6072188"/>
            <a:ext cx="307181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fr-FR" sz="1400"/>
              <a:t>Les deux plus petits cercles contenant les yeux détectés</a:t>
            </a:r>
          </a:p>
        </p:txBody>
      </p:sp>
      <p:sp>
        <p:nvSpPr>
          <p:cNvPr id="12" name="Espace réservé du numéro de diapositive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E9D44B9-2241-4419-8EA8-63C95B412703}" type="slidenum">
              <a:rPr lang="fr-FR" smtClean="0"/>
              <a:pPr>
                <a:defRPr/>
              </a:pPr>
              <a:t>17</a:t>
            </a:fld>
            <a:endParaRPr lang="fr-FR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14480" y="3214687"/>
            <a:ext cx="2571768" cy="30569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429256" y="3143248"/>
            <a:ext cx="2714644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 smtClean="0"/>
              <a:t>III- La phase de la </a:t>
            </a:r>
            <a:r>
              <a:rPr lang="fr-FR" b="1" dirty="0" smtClean="0"/>
              <a:t>correction</a:t>
            </a:r>
            <a:endParaRPr lang="fr-FR" dirty="0" smtClean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990600" y="1828800"/>
            <a:ext cx="7772400" cy="4457700"/>
          </a:xfrm>
        </p:spPr>
        <p:txBody>
          <a:bodyPr/>
          <a:lstStyle/>
          <a:p>
            <a:pPr>
              <a:buFont typeface="Monotype Sorts" pitchFamily="2" charset="2"/>
              <a:buNone/>
              <a:defRPr/>
            </a:pPr>
            <a:r>
              <a:rPr lang="fr-FR" sz="1800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2- Correction de la couleur des yeux:</a:t>
            </a:r>
          </a:p>
          <a:p>
            <a:pPr>
              <a:buFont typeface="Wingdings" pitchFamily="2" charset="2"/>
              <a:buChar char="Ø"/>
              <a:defRPr/>
            </a:pPr>
            <a:r>
              <a:rPr lang="fr-FR" sz="1800" dirty="0" smtClean="0"/>
              <a:t>Une partie plus artistique et par là même plus subjective, plus difficile à évaluer.</a:t>
            </a:r>
          </a:p>
          <a:p>
            <a:pPr>
              <a:buFont typeface="Wingdings" pitchFamily="2" charset="2"/>
              <a:buChar char="Ø"/>
              <a:defRPr/>
            </a:pPr>
            <a:r>
              <a:rPr lang="fr-FR" sz="1800" dirty="0" smtClean="0"/>
              <a:t>Trouver un type de correction qui donne un rendu naturel à l’œil rouge détecté</a:t>
            </a:r>
          </a:p>
          <a:p>
            <a:pPr>
              <a:buFont typeface="Wingdings" pitchFamily="2" charset="2"/>
              <a:buChar char="Ø"/>
              <a:defRPr/>
            </a:pPr>
            <a:r>
              <a:rPr lang="fr-FR" sz="1800" dirty="0" smtClean="0"/>
              <a:t>Diminuer la valeur de la composante « rouge »  </a:t>
            </a:r>
          </a:p>
        </p:txBody>
      </p:sp>
      <p:sp>
        <p:nvSpPr>
          <p:cNvPr id="19460" name="ZoneTexte 3"/>
          <p:cNvSpPr txBox="1">
            <a:spLocks noChangeArrowheads="1"/>
          </p:cNvSpPr>
          <p:nvPr/>
        </p:nvSpPr>
        <p:spPr bwMode="auto">
          <a:xfrm>
            <a:off x="1214438" y="3643313"/>
            <a:ext cx="7286625" cy="2554287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600">
                <a:solidFill>
                  <a:srgbClr val="00B050"/>
                </a:solidFill>
                <a:latin typeface="Calibri" pitchFamily="34" charset="0"/>
              </a:rPr>
              <a:t>//cercle rouge</a:t>
            </a:r>
            <a:endParaRPr lang="fr-FR" sz="1600">
              <a:solidFill>
                <a:srgbClr val="00B050"/>
              </a:solidFill>
              <a:latin typeface="Calibri" pitchFamily="34" charset="0"/>
            </a:endParaRPr>
          </a:p>
          <a:p>
            <a:r>
              <a:rPr lang="en-US" sz="1600">
                <a:solidFill>
                  <a:srgbClr val="0070C0"/>
                </a:solidFill>
                <a:latin typeface="Calibri" pitchFamily="34" charset="0"/>
              </a:rPr>
              <a:t> if((redMask == 250)&amp;&amp;(greenMask == 0)&amp;&amp;(blueMask ==0))</a:t>
            </a:r>
            <a:endParaRPr lang="fr-FR" sz="1600">
              <a:solidFill>
                <a:srgbClr val="0070C0"/>
              </a:solidFill>
              <a:latin typeface="Calibri" pitchFamily="34" charset="0"/>
            </a:endParaRPr>
          </a:p>
          <a:p>
            <a:r>
              <a:rPr lang="en-US" sz="1600">
                <a:solidFill>
                  <a:srgbClr val="0070C0"/>
                </a:solidFill>
                <a:latin typeface="Calibri" pitchFamily="34" charset="0"/>
              </a:rPr>
              <a:t>	</a:t>
            </a:r>
            <a:r>
              <a:rPr lang="fr-FR" sz="1600">
                <a:solidFill>
                  <a:srgbClr val="0070C0"/>
                </a:solidFill>
                <a:latin typeface="Calibri" pitchFamily="34" charset="0"/>
              </a:rPr>
              <a:t>{</a:t>
            </a:r>
          </a:p>
          <a:p>
            <a:r>
              <a:rPr lang="fr-FR" sz="1600">
                <a:solidFill>
                  <a:srgbClr val="00B050"/>
                </a:solidFill>
                <a:latin typeface="Calibri" pitchFamily="34" charset="0"/>
              </a:rPr>
              <a:t>       //changer le pixel de la zone rouge:</a:t>
            </a:r>
          </a:p>
          <a:p>
            <a:r>
              <a:rPr lang="fr-FR" sz="1600">
                <a:solidFill>
                  <a:srgbClr val="0070C0"/>
                </a:solidFill>
                <a:latin typeface="Calibri" pitchFamily="34" charset="0"/>
              </a:rPr>
              <a:t>         </a:t>
            </a:r>
            <a:r>
              <a:rPr lang="en-US" sz="1600">
                <a:solidFill>
                  <a:srgbClr val="0070C0"/>
                </a:solidFill>
                <a:latin typeface="Calibri" pitchFamily="34" charset="0"/>
              </a:rPr>
              <a:t>pixel.val[2] = red/2;</a:t>
            </a:r>
            <a:endParaRPr lang="fr-FR" sz="1600">
              <a:solidFill>
                <a:srgbClr val="0070C0"/>
              </a:solidFill>
              <a:latin typeface="Calibri" pitchFamily="34" charset="0"/>
            </a:endParaRPr>
          </a:p>
          <a:p>
            <a:r>
              <a:rPr lang="en-US" sz="1600">
                <a:solidFill>
                  <a:srgbClr val="0070C0"/>
                </a:solidFill>
                <a:latin typeface="Calibri" pitchFamily="34" charset="0"/>
              </a:rPr>
              <a:t>	   pixel.val[1] = green ;</a:t>
            </a:r>
            <a:endParaRPr lang="fr-FR" sz="1600">
              <a:solidFill>
                <a:srgbClr val="0070C0"/>
              </a:solidFill>
              <a:latin typeface="Calibri" pitchFamily="34" charset="0"/>
            </a:endParaRPr>
          </a:p>
          <a:p>
            <a:r>
              <a:rPr lang="en-US" sz="1600">
                <a:solidFill>
                  <a:srgbClr val="0070C0"/>
                </a:solidFill>
                <a:latin typeface="Calibri" pitchFamily="34" charset="0"/>
              </a:rPr>
              <a:t>	   pixel.val[0] = blue ;</a:t>
            </a:r>
            <a:endParaRPr lang="fr-FR" sz="1600">
              <a:solidFill>
                <a:srgbClr val="0070C0"/>
              </a:solidFill>
              <a:latin typeface="Calibri" pitchFamily="34" charset="0"/>
            </a:endParaRPr>
          </a:p>
          <a:p>
            <a:r>
              <a:rPr lang="en-US" sz="1600">
                <a:solidFill>
                  <a:srgbClr val="0070C0"/>
                </a:solidFill>
                <a:latin typeface="Calibri" pitchFamily="34" charset="0"/>
              </a:rPr>
              <a:t>	   </a:t>
            </a:r>
            <a:r>
              <a:rPr lang="fr-FR" sz="1600">
                <a:solidFill>
                  <a:srgbClr val="0070C0"/>
                </a:solidFill>
                <a:latin typeface="Calibri" pitchFamily="34" charset="0"/>
              </a:rPr>
              <a:t>cvSet2D(img, y, x, pixel);</a:t>
            </a:r>
          </a:p>
          <a:p>
            <a:r>
              <a:rPr lang="fr-FR" sz="1600">
                <a:solidFill>
                  <a:srgbClr val="0070C0"/>
                </a:solidFill>
                <a:latin typeface="Calibri" pitchFamily="34" charset="0"/>
              </a:rPr>
              <a:t>}</a:t>
            </a:r>
          </a:p>
          <a:p>
            <a:endParaRPr lang="fr-FR" sz="1600">
              <a:latin typeface="Calibri" pitchFamily="34" charset="0"/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E9D44B9-2241-4419-8EA8-63C95B412703}" type="slidenum">
              <a:rPr lang="fr-FR" smtClean="0"/>
              <a:pPr>
                <a:defRPr/>
              </a:pPr>
              <a:t>18</a:t>
            </a:fld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 smtClean="0"/>
              <a:t>III- La phase de la </a:t>
            </a:r>
            <a:r>
              <a:rPr lang="fr-FR" b="1" dirty="0" smtClean="0"/>
              <a:t>correction</a:t>
            </a:r>
            <a:endParaRPr lang="fr-FR" dirty="0" smtClean="0"/>
          </a:p>
        </p:txBody>
      </p:sp>
      <p:pic>
        <p:nvPicPr>
          <p:cNvPr id="4" name="Espace réservé du contenu 3" descr="C:\Users\AZAIZ Hana\Documents\ESIEE\I5\traitement_image\yeux_rouges\photo1_pirate.jpg"/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1142976" y="1785926"/>
            <a:ext cx="2214578" cy="2071702"/>
          </a:xfrm>
          <a:effectLst>
            <a:softEdge rad="112500"/>
          </a:effectLst>
        </p:spPr>
      </p:pic>
      <p:pic>
        <p:nvPicPr>
          <p:cNvPr id="5" name="Image 4" descr="F:\captureEcran\image1Corrige.PN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71538" y="4000504"/>
            <a:ext cx="2286016" cy="21431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Image 5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643306" y="1643050"/>
            <a:ext cx="2206893" cy="22860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Image 6" descr="F:\captureEcran\image3Corrige.PN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71868" y="3929066"/>
            <a:ext cx="2369946" cy="23336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Image 7" descr="C:\Users\AZAIZ Hana\Documents\ESIEE\I5\traitement_image\yeux_rouges\photo3_rouge_leger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429388" y="1714488"/>
            <a:ext cx="1928826" cy="22145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Image 8" descr="F:\captureEcran\bebeCorrige.PNG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357950" y="3929066"/>
            <a:ext cx="1928826" cy="23574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Espace réservé du numéro de diapositive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E9D44B9-2241-4419-8EA8-63C95B412703}" type="slidenum">
              <a:rPr lang="fr-FR" smtClean="0"/>
              <a:pPr>
                <a:defRPr/>
              </a:pPr>
              <a:t>19</a:t>
            </a:fld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 smtClean="0"/>
              <a:t>Plan</a:t>
            </a:r>
            <a:endParaRPr lang="fr-FR" b="1" dirty="0" smtClean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785786" y="1643050"/>
            <a:ext cx="7772400" cy="3714776"/>
          </a:xfrm>
        </p:spPr>
        <p:txBody>
          <a:bodyPr/>
          <a:lstStyle/>
          <a:p>
            <a:pPr marL="1350963" indent="-1350963">
              <a:buFont typeface="Monotype Sorts" pitchFamily="2" charset="2"/>
              <a:buNone/>
              <a:defRPr/>
            </a:pPr>
            <a:r>
              <a:rPr lang="fr-FR" sz="2000" b="1" dirty="0" smtClean="0">
                <a:solidFill>
                  <a:schemeClr val="tx1">
                    <a:lumMod val="90000"/>
                    <a:lumOff val="10000"/>
                  </a:schemeClr>
                </a:solidFill>
              </a:rPr>
              <a:t>	</a:t>
            </a:r>
            <a:r>
              <a:rPr lang="fr-FR" sz="2800" b="1" dirty="0" smtClean="0">
                <a:solidFill>
                  <a:schemeClr val="tx1">
                    <a:lumMod val="90000"/>
                    <a:lumOff val="10000"/>
                  </a:schemeClr>
                </a:solidFill>
              </a:rPr>
              <a:t>I- Phénomène des yeux rouges</a:t>
            </a:r>
          </a:p>
          <a:p>
            <a:pPr marL="1350963" indent="-1350963">
              <a:buFont typeface="Monotype Sorts" pitchFamily="2" charset="2"/>
              <a:buNone/>
              <a:defRPr/>
            </a:pPr>
            <a:endParaRPr lang="fr-FR" sz="2800" b="1" dirty="0" smtClean="0">
              <a:solidFill>
                <a:schemeClr val="tx1">
                  <a:lumMod val="90000"/>
                  <a:lumOff val="10000"/>
                </a:schemeClr>
              </a:solidFill>
            </a:endParaRPr>
          </a:p>
          <a:p>
            <a:pPr marL="1350963" indent="-1350963">
              <a:buFont typeface="Monotype Sorts" pitchFamily="2" charset="2"/>
              <a:buNone/>
              <a:defRPr/>
            </a:pPr>
            <a:r>
              <a:rPr lang="fr-FR" sz="2800" b="1" dirty="0" smtClean="0">
                <a:solidFill>
                  <a:schemeClr val="tx1">
                    <a:lumMod val="90000"/>
                    <a:lumOff val="10000"/>
                  </a:schemeClr>
                </a:solidFill>
              </a:rPr>
              <a:t>	II- Phase de la détection</a:t>
            </a:r>
          </a:p>
          <a:p>
            <a:pPr marL="1350963" indent="-1350963">
              <a:buFont typeface="Monotype Sorts" pitchFamily="2" charset="2"/>
              <a:buNone/>
              <a:defRPr/>
            </a:pPr>
            <a:endParaRPr lang="fr-FR" sz="2800" b="1" dirty="0" smtClean="0">
              <a:solidFill>
                <a:schemeClr val="tx1">
                  <a:lumMod val="90000"/>
                  <a:lumOff val="10000"/>
                </a:schemeClr>
              </a:solidFill>
            </a:endParaRPr>
          </a:p>
          <a:p>
            <a:pPr marL="1350963" indent="-1350963">
              <a:buFont typeface="Monotype Sorts" pitchFamily="2" charset="2"/>
              <a:buNone/>
              <a:defRPr/>
            </a:pPr>
            <a:r>
              <a:rPr lang="fr-FR" sz="2800" b="1" dirty="0" smtClean="0">
                <a:solidFill>
                  <a:schemeClr val="tx1">
                    <a:lumMod val="90000"/>
                    <a:lumOff val="10000"/>
                  </a:schemeClr>
                </a:solidFill>
              </a:rPr>
              <a:t>	III- Phase de la correction</a:t>
            </a:r>
          </a:p>
          <a:p>
            <a:pPr marL="1350963" indent="-1350963">
              <a:buFont typeface="Monotype Sorts" pitchFamily="2" charset="2"/>
              <a:buNone/>
              <a:defRPr/>
            </a:pPr>
            <a:endParaRPr lang="fr-FR" sz="2800" b="1" dirty="0" smtClean="0">
              <a:solidFill>
                <a:schemeClr val="tx1">
                  <a:lumMod val="90000"/>
                  <a:lumOff val="10000"/>
                </a:schemeClr>
              </a:solidFill>
            </a:endParaRPr>
          </a:p>
          <a:p>
            <a:pPr marL="1350963" indent="-1350963">
              <a:buFont typeface="Monotype Sorts" pitchFamily="2" charset="2"/>
              <a:buNone/>
              <a:defRPr/>
            </a:pPr>
            <a:r>
              <a:rPr lang="fr-FR" sz="2800" b="1" dirty="0" smtClean="0">
                <a:solidFill>
                  <a:schemeClr val="tx1">
                    <a:lumMod val="90000"/>
                    <a:lumOff val="10000"/>
                  </a:schemeClr>
                </a:solidFill>
              </a:rPr>
              <a:t>	IV- Analyse des résultats</a:t>
            </a:r>
          </a:p>
          <a:p>
            <a:pPr marL="1350963" indent="-1350963">
              <a:buFont typeface="Monotype Sorts" pitchFamily="2" charset="2"/>
              <a:buNone/>
              <a:defRPr/>
            </a:pPr>
            <a:endParaRPr lang="fr-FR" sz="2800" b="1" dirty="0" smtClean="0">
              <a:solidFill>
                <a:schemeClr val="tx1">
                  <a:lumMod val="90000"/>
                  <a:lumOff val="10000"/>
                </a:schemeClr>
              </a:solidFill>
            </a:endParaRPr>
          </a:p>
          <a:p>
            <a:pPr marL="1350963" indent="-1350963">
              <a:buFont typeface="Monotype Sorts" pitchFamily="2" charset="2"/>
              <a:buNone/>
              <a:defRPr/>
            </a:pPr>
            <a:r>
              <a:rPr lang="fr-FR" sz="2800" b="1" dirty="0" smtClean="0">
                <a:solidFill>
                  <a:schemeClr val="tx1">
                    <a:lumMod val="90000"/>
                    <a:lumOff val="10000"/>
                  </a:schemeClr>
                </a:solidFill>
              </a:rPr>
              <a:t>	V- Conclusion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E9D44B9-2241-4419-8EA8-63C95B412703}" type="slidenum">
              <a:rPr lang="fr-FR" smtClean="0"/>
              <a:pPr>
                <a:defRPr/>
              </a:pPr>
              <a:t>2</a:t>
            </a:fld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re 1"/>
          <p:cNvSpPr>
            <a:spLocks noGrp="1"/>
          </p:cNvSpPr>
          <p:nvPr>
            <p:ph type="ctrTitle"/>
          </p:nvPr>
        </p:nvSpPr>
        <p:spPr>
          <a:xfrm>
            <a:off x="928688" y="2428875"/>
            <a:ext cx="7772400" cy="1143000"/>
          </a:xfrm>
        </p:spPr>
        <p:txBody>
          <a:bodyPr/>
          <a:lstStyle/>
          <a:p>
            <a:r>
              <a:rPr lang="fr-FR" b="1" dirty="0" smtClean="0"/>
              <a:t>IV- Analyse des </a:t>
            </a:r>
            <a:r>
              <a:rPr lang="fr-FR" b="1" dirty="0" smtClean="0"/>
              <a:t>Résultats</a:t>
            </a:r>
            <a:endParaRPr lang="fr-FR" b="1" dirty="0" smtClean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9BF07E2-4D05-4310-B5D0-33B3D4370511}" type="slidenum">
              <a:rPr lang="fr-FR" smtClean="0"/>
              <a:pPr>
                <a:defRPr/>
              </a:pPr>
              <a:t>20</a:t>
            </a:fld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fr-FR" b="1" dirty="0" smtClean="0">
                <a:solidFill>
                  <a:schemeClr val="tx1">
                    <a:lumMod val="90000"/>
                    <a:lumOff val="10000"/>
                  </a:schemeClr>
                </a:solidFill>
              </a:rPr>
              <a:t>IV- Analyse des </a:t>
            </a:r>
            <a:r>
              <a:rPr lang="fr-FR" b="1" dirty="0" smtClean="0">
                <a:solidFill>
                  <a:schemeClr val="tx1">
                    <a:lumMod val="90000"/>
                    <a:lumOff val="10000"/>
                  </a:schemeClr>
                </a:solidFill>
              </a:rPr>
              <a:t>Résultats</a:t>
            </a:r>
            <a:endParaRPr lang="fr-FR" dirty="0" smtClean="0"/>
          </a:p>
        </p:txBody>
      </p:sp>
      <p:pic>
        <p:nvPicPr>
          <p:cNvPr id="4" name="Espace réservé du contenu 3" descr="F:\captureEcran\environnement1.PNG"/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5357818" y="2071678"/>
            <a:ext cx="3000396" cy="271464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E9D44B9-2241-4419-8EA8-63C95B412703}" type="slidenum">
              <a:rPr lang="fr-FR" smtClean="0"/>
              <a:pPr>
                <a:defRPr/>
              </a:pPr>
              <a:t>21</a:t>
            </a:fld>
            <a:endParaRPr lang="fr-FR"/>
          </a:p>
        </p:txBody>
      </p:sp>
      <p:sp>
        <p:nvSpPr>
          <p:cNvPr id="6" name="Espace réservé du contenu 2"/>
          <p:cNvSpPr txBox="1">
            <a:spLocks/>
          </p:cNvSpPr>
          <p:nvPr/>
        </p:nvSpPr>
        <p:spPr bwMode="auto">
          <a:xfrm>
            <a:off x="990600" y="1828800"/>
            <a:ext cx="4081466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tabLst/>
              <a:defRPr/>
            </a:pPr>
            <a:endParaRPr kumimoji="1" lang="fr-FR" sz="1800" b="1" i="0" u="none" strike="noStrike" kern="0" cap="none" spc="0" normalizeH="0" baseline="0" noProof="0" dirty="0" smtClean="0">
              <a:ln>
                <a:noFill/>
              </a:ln>
              <a:solidFill>
                <a:schemeClr val="accent2">
                  <a:lumMod val="60000"/>
                  <a:lumOff val="4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pitchFamily="2" charset="2"/>
              <a:buChar char="Ø"/>
              <a:tabLst/>
              <a:defRPr/>
            </a:pPr>
            <a:endParaRPr kumimoji="1" lang="fr-FR" sz="1800" b="1" i="0" u="none" strike="noStrike" kern="0" cap="none" spc="0" normalizeH="0" baseline="0" noProof="0" dirty="0" smtClean="0">
              <a:ln>
                <a:noFill/>
              </a:ln>
              <a:solidFill>
                <a:schemeClr val="accent2">
                  <a:lumMod val="60000"/>
                  <a:lumOff val="4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90000"/>
              <a:buFont typeface="Wingdings" pitchFamily="2" charset="2"/>
              <a:buChar char="Ø"/>
              <a:defRPr/>
            </a:pPr>
            <a:r>
              <a:rPr kumimoji="1" lang="fr-FR" sz="1800" b="1" kern="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Point de départ basé sur certains anciens travaux (quelques articles).</a:t>
            </a:r>
            <a:endParaRPr kumimoji="1" lang="fr-FR" sz="1800" b="1" i="0" u="none" strike="noStrike" kern="0" cap="none" spc="0" normalizeH="0" baseline="0" noProof="0" dirty="0" smtClean="0">
              <a:ln>
                <a:noFill/>
              </a:ln>
              <a:solidFill>
                <a:schemeClr val="accent2">
                  <a:lumMod val="60000"/>
                  <a:lumOff val="4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pitchFamily="2" charset="2"/>
              <a:buChar char="Ø"/>
              <a:tabLst/>
              <a:defRPr/>
            </a:pPr>
            <a:endParaRPr kumimoji="1" lang="fr-FR" sz="1800" b="1" kern="0" dirty="0" smtClean="0">
              <a:solidFill>
                <a:schemeClr val="accent2">
                  <a:lumMod val="60000"/>
                  <a:lumOff val="40000"/>
                </a:schemeClr>
              </a:solidFill>
              <a:latin typeface="+mn-lt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pitchFamily="2" charset="2"/>
              <a:buChar char="Ø"/>
              <a:tabLst/>
              <a:defRPr/>
            </a:pPr>
            <a:r>
              <a:rPr kumimoji="1" lang="fr-FR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Implémentation</a:t>
            </a:r>
            <a:r>
              <a:rPr kumimoji="1" lang="fr-FR" sz="1800" b="1" i="0" u="none" strike="noStrike" kern="0" cap="none" spc="0" normalizeH="0" noProof="0" dirty="0" smtClean="0">
                <a:ln>
                  <a:noFill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de la bibliothèque </a:t>
            </a:r>
            <a:r>
              <a:rPr kumimoji="1" lang="fr-FR" sz="1800" b="1" i="0" u="none" strike="noStrike" kern="0" cap="none" spc="0" normalizeH="0" noProof="0" dirty="0" err="1" smtClean="0">
                <a:ln>
                  <a:noFill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OpenCV</a:t>
            </a:r>
            <a:r>
              <a:rPr kumimoji="1" lang="fr-FR" sz="1800" b="1" i="0" u="none" strike="noStrike" kern="0" cap="none" spc="0" normalizeH="0" noProof="0" dirty="0" smtClean="0">
                <a:ln>
                  <a:noFill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sous Visual Studio C++.</a:t>
            </a:r>
            <a:endParaRPr kumimoji="1" lang="fr-FR" sz="1800" b="1" i="0" u="none" strike="noStrike" kern="0" cap="none" spc="0" normalizeH="0" baseline="0" noProof="0" dirty="0" smtClean="0">
              <a:ln>
                <a:noFill/>
              </a:ln>
              <a:solidFill>
                <a:schemeClr val="accent2">
                  <a:lumMod val="60000"/>
                  <a:lumOff val="4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Monotype Sorts" pitchFamily="2" charset="2"/>
              <a:buNone/>
              <a:tabLst/>
              <a:defRPr/>
            </a:pPr>
            <a:r>
              <a:rPr kumimoji="1" lang="fr-FR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pitchFamily="2" charset="2"/>
              <a:buChar char="Ø"/>
              <a:tabLst/>
              <a:defRPr/>
            </a:pPr>
            <a:r>
              <a:rPr kumimoji="1" lang="fr-FR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Résultat</a:t>
            </a:r>
            <a:r>
              <a:rPr kumimoji="1" lang="fr-FR" sz="1800" b="1" i="0" u="none" strike="noStrike" kern="0" cap="none" spc="0" normalizeH="0" noProof="0" dirty="0" smtClean="0">
                <a:ln>
                  <a:noFill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satisfaisant sur l’ensemble des trois images.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Monotype Sorts" pitchFamily="2" charset="2"/>
              <a:buNone/>
              <a:tabLst/>
              <a:defRPr/>
            </a:pPr>
            <a:endParaRPr kumimoji="1" lang="fr-FR" sz="1800" b="1" i="0" u="none" strike="noStrike" kern="0" cap="none" spc="0" normalizeH="0" baseline="0" noProof="0" dirty="0" smtClean="0">
              <a:ln>
                <a:noFill/>
              </a:ln>
              <a:solidFill>
                <a:schemeClr val="accent2">
                  <a:lumMod val="60000"/>
                  <a:lumOff val="4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Monotype Sorts" pitchFamily="2" charset="2"/>
              <a:buNone/>
              <a:tabLst/>
              <a:defRPr/>
            </a:pPr>
            <a:endParaRPr kumimoji="1" lang="fr-FR" sz="1800" b="1" i="0" u="none" strike="noStrike" kern="0" cap="none" spc="0" normalizeH="0" baseline="0" noProof="0" dirty="0" smtClean="0">
              <a:ln>
                <a:noFill/>
              </a:ln>
              <a:solidFill>
                <a:schemeClr val="accent2">
                  <a:lumMod val="60000"/>
                  <a:lumOff val="4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 smtClean="0">
                <a:solidFill>
                  <a:schemeClr val="tx1">
                    <a:lumMod val="90000"/>
                    <a:lumOff val="10000"/>
                  </a:schemeClr>
                </a:solidFill>
              </a:rPr>
              <a:t>IV- Analyse des </a:t>
            </a:r>
            <a:r>
              <a:rPr lang="fr-FR" b="1" dirty="0" smtClean="0">
                <a:solidFill>
                  <a:schemeClr val="tx1">
                    <a:lumMod val="90000"/>
                    <a:lumOff val="10000"/>
                  </a:schemeClr>
                </a:solidFill>
              </a:rPr>
              <a:t>Résultats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E9D44B9-2241-4419-8EA8-63C95B412703}" type="slidenum">
              <a:rPr lang="fr-FR" smtClean="0"/>
              <a:pPr>
                <a:defRPr/>
              </a:pPr>
              <a:t>22</a:t>
            </a:fld>
            <a:endParaRPr lang="fr-FR"/>
          </a:p>
        </p:txBody>
      </p:sp>
      <p:pic>
        <p:nvPicPr>
          <p:cNvPr id="3074" name="Picture 2" descr="C:\Users\abir\Desktop\han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85852" y="1785927"/>
            <a:ext cx="2286016" cy="2696866"/>
          </a:xfrm>
          <a:prstGeom prst="rect">
            <a:avLst/>
          </a:prstGeom>
          <a:noFill/>
        </p:spPr>
      </p:pic>
      <p:pic>
        <p:nvPicPr>
          <p:cNvPr id="3075" name="Picture 3" descr="C:\Users\abir\Desktop\redMask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71707" y="2000240"/>
            <a:ext cx="2828921" cy="3030987"/>
          </a:xfrm>
          <a:prstGeom prst="rect">
            <a:avLst/>
          </a:prstGeom>
          <a:noFill/>
        </p:spPr>
      </p:pic>
      <p:pic>
        <p:nvPicPr>
          <p:cNvPr id="3076" name="Picture 4" descr="C:\Users\abir\Desktop\peau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758088" y="2428868"/>
            <a:ext cx="3099796" cy="3143272"/>
          </a:xfrm>
          <a:prstGeom prst="rect">
            <a:avLst/>
          </a:prstGeom>
          <a:noFill/>
        </p:spPr>
      </p:pic>
      <p:pic>
        <p:nvPicPr>
          <p:cNvPr id="3079" name="Picture 7" descr="C:\Users\abir\Desktop\peau1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95600" y="2857496"/>
            <a:ext cx="2905226" cy="2962272"/>
          </a:xfrm>
          <a:prstGeom prst="rect">
            <a:avLst/>
          </a:prstGeom>
          <a:noFill/>
        </p:spPr>
      </p:pic>
      <p:pic>
        <p:nvPicPr>
          <p:cNvPr id="3077" name="Picture 5" descr="C:\Users\abir\Desktop\rondeur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357686" y="3214686"/>
            <a:ext cx="2928958" cy="2974019"/>
          </a:xfrm>
          <a:prstGeom prst="rect">
            <a:avLst/>
          </a:prstGeom>
          <a:noFill/>
        </p:spPr>
      </p:pic>
      <p:pic>
        <p:nvPicPr>
          <p:cNvPr id="3078" name="Picture 6" descr="C:\Users\abir\Desktop\rondeu1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167341" y="3571876"/>
            <a:ext cx="3047997" cy="312473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 smtClean="0">
                <a:solidFill>
                  <a:schemeClr val="tx1">
                    <a:lumMod val="90000"/>
                    <a:lumOff val="10000"/>
                  </a:schemeClr>
                </a:solidFill>
              </a:rPr>
              <a:t>IV- Analyse des </a:t>
            </a:r>
            <a:r>
              <a:rPr lang="fr-FR" b="1" dirty="0" smtClean="0">
                <a:solidFill>
                  <a:schemeClr val="tx1">
                    <a:lumMod val="90000"/>
                    <a:lumOff val="10000"/>
                  </a:schemeClr>
                </a:solidFill>
              </a:rPr>
              <a:t>Résultats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E9D44B9-2241-4419-8EA8-63C95B412703}" type="slidenum">
              <a:rPr lang="fr-FR" smtClean="0"/>
              <a:pPr>
                <a:defRPr/>
              </a:pPr>
              <a:t>23</a:t>
            </a:fld>
            <a:endParaRPr lang="fr-FR"/>
          </a:p>
        </p:txBody>
      </p:sp>
      <p:pic>
        <p:nvPicPr>
          <p:cNvPr id="4098" name="Picture 2" descr="C:\Users\abir\Desktop\detecFMas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100" y="1785926"/>
            <a:ext cx="3328018" cy="3514724"/>
          </a:xfrm>
          <a:prstGeom prst="rect">
            <a:avLst/>
          </a:prstGeom>
          <a:noFill/>
        </p:spPr>
      </p:pic>
      <p:pic>
        <p:nvPicPr>
          <p:cNvPr id="5" name="Picture 8" descr="C:\Users\abir\Desktop\imgf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28728" y="2285992"/>
            <a:ext cx="3193080" cy="3300411"/>
          </a:xfrm>
          <a:prstGeom prst="rect">
            <a:avLst/>
          </a:prstGeom>
          <a:noFill/>
        </p:spPr>
      </p:pic>
      <p:pic>
        <p:nvPicPr>
          <p:cNvPr id="4099" name="Picture 3" descr="C:\Users\abir\Desktop\maskCorre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454940" y="1805000"/>
            <a:ext cx="3474778" cy="3338512"/>
          </a:xfrm>
          <a:prstGeom prst="rect">
            <a:avLst/>
          </a:prstGeom>
          <a:noFill/>
        </p:spPr>
      </p:pic>
      <p:pic>
        <p:nvPicPr>
          <p:cNvPr id="4100" name="Picture 4" descr="C:\Users\abir\Desktop\imgCorri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999580" y="2428868"/>
            <a:ext cx="3501510" cy="355365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 smtClean="0"/>
              <a:t>Conclusion</a:t>
            </a:r>
          </a:p>
        </p:txBody>
      </p:sp>
      <p:sp>
        <p:nvSpPr>
          <p:cNvPr id="4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Ø"/>
              <a:defRPr/>
            </a:pPr>
            <a:endParaRPr lang="fr-FR" sz="1800" b="1" dirty="0" smtClean="0">
              <a:solidFill>
                <a:schemeClr val="accent2">
                  <a:lumMod val="60000"/>
                  <a:lumOff val="40000"/>
                </a:schemeClr>
              </a:solidFill>
            </a:endParaRPr>
          </a:p>
          <a:p>
            <a:pPr>
              <a:buFont typeface="Wingdings" pitchFamily="2" charset="2"/>
              <a:buChar char="Ø"/>
              <a:defRPr/>
            </a:pPr>
            <a:endParaRPr lang="fr-FR" sz="1800" b="1" dirty="0" smtClean="0">
              <a:solidFill>
                <a:schemeClr val="accent2">
                  <a:lumMod val="60000"/>
                  <a:lumOff val="40000"/>
                </a:schemeClr>
              </a:solidFill>
            </a:endParaRPr>
          </a:p>
          <a:p>
            <a:pPr>
              <a:buNone/>
              <a:defRPr/>
            </a:pPr>
            <a:endParaRPr lang="fr-FR" sz="1800" b="1" dirty="0" smtClean="0">
              <a:solidFill>
                <a:schemeClr val="accent2">
                  <a:lumMod val="60000"/>
                  <a:lumOff val="40000"/>
                </a:schemeClr>
              </a:solidFill>
            </a:endParaRPr>
          </a:p>
          <a:p>
            <a:pPr>
              <a:buFont typeface="Wingdings" pitchFamily="2" charset="2"/>
              <a:buChar char="Ø"/>
              <a:defRPr/>
            </a:pPr>
            <a:endParaRPr lang="fr-FR" sz="1800" b="1" dirty="0" smtClean="0">
              <a:solidFill>
                <a:schemeClr val="accent2">
                  <a:lumMod val="60000"/>
                  <a:lumOff val="40000"/>
                </a:schemeClr>
              </a:solidFill>
            </a:endParaRPr>
          </a:p>
          <a:p>
            <a:pPr>
              <a:buFont typeface="Wingdings" pitchFamily="2" charset="2"/>
              <a:buChar char="Ø"/>
              <a:defRPr/>
            </a:pPr>
            <a:r>
              <a:rPr lang="fr-FR" sz="1800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Détection automatique en se basant sur plusieurs critères ( seuillage, détection de la peau, détection du blanc de l’œil…)</a:t>
            </a:r>
          </a:p>
          <a:p>
            <a:pPr>
              <a:buNone/>
              <a:defRPr/>
            </a:pPr>
            <a:r>
              <a:rPr lang="fr-FR" sz="1800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  </a:t>
            </a:r>
          </a:p>
          <a:p>
            <a:pPr>
              <a:buFont typeface="Wingdings" pitchFamily="2" charset="2"/>
              <a:buChar char="Ø"/>
              <a:defRPr/>
            </a:pPr>
            <a:r>
              <a:rPr lang="fr-FR" sz="1800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Correction avec une couleur proche de la réelle</a:t>
            </a:r>
          </a:p>
          <a:p>
            <a:pPr>
              <a:buNone/>
              <a:defRPr/>
            </a:pPr>
            <a:endParaRPr lang="fr-FR" sz="1800" b="1" dirty="0" smtClean="0">
              <a:solidFill>
                <a:schemeClr val="accent2">
                  <a:lumMod val="60000"/>
                  <a:lumOff val="40000"/>
                </a:schemeClr>
              </a:solidFill>
            </a:endParaRPr>
          </a:p>
          <a:p>
            <a:pPr>
              <a:buFont typeface="Wingdings" pitchFamily="2" charset="2"/>
              <a:buChar char="Ø"/>
              <a:defRPr/>
            </a:pPr>
            <a:r>
              <a:rPr lang="fr-FR" sz="1800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Découverte d’une nouvelle bibliothèque de traitement d’images (</a:t>
            </a:r>
            <a:r>
              <a:rPr lang="fr-FR" sz="1800" b="1" dirty="0" err="1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OpenCV</a:t>
            </a:r>
            <a:r>
              <a:rPr lang="fr-FR" sz="1800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)</a:t>
            </a:r>
          </a:p>
          <a:p>
            <a:pPr>
              <a:buNone/>
              <a:defRPr/>
            </a:pPr>
            <a:endParaRPr lang="fr-FR" sz="1800" b="1" dirty="0" smtClean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5" name="Image 4" descr="F:\captureEcran\bebeCorrige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43702" y="1071546"/>
            <a:ext cx="1843617" cy="22029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Image 5" descr="F:\captureEcran\image1Corrige.PN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29190" y="428604"/>
            <a:ext cx="2214578" cy="17145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E9D44B9-2241-4419-8EA8-63C95B412703}" type="slidenum">
              <a:rPr lang="fr-FR" smtClean="0"/>
              <a:pPr>
                <a:defRPr/>
              </a:pPr>
              <a:t>24</a:t>
            </a:fld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Bibliographie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fr-FR" sz="1800" b="1" dirty="0" smtClean="0"/>
              <a:t>Articles:</a:t>
            </a:r>
          </a:p>
          <a:p>
            <a:r>
              <a:rPr lang="en-US" sz="1800" dirty="0" smtClean="0"/>
              <a:t> Automates red-eye detection and correction in digital photographs: </a:t>
            </a:r>
          </a:p>
          <a:p>
            <a:pPr>
              <a:buNone/>
            </a:pPr>
            <a:r>
              <a:rPr lang="fr-FR" sz="1800" dirty="0" smtClean="0"/>
              <a:t>Lei Zhang, </a:t>
            </a:r>
            <a:r>
              <a:rPr lang="fr-FR" sz="1800" dirty="0" err="1" smtClean="0"/>
              <a:t>Yanfeng</a:t>
            </a:r>
            <a:r>
              <a:rPr lang="fr-FR" sz="1800" dirty="0" smtClean="0"/>
              <a:t> Sun, </a:t>
            </a:r>
            <a:r>
              <a:rPr lang="fr-FR" sz="1800" dirty="0" err="1" smtClean="0"/>
              <a:t>Mingjing</a:t>
            </a:r>
            <a:r>
              <a:rPr lang="fr-FR" sz="1800" dirty="0" smtClean="0"/>
              <a:t> Li, </a:t>
            </a:r>
            <a:r>
              <a:rPr lang="fr-FR" sz="1800" dirty="0" err="1" smtClean="0"/>
              <a:t>Hongjiang</a:t>
            </a:r>
            <a:r>
              <a:rPr lang="fr-FR" sz="1800" dirty="0" smtClean="0"/>
              <a:t> Zhang </a:t>
            </a:r>
          </a:p>
          <a:p>
            <a:endParaRPr lang="fr-FR" sz="1800" dirty="0" smtClean="0"/>
          </a:p>
          <a:p>
            <a:endParaRPr lang="fr-FR" sz="1800" dirty="0" smtClean="0"/>
          </a:p>
          <a:p>
            <a:r>
              <a:rPr lang="en-US" sz="1800" dirty="0" smtClean="0"/>
              <a:t> Automatic Red-Eye Removal based on Sclera and Skin Tone Detection: </a:t>
            </a:r>
          </a:p>
          <a:p>
            <a:pPr>
              <a:buNone/>
            </a:pPr>
            <a:r>
              <a:rPr lang="sv-SE" sz="1800" dirty="0" smtClean="0"/>
              <a:t>Flavien Volken, Johann Terrier, Patrick Vandewalle </a:t>
            </a:r>
          </a:p>
          <a:p>
            <a:pPr>
              <a:buNone/>
            </a:pPr>
            <a:endParaRPr lang="sv-SE" sz="1800" dirty="0" smtClean="0"/>
          </a:p>
          <a:p>
            <a:pPr>
              <a:buNone/>
            </a:pPr>
            <a:r>
              <a:rPr lang="sv-SE" sz="1800" b="1" dirty="0" smtClean="0"/>
              <a:t>Sites:</a:t>
            </a:r>
          </a:p>
          <a:p>
            <a:pPr>
              <a:buFont typeface="Wingdings" pitchFamily="2" charset="2"/>
              <a:buChar char="§"/>
            </a:pPr>
            <a:r>
              <a:rPr lang="sv-SE" sz="1800" dirty="0" smtClean="0"/>
              <a:t>http://www.cs.iit.edu/~agam/cs512/lect-notes/opencv-intro/opencv-intro.html</a:t>
            </a:r>
          </a:p>
          <a:p>
            <a:pPr>
              <a:buFont typeface="Wingdings" pitchFamily="2" charset="2"/>
              <a:buChar char="§"/>
            </a:pPr>
            <a:r>
              <a:rPr lang="fr-FR" sz="1800" dirty="0" smtClean="0"/>
              <a:t>www.wikipidia.org </a:t>
            </a:r>
          </a:p>
          <a:p>
            <a:pPr>
              <a:buFont typeface="Wingdings" pitchFamily="2" charset="2"/>
              <a:buChar char="§"/>
            </a:pPr>
            <a:r>
              <a:rPr lang="fr-FR" sz="1800" dirty="0" smtClean="0"/>
              <a:t> www.developpez.com </a:t>
            </a:r>
          </a:p>
          <a:p>
            <a:pPr>
              <a:buNone/>
            </a:pPr>
            <a:endParaRPr lang="sv-SE" sz="1800" dirty="0" smtClean="0"/>
          </a:p>
          <a:p>
            <a:pPr>
              <a:buNone/>
            </a:pPr>
            <a:endParaRPr lang="fr-FR" sz="1800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E9D44B9-2241-4419-8EA8-63C95B412703}" type="slidenum">
              <a:rPr lang="fr-FR" smtClean="0"/>
              <a:pPr>
                <a:defRPr/>
              </a:pPr>
              <a:t>25</a:t>
            </a:fld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FR" b="1" dirty="0" smtClean="0"/>
              <a:t>Merci pour votre attention !</a:t>
            </a:r>
            <a:endParaRPr lang="fr-FR" b="1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E9D44B9-2241-4419-8EA8-63C95B412703}" type="slidenum">
              <a:rPr lang="fr-FR" smtClean="0"/>
              <a:pPr>
                <a:defRPr/>
              </a:pPr>
              <a:t>26</a:t>
            </a:fld>
            <a:endParaRPr lang="fr-FR"/>
          </a:p>
        </p:txBody>
      </p:sp>
      <p:pic>
        <p:nvPicPr>
          <p:cNvPr id="10" name="Image 9" descr="F:\captureEcran\image3Corrige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3429000"/>
            <a:ext cx="2786082" cy="27146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Image 6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43174" y="1714488"/>
            <a:ext cx="2643206" cy="27860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ctrTitle"/>
          </p:nvPr>
        </p:nvSpPr>
        <p:spPr>
          <a:xfrm>
            <a:off x="1000125" y="1643063"/>
            <a:ext cx="7772400" cy="1143000"/>
          </a:xfrm>
        </p:spPr>
        <p:txBody>
          <a:bodyPr/>
          <a:lstStyle/>
          <a:p>
            <a:r>
              <a:rPr lang="fr-FR" b="1" smtClean="0"/>
              <a:t>I- Phénomène des yeux rouges</a:t>
            </a:r>
          </a:p>
        </p:txBody>
      </p:sp>
      <p:pic>
        <p:nvPicPr>
          <p:cNvPr id="4" name="Espace réservé du contenu 3"/>
          <p:cNvPicPr>
            <a:picLocks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86116" y="3143260"/>
            <a:ext cx="2357447" cy="20002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9BF07E2-4D05-4310-B5D0-33B3D4370511}" type="slidenum">
              <a:rPr lang="fr-FR" smtClean="0"/>
              <a:pPr>
                <a:defRPr/>
              </a:pPr>
              <a:t>3</a:t>
            </a:fld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 smtClean="0"/>
              <a:t>I- Phénomène des yeux </a:t>
            </a:r>
            <a:r>
              <a:rPr lang="fr-FR" b="1" dirty="0" smtClean="0"/>
              <a:t>rouges</a:t>
            </a:r>
            <a:endParaRPr lang="fr-FR" b="1" dirty="0" smtClean="0"/>
          </a:p>
        </p:txBody>
      </p:sp>
      <p:sp>
        <p:nvSpPr>
          <p:cNvPr id="6147" name="Espace réservé du contenu 2"/>
          <p:cNvSpPr>
            <a:spLocks noGrp="1"/>
          </p:cNvSpPr>
          <p:nvPr>
            <p:ph idx="1"/>
          </p:nvPr>
        </p:nvSpPr>
        <p:spPr>
          <a:xfrm>
            <a:off x="928688" y="1714500"/>
            <a:ext cx="7772400" cy="4114800"/>
          </a:xfrm>
        </p:spPr>
        <p:txBody>
          <a:bodyPr/>
          <a:lstStyle/>
          <a:p>
            <a:pPr>
              <a:buFont typeface="Monotype Sorts" pitchFamily="2" charset="2"/>
              <a:buNone/>
            </a:pPr>
            <a:r>
              <a:rPr lang="fr-FR" sz="1800" b="1" smtClean="0">
                <a:solidFill>
                  <a:srgbClr val="E18585"/>
                </a:solidFill>
              </a:rPr>
              <a:t>1- Pourquoi les yeux deviennent-ils rouges?</a:t>
            </a:r>
          </a:p>
          <a:p>
            <a:pPr>
              <a:buFont typeface="Monotype Sorts" pitchFamily="2" charset="2"/>
              <a:buNone/>
            </a:pPr>
            <a:endParaRPr lang="fr-FR" sz="1800" b="1" smtClean="0">
              <a:solidFill>
                <a:srgbClr val="E18585"/>
              </a:solidFill>
            </a:endParaRPr>
          </a:p>
          <a:p>
            <a:pPr>
              <a:buClr>
                <a:schemeClr val="tx2"/>
              </a:buClr>
              <a:buFont typeface="Wingdings" pitchFamily="2" charset="2"/>
              <a:buChar char="Ø"/>
            </a:pPr>
            <a:r>
              <a:rPr lang="fr-FR" sz="1800" b="1" u="sng" smtClean="0">
                <a:solidFill>
                  <a:schemeClr val="tx2"/>
                </a:solidFill>
              </a:rPr>
              <a:t>L’œil humain:</a:t>
            </a:r>
          </a:p>
          <a:p>
            <a:pPr>
              <a:buClr>
                <a:schemeClr val="tx2"/>
              </a:buClr>
              <a:buFont typeface="Monotype Sorts" pitchFamily="2" charset="2"/>
              <a:buNone/>
            </a:pPr>
            <a:endParaRPr lang="fr-FR" sz="1800" b="1" u="sng" smtClean="0">
              <a:solidFill>
                <a:schemeClr val="tx2"/>
              </a:solidFill>
            </a:endParaRPr>
          </a:p>
          <a:p>
            <a:pPr>
              <a:buClrTx/>
              <a:buFont typeface="Wingdings" pitchFamily="2" charset="2"/>
              <a:buChar char="v"/>
            </a:pPr>
            <a:r>
              <a:rPr lang="fr-FR" sz="1800" b="1" smtClean="0"/>
              <a:t>L’iris: </a:t>
            </a:r>
            <a:r>
              <a:rPr lang="fr-FR" sz="1800" smtClean="0"/>
              <a:t>la partie colorée qui nous donne</a:t>
            </a:r>
          </a:p>
          <a:p>
            <a:pPr>
              <a:buClr>
                <a:schemeClr val="tx2"/>
              </a:buClr>
              <a:buFont typeface="Monotype Sorts" pitchFamily="2" charset="2"/>
              <a:buNone/>
            </a:pPr>
            <a:r>
              <a:rPr lang="fr-FR" sz="1800" smtClean="0"/>
              <a:t> des yeux bleus, verts…</a:t>
            </a:r>
          </a:p>
          <a:p>
            <a:pPr>
              <a:buClr>
                <a:schemeClr val="tx2"/>
              </a:buClr>
              <a:buFont typeface="Monotype Sorts" pitchFamily="2" charset="2"/>
              <a:buNone/>
            </a:pPr>
            <a:endParaRPr lang="fr-FR" sz="1800" smtClean="0"/>
          </a:p>
          <a:p>
            <a:pPr>
              <a:buClrTx/>
              <a:buFont typeface="Wingdings" pitchFamily="2" charset="2"/>
              <a:buChar char="v"/>
            </a:pPr>
            <a:r>
              <a:rPr lang="fr-FR" sz="1800" b="1" smtClean="0"/>
              <a:t>La mélanine : </a:t>
            </a:r>
            <a:r>
              <a:rPr lang="fr-FR" sz="1800" smtClean="0"/>
              <a:t>un colorant brun-noir dans </a:t>
            </a:r>
          </a:p>
          <a:p>
            <a:pPr>
              <a:buClr>
                <a:schemeClr val="tx2"/>
              </a:buClr>
              <a:buFont typeface="Monotype Sorts" pitchFamily="2" charset="2"/>
              <a:buNone/>
            </a:pPr>
            <a:r>
              <a:rPr lang="fr-FR" sz="1800" smtClean="0"/>
              <a:t>la partie antérieure de l'iris de l'œil, donnant</a:t>
            </a:r>
          </a:p>
          <a:p>
            <a:pPr>
              <a:buClr>
                <a:schemeClr val="tx2"/>
              </a:buClr>
              <a:buFont typeface="Monotype Sorts" pitchFamily="2" charset="2"/>
              <a:buNone/>
            </a:pPr>
            <a:r>
              <a:rPr lang="fr-FR" sz="1800" smtClean="0"/>
              <a:t>la coloration des yeux. </a:t>
            </a:r>
          </a:p>
          <a:p>
            <a:pPr>
              <a:buClr>
                <a:schemeClr val="tx2"/>
              </a:buClr>
              <a:buFont typeface="Monotype Sorts" pitchFamily="2" charset="2"/>
              <a:buNone/>
            </a:pPr>
            <a:endParaRPr lang="fr-FR" sz="1800" smtClean="0"/>
          </a:p>
          <a:p>
            <a:pPr>
              <a:buClrTx/>
              <a:buFont typeface="Wingdings" pitchFamily="2" charset="2"/>
              <a:buChar char="v"/>
            </a:pPr>
            <a:r>
              <a:rPr lang="fr-FR" sz="1800" b="1" smtClean="0"/>
              <a:t> La macula </a:t>
            </a:r>
            <a:r>
              <a:rPr lang="fr-FR" sz="1800" smtClean="0"/>
              <a:t>: le point sur la rétine où se forme l'image de ce que l'on voit. </a:t>
            </a:r>
          </a:p>
          <a:p>
            <a:pPr>
              <a:buClr>
                <a:schemeClr val="tx2"/>
              </a:buClr>
              <a:buFont typeface="Monotype Sorts" pitchFamily="2" charset="2"/>
              <a:buNone/>
            </a:pPr>
            <a:endParaRPr lang="fr-FR" sz="1800" smtClean="0"/>
          </a:p>
          <a:p>
            <a:pPr>
              <a:buClr>
                <a:schemeClr val="tx2"/>
              </a:buClr>
              <a:buFont typeface="Monotype Sorts" pitchFamily="2" charset="2"/>
              <a:buNone/>
            </a:pPr>
            <a:endParaRPr lang="fr-FR" sz="1800" smtClean="0"/>
          </a:p>
        </p:txBody>
      </p:sp>
      <p:pic>
        <p:nvPicPr>
          <p:cNvPr id="4" name="Image 3" descr="C:\Users\AZAIZ Hana\Documents\ESIEE\I5\traitement_image\oeil_humain_amdcanada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86438" y="2214563"/>
            <a:ext cx="2786062" cy="2571750"/>
          </a:xfrm>
          <a:prstGeom prst="rect">
            <a:avLst/>
          </a:prstGeom>
          <a:ln w="3175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E9D44B9-2241-4419-8EA8-63C95B412703}" type="slidenum">
              <a:rPr lang="fr-FR" smtClean="0"/>
              <a:pPr>
                <a:defRPr/>
              </a:pPr>
              <a:t>4</a:t>
            </a:fld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 smtClean="0"/>
              <a:t>I- Phénomène des yeux </a:t>
            </a:r>
            <a:r>
              <a:rPr lang="fr-FR" b="1" dirty="0" smtClean="0"/>
              <a:t>rouges</a:t>
            </a:r>
            <a:endParaRPr lang="fr-FR" dirty="0" smtClean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Clr>
                <a:srgbClr val="CE9964"/>
              </a:buClr>
              <a:buFont typeface="Monotype Sorts" pitchFamily="2" charset="2"/>
              <a:buNone/>
            </a:pPr>
            <a:r>
              <a:rPr lang="fr-FR" sz="1800" b="1" dirty="0" smtClean="0">
                <a:solidFill>
                  <a:srgbClr val="E18585"/>
                </a:solidFill>
              </a:rPr>
              <a:t>1- Pourquoi les yeux deviennent-ils rouges?</a:t>
            </a:r>
          </a:p>
          <a:p>
            <a:pPr>
              <a:buFont typeface="Monotype Sorts" pitchFamily="2" charset="2"/>
              <a:buNone/>
            </a:pPr>
            <a:endParaRPr lang="fr-FR" sz="1800" dirty="0" smtClean="0"/>
          </a:p>
          <a:p>
            <a:pPr>
              <a:buFont typeface="Wingdings" pitchFamily="2" charset="2"/>
              <a:buChar char="Ø"/>
            </a:pPr>
            <a:r>
              <a:rPr lang="fr-FR" sz="1800" b="1" dirty="0" smtClean="0">
                <a:solidFill>
                  <a:schemeClr val="tx2"/>
                </a:solidFill>
              </a:rPr>
              <a:t>Pupille non prête face au flash:</a:t>
            </a:r>
          </a:p>
          <a:p>
            <a:pPr>
              <a:buFont typeface="Monotype Sorts" pitchFamily="2" charset="2"/>
              <a:buNone/>
            </a:pPr>
            <a:endParaRPr lang="fr-FR" sz="1800" b="1" dirty="0" smtClean="0">
              <a:solidFill>
                <a:schemeClr val="tx2"/>
              </a:solidFill>
            </a:endParaRPr>
          </a:p>
          <a:p>
            <a:pPr>
              <a:buFont typeface="Monotype Sorts" pitchFamily="2" charset="2"/>
              <a:buNone/>
            </a:pPr>
            <a:r>
              <a:rPr lang="fr-FR" sz="1800" dirty="0" smtClean="0"/>
              <a:t>Dans les conditions d’obscurité:</a:t>
            </a:r>
          </a:p>
          <a:p>
            <a:pPr>
              <a:buFont typeface="Arial" charset="0"/>
              <a:buChar char="•"/>
            </a:pPr>
            <a:r>
              <a:rPr lang="fr-FR" sz="1800" dirty="0" smtClean="0"/>
              <a:t>Dilatation de la pupille </a:t>
            </a:r>
          </a:p>
          <a:p>
            <a:pPr>
              <a:buFont typeface="Arial" charset="0"/>
              <a:buChar char="•"/>
            </a:pPr>
            <a:r>
              <a:rPr lang="fr-FR" sz="1800" dirty="0" smtClean="0"/>
              <a:t>Utilisation du flash</a:t>
            </a:r>
          </a:p>
          <a:p>
            <a:pPr>
              <a:buFont typeface="Arial" charset="0"/>
              <a:buChar char="•"/>
            </a:pPr>
            <a:r>
              <a:rPr lang="fr-FR" sz="1800" dirty="0" smtClean="0"/>
              <a:t>Pénétration importante de la lumière</a:t>
            </a:r>
          </a:p>
          <a:p>
            <a:pPr>
              <a:buFont typeface="Arial" charset="0"/>
              <a:buChar char="•"/>
            </a:pPr>
            <a:r>
              <a:rPr lang="fr-FR" sz="1800" dirty="0" smtClean="0"/>
              <a:t>Eclairage direct du fond de la rétine</a:t>
            </a:r>
          </a:p>
          <a:p>
            <a:pPr>
              <a:buFont typeface="Arial" charset="0"/>
              <a:buChar char="•"/>
            </a:pPr>
            <a:r>
              <a:rPr lang="fr-FR" sz="1800" dirty="0" smtClean="0"/>
              <a:t>Réflexion de la lumière par le macula </a:t>
            </a:r>
          </a:p>
          <a:p>
            <a:pPr>
              <a:buFont typeface="Monotype Sorts" pitchFamily="2" charset="2"/>
              <a:buNone/>
            </a:pPr>
            <a:r>
              <a:rPr lang="fr-FR" sz="1800" dirty="0" smtClean="0"/>
              <a:t>et les vaisseaux sanguins</a:t>
            </a:r>
          </a:p>
          <a:p>
            <a:pPr>
              <a:buFont typeface="Arial" charset="0"/>
              <a:buChar char="•"/>
            </a:pPr>
            <a:endParaRPr lang="fr-FR" sz="1800" dirty="0" smtClean="0"/>
          </a:p>
        </p:txBody>
      </p:sp>
      <p:pic>
        <p:nvPicPr>
          <p:cNvPr id="4" name="Image 3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57813" y="2428875"/>
            <a:ext cx="2938462" cy="2413000"/>
          </a:xfrm>
          <a:prstGeom prst="rect">
            <a:avLst/>
          </a:prstGeom>
          <a:ln w="3175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ZoneTexte 4"/>
          <p:cNvSpPr txBox="1"/>
          <p:nvPr/>
        </p:nvSpPr>
        <p:spPr>
          <a:xfrm>
            <a:off x="1714480" y="5572140"/>
            <a:ext cx="6286544" cy="830997"/>
          </a:xfrm>
          <a:prstGeom prst="rect">
            <a:avLst/>
          </a:prstGeom>
          <a:solidFill>
            <a:schemeClr val="accent1">
              <a:lumMod val="50000"/>
            </a:schemeClr>
          </a:solidFill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fr-FR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La tâche rouge correspond en fait à l'image du fond de l'œil. 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E9D44B9-2241-4419-8EA8-63C95B412703}" type="slidenum">
              <a:rPr lang="fr-FR" smtClean="0"/>
              <a:pPr>
                <a:defRPr/>
              </a:pPr>
              <a:t>5</a:t>
            </a:fld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 smtClean="0"/>
              <a:t>I- Phénomène des yeux </a:t>
            </a:r>
            <a:r>
              <a:rPr lang="fr-FR" b="1" dirty="0" smtClean="0"/>
              <a:t>rouges</a:t>
            </a:r>
            <a:endParaRPr lang="fr-FR" dirty="0" smtClean="0"/>
          </a:p>
        </p:txBody>
      </p:sp>
      <p:sp>
        <p:nvSpPr>
          <p:cNvPr id="8195" name="Espace réservé du contenu 2"/>
          <p:cNvSpPr>
            <a:spLocks noGrp="1"/>
          </p:cNvSpPr>
          <p:nvPr>
            <p:ph idx="1"/>
          </p:nvPr>
        </p:nvSpPr>
        <p:spPr>
          <a:xfrm>
            <a:off x="928688" y="1785938"/>
            <a:ext cx="7772400" cy="4114800"/>
          </a:xfrm>
        </p:spPr>
        <p:txBody>
          <a:bodyPr/>
          <a:lstStyle/>
          <a:p>
            <a:pPr>
              <a:buClr>
                <a:srgbClr val="CE9964"/>
              </a:buClr>
              <a:buFont typeface="Monotype Sorts" pitchFamily="2" charset="2"/>
              <a:buNone/>
            </a:pPr>
            <a:r>
              <a:rPr lang="fr-FR" sz="1800" b="1" dirty="0" smtClean="0">
                <a:solidFill>
                  <a:srgbClr val="E18585"/>
                </a:solidFill>
              </a:rPr>
              <a:t>1- Pourquoi les yeux deviennent-ils rouges?</a:t>
            </a:r>
          </a:p>
          <a:p>
            <a:pPr>
              <a:buFont typeface="Monotype Sorts" pitchFamily="2" charset="2"/>
              <a:buNone/>
            </a:pPr>
            <a:endParaRPr lang="fr-FR" sz="1800" dirty="0" smtClean="0"/>
          </a:p>
          <a:p>
            <a:pPr>
              <a:buFont typeface="Wingdings" pitchFamily="2" charset="2"/>
              <a:buChar char="Ø"/>
            </a:pPr>
            <a:r>
              <a:rPr lang="fr-FR" sz="1800" b="1" dirty="0" smtClean="0">
                <a:solidFill>
                  <a:schemeClr val="tx2"/>
                </a:solidFill>
              </a:rPr>
              <a:t>Manque de « mélanine» :</a:t>
            </a:r>
          </a:p>
          <a:p>
            <a:pPr>
              <a:buFont typeface="Monotype Sorts" pitchFamily="2" charset="2"/>
              <a:buNone/>
            </a:pPr>
            <a:endParaRPr lang="fr-FR" sz="1800" b="1" dirty="0" smtClean="0">
              <a:solidFill>
                <a:schemeClr val="tx2"/>
              </a:solidFill>
            </a:endParaRPr>
          </a:p>
          <a:p>
            <a:pPr>
              <a:buFont typeface="Arial" charset="0"/>
              <a:buChar char="•"/>
            </a:pPr>
            <a:r>
              <a:rPr lang="fr-FR" sz="1800" dirty="0" smtClean="0"/>
              <a:t>Les yeux bleus empêchent presque totalement la </a:t>
            </a:r>
          </a:p>
          <a:p>
            <a:pPr>
              <a:buFont typeface="Monotype Sorts" pitchFamily="2" charset="2"/>
              <a:buNone/>
            </a:pPr>
            <a:r>
              <a:rPr lang="fr-FR" sz="1800" dirty="0" smtClean="0"/>
              <a:t>formation de mélanine à l'avant de l'iris.</a:t>
            </a:r>
          </a:p>
          <a:p>
            <a:pPr>
              <a:buFont typeface="Monotype Sorts" pitchFamily="2" charset="2"/>
              <a:buNone/>
            </a:pPr>
            <a:endParaRPr lang="fr-FR" sz="1800" dirty="0" smtClean="0"/>
          </a:p>
          <a:p>
            <a:pPr>
              <a:buFont typeface="Arial" charset="0"/>
              <a:buChar char="•"/>
            </a:pPr>
            <a:r>
              <a:rPr lang="fr-FR" sz="1800" dirty="0" smtClean="0"/>
              <a:t>Les nouveau-nés ne possèdent pas de</a:t>
            </a:r>
          </a:p>
          <a:p>
            <a:pPr>
              <a:buFont typeface="Monotype Sorts" pitchFamily="2" charset="2"/>
              <a:buNone/>
            </a:pPr>
            <a:r>
              <a:rPr lang="fr-FR" sz="1800" dirty="0" smtClean="0"/>
              <a:t>mélanine dans la partie antérieure de l'iris </a:t>
            </a:r>
          </a:p>
          <a:p>
            <a:pPr>
              <a:buFont typeface="Monotype Sorts" pitchFamily="2" charset="2"/>
              <a:buNone/>
            </a:pPr>
            <a:r>
              <a:rPr lang="fr-FR" sz="1800" dirty="0" smtClean="0"/>
              <a:t>même s'ils sont porteurs du gène des yeux bruns.</a:t>
            </a:r>
          </a:p>
          <a:p>
            <a:pPr>
              <a:buFont typeface="Monotype Sorts" pitchFamily="2" charset="2"/>
              <a:buNone/>
            </a:pPr>
            <a:endParaRPr lang="fr-FR" sz="1800" b="1" dirty="0" smtClean="0">
              <a:solidFill>
                <a:schemeClr val="tx2"/>
              </a:solidFill>
            </a:endParaRPr>
          </a:p>
          <a:p>
            <a:pPr>
              <a:buFont typeface="Monotype Sorts" pitchFamily="2" charset="2"/>
              <a:buNone/>
            </a:pPr>
            <a:endParaRPr lang="fr-FR" sz="1800" b="1" dirty="0" smtClean="0">
              <a:solidFill>
                <a:schemeClr val="tx2"/>
              </a:solidFill>
            </a:endParaRPr>
          </a:p>
          <a:p>
            <a:pPr>
              <a:buFont typeface="Monotype Sorts" pitchFamily="2" charset="2"/>
              <a:buNone/>
            </a:pPr>
            <a:endParaRPr lang="fr-FR" sz="1800" b="1" dirty="0" smtClean="0">
              <a:solidFill>
                <a:schemeClr val="tx2"/>
              </a:solidFill>
            </a:endParaRPr>
          </a:p>
          <a:p>
            <a:pPr>
              <a:buClr>
                <a:srgbClr val="CE9964"/>
              </a:buClr>
              <a:buFont typeface="Monotype Sorts" pitchFamily="2" charset="2"/>
              <a:buNone/>
            </a:pPr>
            <a:endParaRPr lang="fr-FR" sz="1800" b="1" dirty="0" smtClean="0">
              <a:solidFill>
                <a:srgbClr val="E18585"/>
              </a:solidFill>
            </a:endParaRPr>
          </a:p>
          <a:p>
            <a:pPr>
              <a:buFont typeface="Monotype Sorts" pitchFamily="2" charset="2"/>
              <a:buNone/>
            </a:pPr>
            <a:endParaRPr lang="fr-FR" sz="1800" dirty="0" smtClean="0"/>
          </a:p>
        </p:txBody>
      </p:sp>
      <p:pic>
        <p:nvPicPr>
          <p:cNvPr id="4" name="Image 3" descr="C:\Users\AZAIZ Hana\Documents\ESIEE\I5\traitement_image\yeux-rouges-3695075c30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57884" y="2857496"/>
            <a:ext cx="2571768" cy="2000264"/>
          </a:xfrm>
          <a:prstGeom prst="rect">
            <a:avLst/>
          </a:prstGeom>
          <a:ln w="3175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5" name="ZoneTexte 4"/>
          <p:cNvSpPr txBox="1"/>
          <p:nvPr/>
        </p:nvSpPr>
        <p:spPr>
          <a:xfrm>
            <a:off x="1071538" y="5286388"/>
            <a:ext cx="1643074" cy="1015663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fr-FR" sz="2000" dirty="0"/>
              <a:t>Une faible quantité de mélanine </a:t>
            </a:r>
          </a:p>
        </p:txBody>
      </p:sp>
      <p:sp>
        <p:nvSpPr>
          <p:cNvPr id="6" name="ZoneTexte 5"/>
          <p:cNvSpPr txBox="1"/>
          <p:nvPr/>
        </p:nvSpPr>
        <p:spPr>
          <a:xfrm>
            <a:off x="3786182" y="5286388"/>
            <a:ext cx="1643074" cy="1015663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fr-FR" sz="2000" dirty="0"/>
              <a:t>Pénétration facile de la lumière</a:t>
            </a:r>
          </a:p>
        </p:txBody>
      </p:sp>
      <p:sp>
        <p:nvSpPr>
          <p:cNvPr id="7" name="ZoneTexte 6"/>
          <p:cNvSpPr txBox="1"/>
          <p:nvPr/>
        </p:nvSpPr>
        <p:spPr>
          <a:xfrm>
            <a:off x="6500826" y="5286388"/>
            <a:ext cx="1643074" cy="1015663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fr-FR" sz="2000" dirty="0"/>
              <a:t>Des yeux rouges</a:t>
            </a:r>
          </a:p>
          <a:p>
            <a:pPr algn="ctr">
              <a:defRPr/>
            </a:pPr>
            <a:endParaRPr lang="fr-FR" sz="2000" dirty="0"/>
          </a:p>
        </p:txBody>
      </p:sp>
      <p:sp>
        <p:nvSpPr>
          <p:cNvPr id="8" name="Flèche droite 7"/>
          <p:cNvSpPr/>
          <p:nvPr/>
        </p:nvSpPr>
        <p:spPr>
          <a:xfrm>
            <a:off x="2786063" y="5643563"/>
            <a:ext cx="857250" cy="357187"/>
          </a:xfrm>
          <a:prstGeom prst="right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9" name="Flèche droite 8"/>
          <p:cNvSpPr/>
          <p:nvPr/>
        </p:nvSpPr>
        <p:spPr>
          <a:xfrm>
            <a:off x="5500688" y="5643563"/>
            <a:ext cx="857250" cy="357187"/>
          </a:xfrm>
          <a:prstGeom prst="right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10" name="Espace réservé du numéro de diapositive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E9D44B9-2241-4419-8EA8-63C95B412703}" type="slidenum">
              <a:rPr lang="fr-FR" smtClean="0"/>
              <a:pPr>
                <a:defRPr/>
              </a:pPr>
              <a:t>6</a:t>
            </a:fld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 smtClean="0"/>
              <a:t>I- Phénomène des yeux </a:t>
            </a:r>
            <a:r>
              <a:rPr lang="fr-FR" b="1" dirty="0" smtClean="0"/>
              <a:t>rouges</a:t>
            </a:r>
            <a:endParaRPr lang="fr-FR" dirty="0" smtClean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928688" y="1857375"/>
            <a:ext cx="7772400" cy="4114800"/>
          </a:xfrm>
        </p:spPr>
        <p:txBody>
          <a:bodyPr/>
          <a:lstStyle/>
          <a:p>
            <a:pPr>
              <a:buClr>
                <a:srgbClr val="CE9964"/>
              </a:buClr>
              <a:buFont typeface="Monotype Sorts" pitchFamily="2" charset="2"/>
              <a:buNone/>
              <a:defRPr/>
            </a:pPr>
            <a:r>
              <a:rPr lang="fr-FR" sz="1800" b="1" dirty="0" smtClean="0">
                <a:solidFill>
                  <a:srgbClr val="CD3333">
                    <a:lumMod val="60000"/>
                    <a:lumOff val="40000"/>
                  </a:srgbClr>
                </a:solidFill>
              </a:rPr>
              <a:t>2- Comment éviter le phénomène des yeux rouges?</a:t>
            </a:r>
          </a:p>
          <a:p>
            <a:pPr>
              <a:buClr>
                <a:srgbClr val="CE9964"/>
              </a:buClr>
              <a:buFont typeface="Monotype Sorts" pitchFamily="2" charset="2"/>
              <a:buNone/>
              <a:defRPr/>
            </a:pPr>
            <a:endParaRPr lang="fr-FR" sz="1800" b="1" dirty="0" smtClean="0">
              <a:solidFill>
                <a:srgbClr val="CD3333">
                  <a:lumMod val="60000"/>
                  <a:lumOff val="40000"/>
                </a:srgbClr>
              </a:solidFill>
            </a:endParaRPr>
          </a:p>
          <a:p>
            <a:pPr>
              <a:buClr>
                <a:srgbClr val="CE9964"/>
              </a:buClr>
              <a:buFont typeface="Wingdings" pitchFamily="2" charset="2"/>
              <a:buChar char="Ø"/>
              <a:defRPr/>
            </a:pPr>
            <a:r>
              <a:rPr lang="fr-FR" sz="1800" b="1" dirty="0" smtClean="0">
                <a:solidFill>
                  <a:srgbClr val="CD3333">
                    <a:lumMod val="60000"/>
                    <a:lumOff val="40000"/>
                  </a:srgbClr>
                </a:solidFill>
              </a:rPr>
              <a:t> </a:t>
            </a:r>
            <a:r>
              <a:rPr lang="fr-FR" sz="1800" dirty="0" smtClean="0"/>
              <a:t>Demander au sujet de votre photo de regarder brièvement quelque chose d'éblouissant juste avant de le prendre en photo.</a:t>
            </a:r>
          </a:p>
          <a:p>
            <a:pPr>
              <a:buClr>
                <a:srgbClr val="CE9964"/>
              </a:buClr>
              <a:buFont typeface="Monotype Sorts" pitchFamily="2" charset="2"/>
              <a:buNone/>
              <a:defRPr/>
            </a:pPr>
            <a:endParaRPr lang="fr-FR" sz="1800" dirty="0" smtClean="0"/>
          </a:p>
          <a:p>
            <a:pPr>
              <a:buClr>
                <a:srgbClr val="CE9964"/>
              </a:buClr>
              <a:buFont typeface="Wingdings" pitchFamily="2" charset="2"/>
              <a:buChar char="Ø"/>
              <a:defRPr/>
            </a:pPr>
            <a:r>
              <a:rPr lang="fr-FR" sz="1800" dirty="0" smtClean="0"/>
              <a:t> Ne pas orienter le flash directement vers les yeux, de face.</a:t>
            </a:r>
          </a:p>
          <a:p>
            <a:pPr>
              <a:buClr>
                <a:srgbClr val="CE9964"/>
              </a:buClr>
              <a:buFont typeface="Monotype Sorts" pitchFamily="2" charset="2"/>
              <a:buNone/>
              <a:defRPr/>
            </a:pPr>
            <a:endParaRPr lang="fr-FR" sz="1800" dirty="0" smtClean="0"/>
          </a:p>
          <a:p>
            <a:pPr>
              <a:buClr>
                <a:srgbClr val="CE9964"/>
              </a:buClr>
              <a:buFont typeface="Wingdings" pitchFamily="2" charset="2"/>
              <a:buChar char="Ø"/>
              <a:defRPr/>
            </a:pPr>
            <a:r>
              <a:rPr lang="fr-FR" sz="1800" b="1" dirty="0" smtClean="0">
                <a:solidFill>
                  <a:srgbClr val="CD3333">
                    <a:lumMod val="60000"/>
                    <a:lumOff val="40000"/>
                  </a:srgbClr>
                </a:solidFill>
              </a:rPr>
              <a:t> </a:t>
            </a:r>
            <a:r>
              <a:rPr lang="fr-FR" sz="1800" dirty="0" smtClean="0"/>
              <a:t>Utiliser un flash anti-yeux rouges: « Envoie deux éclairs lumineux »:</a:t>
            </a:r>
          </a:p>
          <a:p>
            <a:pPr>
              <a:buClr>
                <a:srgbClr val="CE9964"/>
              </a:buClr>
              <a:buFont typeface="Monotype Sorts" pitchFamily="2" charset="2"/>
              <a:buNone/>
              <a:defRPr/>
            </a:pPr>
            <a:endParaRPr lang="fr-FR" sz="1800" dirty="0" smtClean="0"/>
          </a:p>
          <a:p>
            <a:pPr marL="1617663" indent="0">
              <a:buClr>
                <a:srgbClr val="CE9964"/>
              </a:buClr>
              <a:buFont typeface="Arial" pitchFamily="34" charset="0"/>
              <a:buChar char="•"/>
              <a:defRPr/>
            </a:pPr>
            <a:r>
              <a:rPr lang="fr-FR" sz="1800" b="1" dirty="0" smtClean="0">
                <a:solidFill>
                  <a:srgbClr val="CD3333">
                    <a:lumMod val="60000"/>
                    <a:lumOff val="40000"/>
                  </a:srgbClr>
                </a:solidFill>
              </a:rPr>
              <a:t> le premier : </a:t>
            </a:r>
            <a:r>
              <a:rPr lang="fr-FR" sz="1800" dirty="0" smtClean="0"/>
              <a:t>rétracter la pupille.</a:t>
            </a:r>
          </a:p>
          <a:p>
            <a:pPr marL="1617663" indent="0">
              <a:buClr>
                <a:srgbClr val="CE9964"/>
              </a:buClr>
              <a:buFont typeface="Arial" pitchFamily="34" charset="0"/>
              <a:buChar char="•"/>
              <a:defRPr/>
            </a:pPr>
            <a:r>
              <a:rPr lang="fr-FR" sz="1800" b="1" dirty="0" smtClean="0">
                <a:solidFill>
                  <a:srgbClr val="CD3333">
                    <a:lumMod val="60000"/>
                    <a:lumOff val="40000"/>
                  </a:srgbClr>
                </a:solidFill>
              </a:rPr>
              <a:t> le deuxième: </a:t>
            </a:r>
            <a:r>
              <a:rPr lang="fr-FR" sz="1800" dirty="0" smtClean="0"/>
              <a:t>prendre la photo.</a:t>
            </a:r>
          </a:p>
          <a:p>
            <a:pPr>
              <a:buClr>
                <a:srgbClr val="CE9964"/>
              </a:buClr>
              <a:buFont typeface="Monotype Sorts" pitchFamily="2" charset="2"/>
              <a:buNone/>
              <a:defRPr/>
            </a:pPr>
            <a:endParaRPr lang="fr-FR" sz="1800" dirty="0" smtClean="0"/>
          </a:p>
          <a:p>
            <a:pPr>
              <a:buClr>
                <a:srgbClr val="CE9964"/>
              </a:buClr>
              <a:buFont typeface="Wingdings" pitchFamily="2" charset="2"/>
              <a:buChar char="Ø"/>
              <a:defRPr/>
            </a:pPr>
            <a:endParaRPr lang="fr-FR" sz="1800" b="1" dirty="0" smtClean="0">
              <a:solidFill>
                <a:srgbClr val="CD3333">
                  <a:lumMod val="60000"/>
                  <a:lumOff val="40000"/>
                </a:srgbClr>
              </a:solidFill>
            </a:endParaRPr>
          </a:p>
          <a:p>
            <a:pPr>
              <a:buClr>
                <a:srgbClr val="CE9964"/>
              </a:buClr>
              <a:buFont typeface="Monotype Sorts" pitchFamily="2" charset="2"/>
              <a:buNone/>
              <a:defRPr/>
            </a:pPr>
            <a:endParaRPr lang="fr-FR" sz="1800" b="1" dirty="0" smtClean="0">
              <a:solidFill>
                <a:srgbClr val="CD3333">
                  <a:lumMod val="60000"/>
                  <a:lumOff val="40000"/>
                </a:srgbClr>
              </a:solidFill>
            </a:endParaRPr>
          </a:p>
          <a:p>
            <a:pPr>
              <a:buFont typeface="Monotype Sorts" pitchFamily="2" charset="2"/>
              <a:buNone/>
              <a:defRPr/>
            </a:pPr>
            <a:endParaRPr lang="fr-FR" dirty="0" smtClean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E9D44B9-2241-4419-8EA8-63C95B412703}" type="slidenum">
              <a:rPr lang="fr-FR" smtClean="0"/>
              <a:pPr>
                <a:defRPr/>
              </a:pPr>
              <a:t>7</a:t>
            </a:fld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re 1"/>
          <p:cNvSpPr>
            <a:spLocks noGrp="1"/>
          </p:cNvSpPr>
          <p:nvPr>
            <p:ph type="ctrTitle"/>
          </p:nvPr>
        </p:nvSpPr>
        <p:spPr>
          <a:xfrm>
            <a:off x="928688" y="1571625"/>
            <a:ext cx="7772400" cy="1143000"/>
          </a:xfrm>
        </p:spPr>
        <p:txBody>
          <a:bodyPr/>
          <a:lstStyle/>
          <a:p>
            <a:r>
              <a:rPr lang="fr-FR" b="1" dirty="0" smtClean="0"/>
              <a:t>II- Phase de la </a:t>
            </a:r>
            <a:r>
              <a:rPr lang="fr-FR" b="1" dirty="0" smtClean="0"/>
              <a:t>détection</a:t>
            </a:r>
            <a:endParaRPr lang="fr-FR" b="1" dirty="0" smtClean="0"/>
          </a:p>
        </p:txBody>
      </p:sp>
      <p:pic>
        <p:nvPicPr>
          <p:cNvPr id="3" name="Image 2" descr="C:\Users\abir\Desktop\captureEcran\detectFinal2Image31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86125" y="2857500"/>
            <a:ext cx="2500313" cy="24733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9BF07E2-4D05-4310-B5D0-33B3D4370511}" type="slidenum">
              <a:rPr lang="fr-FR" smtClean="0"/>
              <a:pPr>
                <a:defRPr/>
              </a:pPr>
              <a:t>8</a:t>
            </a:fld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 smtClean="0"/>
              <a:t>II- La phase de la </a:t>
            </a:r>
            <a:r>
              <a:rPr lang="fr-FR" b="1" dirty="0" smtClean="0"/>
              <a:t>détection</a:t>
            </a:r>
            <a:endParaRPr lang="fr-FR" b="1" dirty="0" smtClean="0"/>
          </a:p>
        </p:txBody>
      </p:sp>
      <p:pic>
        <p:nvPicPr>
          <p:cNvPr id="4" name="Espace réservé du contenu 3"/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1571625" y="1785938"/>
            <a:ext cx="2071688" cy="1785937"/>
          </a:xfrm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Image 4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72188" y="1785938"/>
            <a:ext cx="1922462" cy="243522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" name="Image 5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643313" y="3714750"/>
            <a:ext cx="2054225" cy="244316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1270" name="ZoneTexte 6"/>
          <p:cNvSpPr txBox="1">
            <a:spLocks noChangeArrowheads="1"/>
          </p:cNvSpPr>
          <p:nvPr/>
        </p:nvSpPr>
        <p:spPr bwMode="auto">
          <a:xfrm>
            <a:off x="3857625" y="2071688"/>
            <a:ext cx="17145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fr-FR" sz="1800" b="1" dirty="0"/>
              <a:t>Photo1:</a:t>
            </a:r>
          </a:p>
          <a:p>
            <a:r>
              <a:rPr lang="fr-FR" sz="1800" dirty="0"/>
              <a:t>Une </a:t>
            </a:r>
            <a:r>
              <a:rPr lang="fr-FR" sz="1800" dirty="0" smtClean="0"/>
              <a:t>luminosité très marquée </a:t>
            </a:r>
            <a:r>
              <a:rPr lang="fr-FR" sz="1800" dirty="0"/>
              <a:t>dans le </a:t>
            </a:r>
            <a:r>
              <a:rPr lang="fr-FR" sz="1800" dirty="0" smtClean="0"/>
              <a:t>rouge</a:t>
            </a:r>
            <a:endParaRPr lang="fr-FR" sz="1800" dirty="0"/>
          </a:p>
        </p:txBody>
      </p:sp>
      <p:cxnSp>
        <p:nvCxnSpPr>
          <p:cNvPr id="9" name="Connecteur droit avec flèche 8"/>
          <p:cNvCxnSpPr>
            <a:stCxn id="4" idx="3"/>
            <a:endCxn id="11270" idx="1"/>
          </p:cNvCxnSpPr>
          <p:nvPr/>
        </p:nvCxnSpPr>
        <p:spPr>
          <a:xfrm flipV="1">
            <a:off x="3643313" y="2671853"/>
            <a:ext cx="214312" cy="705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272" name="ZoneTexte 11"/>
          <p:cNvSpPr txBox="1">
            <a:spLocks noChangeArrowheads="1"/>
          </p:cNvSpPr>
          <p:nvPr/>
        </p:nvSpPr>
        <p:spPr bwMode="auto">
          <a:xfrm>
            <a:off x="6143625" y="4500563"/>
            <a:ext cx="1785938" cy="203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fr-FR" sz="1800" b="1"/>
              <a:t>Photo2</a:t>
            </a:r>
            <a:r>
              <a:rPr lang="fr-FR" sz="1800"/>
              <a:t>:</a:t>
            </a:r>
          </a:p>
          <a:p>
            <a:pPr algn="just"/>
            <a:r>
              <a:rPr lang="fr-FR" sz="1800"/>
              <a:t>Un œil assez rouge à ne pas confondre avec le rouge des lunettes</a:t>
            </a:r>
          </a:p>
          <a:p>
            <a:pPr algn="just"/>
            <a:endParaRPr lang="fr-FR" sz="1800"/>
          </a:p>
        </p:txBody>
      </p:sp>
      <p:cxnSp>
        <p:nvCxnSpPr>
          <p:cNvPr id="16" name="Connecteur droit avec flèche 15"/>
          <p:cNvCxnSpPr>
            <a:stCxn id="5" idx="2"/>
            <a:endCxn id="11272" idx="0"/>
          </p:cNvCxnSpPr>
          <p:nvPr/>
        </p:nvCxnSpPr>
        <p:spPr>
          <a:xfrm rot="16200000" flipH="1">
            <a:off x="6895307" y="4358481"/>
            <a:ext cx="279400" cy="476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274" name="ZoneTexte 16"/>
          <p:cNvSpPr txBox="1">
            <a:spLocks noChangeArrowheads="1"/>
          </p:cNvSpPr>
          <p:nvPr/>
        </p:nvSpPr>
        <p:spPr bwMode="auto">
          <a:xfrm>
            <a:off x="1357313" y="4505325"/>
            <a:ext cx="1785937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fr-FR" sz="1800" b="1"/>
              <a:t>Photo3</a:t>
            </a:r>
            <a:r>
              <a:rPr lang="fr-FR" sz="1800"/>
              <a:t>:</a:t>
            </a:r>
          </a:p>
          <a:p>
            <a:pPr algn="just"/>
            <a:r>
              <a:rPr lang="fr-FR" sz="1800"/>
              <a:t>Un rouge peu marqué</a:t>
            </a:r>
          </a:p>
        </p:txBody>
      </p:sp>
      <p:cxnSp>
        <p:nvCxnSpPr>
          <p:cNvPr id="19" name="Connecteur droit avec flèche 18"/>
          <p:cNvCxnSpPr>
            <a:stCxn id="6" idx="1"/>
            <a:endCxn id="11274" idx="3"/>
          </p:cNvCxnSpPr>
          <p:nvPr/>
        </p:nvCxnSpPr>
        <p:spPr>
          <a:xfrm rot="10800000" flipV="1">
            <a:off x="3143250" y="4937125"/>
            <a:ext cx="500063" cy="3016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Espace réservé du numéro de diapositive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E9D44B9-2241-4419-8EA8-63C95B412703}" type="slidenum">
              <a:rPr lang="fr-FR" smtClean="0"/>
              <a:pPr>
                <a:defRPr/>
              </a:pPr>
              <a:t>9</a:t>
            </a:fld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dèle - Bloc note">
  <a:themeElements>
    <a:clrScheme name="Default Design 1">
      <a:dk1>
        <a:srgbClr val="402000"/>
      </a:dk1>
      <a:lt1>
        <a:srgbClr val="FBFAE2"/>
      </a:lt1>
      <a:dk2>
        <a:srgbClr val="996633"/>
      </a:dk2>
      <a:lt2>
        <a:srgbClr val="A08366"/>
      </a:lt2>
      <a:accent1>
        <a:srgbClr val="CE9964"/>
      </a:accent1>
      <a:accent2>
        <a:srgbClr val="CD3333"/>
      </a:accent2>
      <a:accent3>
        <a:srgbClr val="FDFCEE"/>
      </a:accent3>
      <a:accent4>
        <a:srgbClr val="351A00"/>
      </a:accent4>
      <a:accent5>
        <a:srgbClr val="E3CAB8"/>
      </a:accent5>
      <a:accent6>
        <a:srgbClr val="BA2D2D"/>
      </a:accent6>
      <a:hlink>
        <a:srgbClr val="9A7F32"/>
      </a:hlink>
      <a:folHlink>
        <a:srgbClr val="ECA07A"/>
      </a:folHlink>
    </a:clrScheme>
    <a:fontScheme name="Default Design">
      <a:majorFont>
        <a:latin typeface="Times New Roman"/>
        <a:ea typeface=""/>
        <a:cs typeface="Times New Roman"/>
      </a:majorFont>
      <a:minorFont>
        <a:latin typeface="Times New Roman"/>
        <a:ea typeface=""/>
        <a:cs typeface="Times New Roma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402000"/>
        </a:dk1>
        <a:lt1>
          <a:srgbClr val="FBFAE2"/>
        </a:lt1>
        <a:dk2>
          <a:srgbClr val="996633"/>
        </a:dk2>
        <a:lt2>
          <a:srgbClr val="A08366"/>
        </a:lt2>
        <a:accent1>
          <a:srgbClr val="CE9964"/>
        </a:accent1>
        <a:accent2>
          <a:srgbClr val="CD3333"/>
        </a:accent2>
        <a:accent3>
          <a:srgbClr val="FDFCEE"/>
        </a:accent3>
        <a:accent4>
          <a:srgbClr val="351A00"/>
        </a:accent4>
        <a:accent5>
          <a:srgbClr val="E3CAB8"/>
        </a:accent5>
        <a:accent6>
          <a:srgbClr val="BA2D2D"/>
        </a:accent6>
        <a:hlink>
          <a:srgbClr val="9A7F32"/>
        </a:hlink>
        <a:folHlink>
          <a:srgbClr val="ECA07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402000"/>
        </a:dk1>
        <a:lt1>
          <a:srgbClr val="FFFFFF"/>
        </a:lt1>
        <a:dk2>
          <a:srgbClr val="996633"/>
        </a:dk2>
        <a:lt2>
          <a:srgbClr val="A08366"/>
        </a:lt2>
        <a:accent1>
          <a:srgbClr val="CE9964"/>
        </a:accent1>
        <a:accent2>
          <a:srgbClr val="CD3333"/>
        </a:accent2>
        <a:accent3>
          <a:srgbClr val="FFFFFF"/>
        </a:accent3>
        <a:accent4>
          <a:srgbClr val="351A00"/>
        </a:accent4>
        <a:accent5>
          <a:srgbClr val="E3CAB8"/>
        </a:accent5>
        <a:accent6>
          <a:srgbClr val="BA2D2D"/>
        </a:accent6>
        <a:hlink>
          <a:srgbClr val="9A7F32"/>
        </a:hlink>
        <a:folHlink>
          <a:srgbClr val="ECA07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1C1C1C"/>
        </a:dk1>
        <a:lt1>
          <a:srgbClr val="FFFFFF"/>
        </a:lt1>
        <a:dk2>
          <a:srgbClr val="000066"/>
        </a:dk2>
        <a:lt2>
          <a:srgbClr val="666699"/>
        </a:lt2>
        <a:accent1>
          <a:srgbClr val="FF5050"/>
        </a:accent1>
        <a:accent2>
          <a:srgbClr val="009999"/>
        </a:accent2>
        <a:accent3>
          <a:srgbClr val="FFFFFF"/>
        </a:accent3>
        <a:accent4>
          <a:srgbClr val="161616"/>
        </a:accent4>
        <a:accent5>
          <a:srgbClr val="FFB3B3"/>
        </a:accent5>
        <a:accent6>
          <a:srgbClr val="008A8A"/>
        </a:accent6>
        <a:hlink>
          <a:srgbClr val="3366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Modèle - Bloc note</Template>
  <TotalTime>579</TotalTime>
  <Words>825</Words>
  <Application>Microsoft Office PowerPoint</Application>
  <PresentationFormat>Affichage à l'écran (4:3)</PresentationFormat>
  <Paragraphs>246</Paragraphs>
  <Slides>26</Slides>
  <Notes>26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26</vt:i4>
      </vt:variant>
    </vt:vector>
  </HeadingPairs>
  <TitlesOfParts>
    <vt:vector size="27" baseType="lpstr">
      <vt:lpstr>Modèle - Bloc note</vt:lpstr>
      <vt:lpstr>Master II Informatique Correction des yeux rouges </vt:lpstr>
      <vt:lpstr>Plan</vt:lpstr>
      <vt:lpstr>I- Phénomène des yeux rouges</vt:lpstr>
      <vt:lpstr>I- Phénomène des yeux rouges</vt:lpstr>
      <vt:lpstr>I- Phénomène des yeux rouges</vt:lpstr>
      <vt:lpstr>I- Phénomène des yeux rouges</vt:lpstr>
      <vt:lpstr>I- Phénomène des yeux rouges</vt:lpstr>
      <vt:lpstr>II- Phase de la détection</vt:lpstr>
      <vt:lpstr>II- La phase de la détection</vt:lpstr>
      <vt:lpstr>II- La phase de la détection</vt:lpstr>
      <vt:lpstr>II- La phase de la détection</vt:lpstr>
      <vt:lpstr>II- La phase de la détection</vt:lpstr>
      <vt:lpstr>II- La phase de la détection</vt:lpstr>
      <vt:lpstr>II- La phase de la détection</vt:lpstr>
      <vt:lpstr>II- La phase de la détection</vt:lpstr>
      <vt:lpstr>III- la phase de la correction</vt:lpstr>
      <vt:lpstr>III- La phase de la correction</vt:lpstr>
      <vt:lpstr>III- La phase de la correction</vt:lpstr>
      <vt:lpstr>III- La phase de la correction</vt:lpstr>
      <vt:lpstr>IV- Analyse des Résultats</vt:lpstr>
      <vt:lpstr>IV- Analyse des Résultats</vt:lpstr>
      <vt:lpstr>IV- Analyse des Résultats</vt:lpstr>
      <vt:lpstr>IV- Analyse des Résultats</vt:lpstr>
      <vt:lpstr>Conclusion</vt:lpstr>
      <vt:lpstr>Bibliographie</vt:lpstr>
      <vt:lpstr>Merci pour votre attention !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Master II Informatique Correction des yeux rouges</dc:title>
  <dc:creator>AZAIZ Hana</dc:creator>
  <cp:lastModifiedBy>Utilisateur Windows</cp:lastModifiedBy>
  <cp:revision>41</cp:revision>
  <dcterms:created xsi:type="dcterms:W3CDTF">2010-02-02T23:41:09Z</dcterms:created>
  <dcterms:modified xsi:type="dcterms:W3CDTF">2010-02-18T03:44:23Z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TC010437861036</vt:lpwstr>
  </property>
</Properties>
</file>